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6"/>
  </p:notesMasterIdLst>
  <p:handoutMasterIdLst>
    <p:handoutMasterId r:id="rId117"/>
  </p:handoutMasterIdLst>
  <p:sldIdLst>
    <p:sldId id="258" r:id="rId2"/>
    <p:sldId id="419" r:id="rId3"/>
    <p:sldId id="420" r:id="rId4"/>
    <p:sldId id="417" r:id="rId5"/>
    <p:sldId id="415" r:id="rId6"/>
    <p:sldId id="266" r:id="rId7"/>
    <p:sldId id="267" r:id="rId8"/>
    <p:sldId id="268" r:id="rId9"/>
    <p:sldId id="418" r:id="rId10"/>
    <p:sldId id="269" r:id="rId11"/>
    <p:sldId id="270" r:id="rId12"/>
    <p:sldId id="271" r:id="rId13"/>
    <p:sldId id="272" r:id="rId14"/>
    <p:sldId id="273" r:id="rId15"/>
    <p:sldId id="274" r:id="rId16"/>
    <p:sldId id="275" r:id="rId17"/>
    <p:sldId id="276" r:id="rId18"/>
    <p:sldId id="277"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8" r:id="rId33"/>
    <p:sldId id="299" r:id="rId34"/>
    <p:sldId id="300" r:id="rId35"/>
    <p:sldId id="301" r:id="rId36"/>
    <p:sldId id="302" r:id="rId37"/>
    <p:sldId id="303" r:id="rId38"/>
    <p:sldId id="283" r:id="rId39"/>
    <p:sldId id="304" r:id="rId40"/>
    <p:sldId id="305" r:id="rId41"/>
    <p:sldId id="306" r:id="rId42"/>
    <p:sldId id="307" r:id="rId43"/>
    <p:sldId id="46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 id="441" r:id="rId63"/>
    <p:sldId id="442" r:id="rId64"/>
    <p:sldId id="443" r:id="rId65"/>
    <p:sldId id="444" r:id="rId66"/>
    <p:sldId id="445"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8" r:id="rId80"/>
    <p:sldId id="459" r:id="rId81"/>
    <p:sldId id="460" r:id="rId82"/>
    <p:sldId id="461" r:id="rId83"/>
    <p:sldId id="383" r:id="rId84"/>
    <p:sldId id="384" r:id="rId85"/>
    <p:sldId id="385" r:id="rId86"/>
    <p:sldId id="386" r:id="rId87"/>
    <p:sldId id="387" r:id="rId88"/>
    <p:sldId id="388" r:id="rId89"/>
    <p:sldId id="389" r:id="rId90"/>
    <p:sldId id="390" r:id="rId91"/>
    <p:sldId id="421"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11" r:id="rId113"/>
    <p:sldId id="422" r:id="rId114"/>
    <p:sldId id="264" r:id="rId11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3399FF"/>
    <a:srgbClr val="003060"/>
    <a:srgbClr val="000066"/>
    <a:srgbClr val="003300"/>
    <a:srgbClr val="006600"/>
    <a:srgbClr val="8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45416" autoAdjust="0"/>
  </p:normalViewPr>
  <p:slideViewPr>
    <p:cSldViewPr>
      <p:cViewPr varScale="1">
        <p:scale>
          <a:sx n="58" d="100"/>
          <a:sy n="58" d="100"/>
        </p:scale>
        <p:origin x="-31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4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1" y="1"/>
            <a:ext cx="3038145" cy="465743"/>
          </a:xfrm>
          <a:prstGeom prst="rect">
            <a:avLst/>
          </a:prstGeom>
          <a:noFill/>
          <a:ln w="9525">
            <a:noFill/>
            <a:miter lim="800000"/>
            <a:headEnd/>
            <a:tailEnd/>
          </a:ln>
          <a:effectLst/>
        </p:spPr>
        <p:txBody>
          <a:bodyPr vert="horz" wrap="square" lIns="92144" tIns="46072" rIns="92144" bIns="46072" numCol="1" anchor="t" anchorCtr="0" compatLnSpc="1">
            <a:prstTxWarp prst="textNoShape">
              <a:avLst/>
            </a:prstTxWarp>
          </a:bodyPr>
          <a:lstStyle>
            <a:lvl1pPr>
              <a:defRPr sz="1300"/>
            </a:lvl1pPr>
          </a:lstStyle>
          <a:p>
            <a:pPr>
              <a:defRPr/>
            </a:pPr>
            <a:endParaRPr lang="en-US"/>
          </a:p>
        </p:txBody>
      </p:sp>
      <p:sp>
        <p:nvSpPr>
          <p:cNvPr id="345091" name="Rectangle 3"/>
          <p:cNvSpPr>
            <a:spLocks noGrp="1" noChangeArrowheads="1"/>
          </p:cNvSpPr>
          <p:nvPr>
            <p:ph type="dt" sz="quarter" idx="1"/>
          </p:nvPr>
        </p:nvSpPr>
        <p:spPr bwMode="auto">
          <a:xfrm>
            <a:off x="3970734" y="1"/>
            <a:ext cx="3038145" cy="465743"/>
          </a:xfrm>
          <a:prstGeom prst="rect">
            <a:avLst/>
          </a:prstGeom>
          <a:noFill/>
          <a:ln w="9525">
            <a:noFill/>
            <a:miter lim="800000"/>
            <a:headEnd/>
            <a:tailEnd/>
          </a:ln>
          <a:effectLst/>
        </p:spPr>
        <p:txBody>
          <a:bodyPr vert="horz" wrap="square" lIns="92144" tIns="46072" rIns="92144" bIns="46072" numCol="1" anchor="t" anchorCtr="0" compatLnSpc="1">
            <a:prstTxWarp prst="textNoShape">
              <a:avLst/>
            </a:prstTxWarp>
          </a:bodyPr>
          <a:lstStyle>
            <a:lvl1pPr algn="r">
              <a:defRPr sz="1300"/>
            </a:lvl1pPr>
          </a:lstStyle>
          <a:p>
            <a:pPr>
              <a:defRPr/>
            </a:pPr>
            <a:endParaRPr lang="en-US"/>
          </a:p>
        </p:txBody>
      </p:sp>
      <p:sp>
        <p:nvSpPr>
          <p:cNvPr id="345092" name="Rectangle 4"/>
          <p:cNvSpPr>
            <a:spLocks noGrp="1" noChangeArrowheads="1"/>
          </p:cNvSpPr>
          <p:nvPr>
            <p:ph type="ftr" sz="quarter" idx="2"/>
          </p:nvPr>
        </p:nvSpPr>
        <p:spPr bwMode="auto">
          <a:xfrm>
            <a:off x="1" y="8829122"/>
            <a:ext cx="3038145" cy="465743"/>
          </a:xfrm>
          <a:prstGeom prst="rect">
            <a:avLst/>
          </a:prstGeom>
          <a:noFill/>
          <a:ln w="9525">
            <a:noFill/>
            <a:miter lim="800000"/>
            <a:headEnd/>
            <a:tailEnd/>
          </a:ln>
          <a:effectLst/>
        </p:spPr>
        <p:txBody>
          <a:bodyPr vert="horz" wrap="square" lIns="92144" tIns="46072" rIns="92144" bIns="46072" numCol="1" anchor="b" anchorCtr="0" compatLnSpc="1">
            <a:prstTxWarp prst="textNoShape">
              <a:avLst/>
            </a:prstTxWarp>
          </a:bodyPr>
          <a:lstStyle>
            <a:lvl1pPr>
              <a:defRPr sz="1300"/>
            </a:lvl1pPr>
          </a:lstStyle>
          <a:p>
            <a:pPr>
              <a:defRPr/>
            </a:pPr>
            <a:endParaRPr lang="en-US"/>
          </a:p>
        </p:txBody>
      </p:sp>
      <p:sp>
        <p:nvSpPr>
          <p:cNvPr id="345093" name="Rectangle 5"/>
          <p:cNvSpPr>
            <a:spLocks noGrp="1" noChangeArrowheads="1"/>
          </p:cNvSpPr>
          <p:nvPr>
            <p:ph type="sldNum" sz="quarter" idx="3"/>
          </p:nvPr>
        </p:nvSpPr>
        <p:spPr bwMode="auto">
          <a:xfrm>
            <a:off x="3970734" y="8829122"/>
            <a:ext cx="3038145" cy="465743"/>
          </a:xfrm>
          <a:prstGeom prst="rect">
            <a:avLst/>
          </a:prstGeom>
          <a:noFill/>
          <a:ln w="9525">
            <a:noFill/>
            <a:miter lim="800000"/>
            <a:headEnd/>
            <a:tailEnd/>
          </a:ln>
          <a:effectLst/>
        </p:spPr>
        <p:txBody>
          <a:bodyPr vert="horz" wrap="square" lIns="92144" tIns="46072" rIns="92144" bIns="46072" numCol="1" anchor="b" anchorCtr="0" compatLnSpc="1">
            <a:prstTxWarp prst="textNoShape">
              <a:avLst/>
            </a:prstTxWarp>
          </a:bodyPr>
          <a:lstStyle>
            <a:lvl1pPr algn="r">
              <a:defRPr sz="1300"/>
            </a:lvl1pPr>
          </a:lstStyle>
          <a:p>
            <a:pPr>
              <a:defRPr/>
            </a:pPr>
            <a:fld id="{D38BA52C-057A-47B1-8E32-88B18D8DCD0B}" type="slidenum">
              <a:rPr lang="en-US"/>
              <a:pPr>
                <a:defRPr/>
              </a:pPr>
              <a:t>‹#›</a:t>
            </a:fld>
            <a:endParaRPr lang="en-US"/>
          </a:p>
        </p:txBody>
      </p:sp>
    </p:spTree>
    <p:extLst>
      <p:ext uri="{BB962C8B-B14F-4D97-AF65-F5344CB8AC3E}">
        <p14:creationId xmlns:p14="http://schemas.microsoft.com/office/powerpoint/2010/main" val="351523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1"/>
            <a:ext cx="3038145" cy="465743"/>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defTabSz="931045">
              <a:defRPr sz="1300"/>
            </a:lvl1pPr>
          </a:lstStyle>
          <a:p>
            <a:pPr>
              <a:defRPr/>
            </a:pPr>
            <a:endParaRPr lang="en-US"/>
          </a:p>
        </p:txBody>
      </p:sp>
      <p:sp>
        <p:nvSpPr>
          <p:cNvPr id="13315" name="Rectangle 3"/>
          <p:cNvSpPr>
            <a:spLocks noGrp="1" noChangeArrowheads="1"/>
          </p:cNvSpPr>
          <p:nvPr>
            <p:ph type="dt" idx="1"/>
          </p:nvPr>
        </p:nvSpPr>
        <p:spPr bwMode="auto">
          <a:xfrm>
            <a:off x="3970734" y="1"/>
            <a:ext cx="3038145" cy="465743"/>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algn="r" defTabSz="931045">
              <a:defRPr sz="1300"/>
            </a:lvl1pPr>
          </a:lstStyle>
          <a:p>
            <a:pPr>
              <a:defRPr/>
            </a:pPr>
            <a:endParaRPr lang="en-US"/>
          </a:p>
        </p:txBody>
      </p:sp>
      <p:sp>
        <p:nvSpPr>
          <p:cNvPr id="155652"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701345" y="4416099"/>
            <a:ext cx="5609232" cy="4183995"/>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1" y="8829122"/>
            <a:ext cx="3038145" cy="465743"/>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defTabSz="931045">
              <a:defRPr sz="1300"/>
            </a:lvl1pPr>
          </a:lstStyle>
          <a:p>
            <a:pPr>
              <a:defRPr/>
            </a:pPr>
            <a:endParaRPr lang="en-US"/>
          </a:p>
        </p:txBody>
      </p:sp>
      <p:sp>
        <p:nvSpPr>
          <p:cNvPr id="13319" name="Rectangle 7"/>
          <p:cNvSpPr>
            <a:spLocks noGrp="1" noChangeArrowheads="1"/>
          </p:cNvSpPr>
          <p:nvPr>
            <p:ph type="sldNum" sz="quarter" idx="5"/>
          </p:nvPr>
        </p:nvSpPr>
        <p:spPr bwMode="auto">
          <a:xfrm>
            <a:off x="3970734" y="8829122"/>
            <a:ext cx="3038145" cy="465743"/>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algn="r" defTabSz="931045">
              <a:defRPr sz="1300"/>
            </a:lvl1pPr>
          </a:lstStyle>
          <a:p>
            <a:pPr>
              <a:defRPr/>
            </a:pPr>
            <a:fld id="{5DD71BC0-6BBF-423A-BACF-3A4900069F23}" type="slidenum">
              <a:rPr lang="en-US"/>
              <a:pPr>
                <a:defRPr/>
              </a:pPr>
              <a:t>‹#›</a:t>
            </a:fld>
            <a:endParaRPr lang="en-US"/>
          </a:p>
        </p:txBody>
      </p:sp>
    </p:spTree>
    <p:extLst>
      <p:ext uri="{BB962C8B-B14F-4D97-AF65-F5344CB8AC3E}">
        <p14:creationId xmlns:p14="http://schemas.microsoft.com/office/powerpoint/2010/main" val="3890046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F1CEC966-E517-4F58-AA69-4E897F072E4F}" type="slidenum">
              <a:rPr lang="en-US" smtClean="0"/>
              <a:pPr eaLnBrk="1" hangingPunct="1"/>
              <a:t>1</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B7AB859-D924-4D18-8FB4-1158ECBC87B9}" type="slidenum">
              <a:rPr lang="en-US" smtClean="0"/>
              <a:pPr eaLnBrk="1" hangingPunct="1"/>
              <a:t>10</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75265328-6D95-4544-8F47-24F26DB642C9}" type="slidenum">
              <a:rPr lang="en-US" smtClean="0"/>
              <a:pPr eaLnBrk="1" hangingPunct="1"/>
              <a:t>100</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Engine company with Probationary FF riding as Minimum Staffing</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82F995BA-22F7-45E0-9205-37FCA4E64058}" type="slidenum">
              <a:rPr lang="en-US" smtClean="0"/>
              <a:pPr eaLnBrk="1" hangingPunct="1"/>
              <a:t>101</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Truck Company</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8BB2163-154D-4599-B2CD-6B6B7A9710A5}" type="slidenum">
              <a:rPr lang="en-US" smtClean="0"/>
              <a:pPr eaLnBrk="1" hangingPunct="1"/>
              <a:t>102</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Medic unit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12392DF-7667-4A23-B1B8-23E8A810D007}" type="slidenum">
              <a:rPr lang="en-US" smtClean="0"/>
              <a:pPr eaLnBrk="1" hangingPunct="1"/>
              <a:t>103</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EC75837F-22AC-4BFC-B779-21954497C27B}" type="slidenum">
              <a:rPr lang="en-US" smtClean="0"/>
              <a:pPr eaLnBrk="1" hangingPunct="1"/>
              <a:t>104</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C1940308-64B8-458F-8E03-7423E45FA4CF}" type="slidenum">
              <a:rPr lang="en-US" smtClean="0"/>
              <a:pPr eaLnBrk="1" hangingPunct="1"/>
              <a:t>105</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657447C-BD2A-463C-9646-9C5DC75D5A45}" type="slidenum">
              <a:rPr lang="en-US" smtClean="0"/>
              <a:pPr eaLnBrk="1" hangingPunct="1"/>
              <a:t>106</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F818711-E2C3-4881-84DA-7DD791203CEB}" type="slidenum">
              <a:rPr lang="en-US" smtClean="0"/>
              <a:pPr eaLnBrk="1" hangingPunct="1"/>
              <a:t>107</a:t>
            </a:fld>
            <a:endParaRPr lang="en-U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E1E20995-8752-43FE-A66E-595DF47FE2CB}" type="slidenum">
              <a:rPr lang="en-US" smtClean="0"/>
              <a:pPr eaLnBrk="1" hangingPunct="1"/>
              <a:t>108</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7E38D09E-B626-43DE-B135-F5F7480C435A}" type="slidenum">
              <a:rPr lang="en-US" smtClean="0"/>
              <a:pPr eaLnBrk="1" hangingPunct="1"/>
              <a:t>109</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0BD11F8-A246-41B8-9699-16B6460B833C}" type="slidenum">
              <a:rPr lang="en-US" smtClean="0"/>
              <a:pPr eaLnBrk="1" hangingPunct="1"/>
              <a:t>11</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4089ED3A-9FBE-4012-8F78-5BCB98BCD51F}" type="slidenum">
              <a:rPr lang="en-US" smtClean="0"/>
              <a:pPr eaLnBrk="1" hangingPunct="1"/>
              <a:t>110</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DC32582E-95E5-456A-B091-D89A123CE152}" type="slidenum">
              <a:rPr lang="en-US" smtClean="0"/>
              <a:pPr eaLnBrk="1" hangingPunct="1"/>
              <a:t>111</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9443D1E-C013-410C-BF72-7290AFF2515A}" type="slidenum">
              <a:rPr lang="en-US" smtClean="0"/>
              <a:pPr eaLnBrk="1" hangingPunct="1"/>
              <a:t>112</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1613" eaLnBrk="0" hangingPunct="0">
              <a:defRPr>
                <a:solidFill>
                  <a:schemeClr val="tx1"/>
                </a:solidFill>
                <a:latin typeface="Arial" charset="0"/>
              </a:defRPr>
            </a:lvl1pPr>
            <a:lvl2pPr marL="715920" indent="-275353" defTabSz="931613" eaLnBrk="0" hangingPunct="0">
              <a:defRPr>
                <a:solidFill>
                  <a:schemeClr val="tx1"/>
                </a:solidFill>
                <a:latin typeface="Arial" charset="0"/>
              </a:defRPr>
            </a:lvl2pPr>
            <a:lvl3pPr marL="1101416" indent="-220284" defTabSz="931613" eaLnBrk="0" hangingPunct="0">
              <a:defRPr>
                <a:solidFill>
                  <a:schemeClr val="tx1"/>
                </a:solidFill>
                <a:latin typeface="Arial" charset="0"/>
              </a:defRPr>
            </a:lvl3pPr>
            <a:lvl4pPr marL="1541981" indent="-220284" defTabSz="931613" eaLnBrk="0" hangingPunct="0">
              <a:defRPr>
                <a:solidFill>
                  <a:schemeClr val="tx1"/>
                </a:solidFill>
                <a:latin typeface="Arial" charset="0"/>
              </a:defRPr>
            </a:lvl4pPr>
            <a:lvl5pPr marL="1982548" indent="-220284" defTabSz="931613" eaLnBrk="0" hangingPunct="0">
              <a:defRPr>
                <a:solidFill>
                  <a:schemeClr val="tx1"/>
                </a:solidFill>
                <a:latin typeface="Arial" charset="0"/>
              </a:defRPr>
            </a:lvl5pPr>
            <a:lvl6pPr marL="2423113" indent="-220284" defTabSz="931613" eaLnBrk="0" fontAlgn="base" hangingPunct="0">
              <a:spcBef>
                <a:spcPct val="0"/>
              </a:spcBef>
              <a:spcAft>
                <a:spcPct val="0"/>
              </a:spcAft>
              <a:defRPr>
                <a:solidFill>
                  <a:schemeClr val="tx1"/>
                </a:solidFill>
                <a:latin typeface="Arial" charset="0"/>
              </a:defRPr>
            </a:lvl6pPr>
            <a:lvl7pPr marL="2863679" indent="-220284" defTabSz="931613" eaLnBrk="0" fontAlgn="base" hangingPunct="0">
              <a:spcBef>
                <a:spcPct val="0"/>
              </a:spcBef>
              <a:spcAft>
                <a:spcPct val="0"/>
              </a:spcAft>
              <a:defRPr>
                <a:solidFill>
                  <a:schemeClr val="tx1"/>
                </a:solidFill>
                <a:latin typeface="Arial" charset="0"/>
              </a:defRPr>
            </a:lvl7pPr>
            <a:lvl8pPr marL="3304243" indent="-220284" defTabSz="931613" eaLnBrk="0" fontAlgn="base" hangingPunct="0">
              <a:spcBef>
                <a:spcPct val="0"/>
              </a:spcBef>
              <a:spcAft>
                <a:spcPct val="0"/>
              </a:spcAft>
              <a:defRPr>
                <a:solidFill>
                  <a:schemeClr val="tx1"/>
                </a:solidFill>
                <a:latin typeface="Arial" charset="0"/>
              </a:defRPr>
            </a:lvl8pPr>
            <a:lvl9pPr marL="3744810" indent="-220284" defTabSz="931613" eaLnBrk="0" fontAlgn="base" hangingPunct="0">
              <a:spcBef>
                <a:spcPct val="0"/>
              </a:spcBef>
              <a:spcAft>
                <a:spcPct val="0"/>
              </a:spcAft>
              <a:defRPr>
                <a:solidFill>
                  <a:schemeClr val="tx1"/>
                </a:solidFill>
                <a:latin typeface="Arial" charset="0"/>
              </a:defRPr>
            </a:lvl9pPr>
          </a:lstStyle>
          <a:p>
            <a:pPr eaLnBrk="1" hangingPunct="1"/>
            <a:fld id="{3244F19A-047D-4531-A67E-51B769688169}" type="slidenum">
              <a:rPr lang="en-US" smtClean="0"/>
              <a:pPr eaLnBrk="1" hangingPunct="1"/>
              <a:t>113</a:t>
            </a:fld>
            <a:endParaRPr lang="en-US" smtClean="0"/>
          </a:p>
        </p:txBody>
      </p:sp>
      <p:sp>
        <p:nvSpPr>
          <p:cNvPr id="59395" name="Rectangle 2"/>
          <p:cNvSpPr>
            <a:spLocks noGrp="1" noRot="1" noChangeAspect="1" noChangeArrowheads="1" noTextEdit="1"/>
          </p:cNvSpPr>
          <p:nvPr>
            <p:ph type="sldImg"/>
          </p:nvPr>
        </p:nvSpPr>
        <p:spPr>
          <a:xfrm>
            <a:off x="2308225" y="696913"/>
            <a:ext cx="2746375" cy="2060575"/>
          </a:xfrm>
          <a:ln/>
        </p:spPr>
      </p:sp>
      <p:sp>
        <p:nvSpPr>
          <p:cNvPr id="59396" name="Rectangle 3"/>
          <p:cNvSpPr>
            <a:spLocks noGrp="1" noChangeArrowheads="1"/>
          </p:cNvSpPr>
          <p:nvPr>
            <p:ph type="body" idx="1"/>
          </p:nvPr>
        </p:nvSpPr>
        <p:spPr>
          <a:noFill/>
        </p:spPr>
        <p:txBody>
          <a:bodyPr/>
          <a:lstStyle/>
          <a:p>
            <a:pPr eaLnBrk="1" hangingPunct="1"/>
            <a:r>
              <a:rPr lang="en-US" smtClean="0"/>
              <a:t>Directions to take course are on the CD</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26BC2BB5-960A-4D9E-A604-D18636853CCA}" type="slidenum">
              <a:rPr lang="en-US" smtClean="0"/>
              <a:pPr eaLnBrk="1" hangingPunct="1"/>
              <a:t>114</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C366196D-2B58-4C90-9060-6B601B6F26B1}" type="slidenum">
              <a:rPr lang="en-US" smtClean="0"/>
              <a:pPr eaLnBrk="1" hangingPunct="1"/>
              <a:t>12</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FEDDF784-0342-4FDC-A1D6-41512812B94D}" type="slidenum">
              <a:rPr lang="en-US" smtClean="0"/>
              <a:pPr eaLnBrk="1" hangingPunct="1"/>
              <a:t>13</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3E5E408-2B54-415C-B796-BF5B5AE61399}" type="slidenum">
              <a:rPr lang="en-US" smtClean="0"/>
              <a:pPr eaLnBrk="1" hangingPunct="1"/>
              <a:t>14</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4DD762B9-CC1D-48A5-9E45-67C6610499A3}" type="slidenum">
              <a:rPr lang="en-US" smtClean="0"/>
              <a:pPr eaLnBrk="1" hangingPunct="1"/>
              <a:t>15</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C75DE08B-9915-4E4C-AF04-CFE30F38285D}" type="slidenum">
              <a:rPr lang="en-US" smtClean="0"/>
              <a:pPr eaLnBrk="1" hangingPunct="1"/>
              <a:t>16</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046F15B9-E131-4E9F-ADA2-4B57AD517DE9}" type="slidenum">
              <a:rPr lang="en-US" smtClean="0"/>
              <a:pPr eaLnBrk="1" hangingPunct="1"/>
              <a:t>17</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81 on-duty firefighter fatalities</a:t>
            </a:r>
            <a:r>
              <a:rPr lang="en-US" smtClean="0"/>
              <a:t> in the United States as a result of incidents that occurred in 2011.  This represents an almost </a:t>
            </a:r>
            <a:r>
              <a:rPr lang="en-US" b="1" smtClean="0"/>
              <a:t>seven percent decrease from the 87 fatalities reported for 2010</a:t>
            </a:r>
            <a:r>
              <a:rPr lang="en-US" smtClean="0"/>
              <a:t>.  The 81 fatalities occurred in 33 states, one U.S. territory, and one overseas U.S. military facility.  Texas experienced the highest number of fatalities (seven).  North Carolina experienced six firefighter deaths and was the only other state with five or more firefighter fatalities.</a:t>
            </a:r>
          </a:p>
          <a:p>
            <a:r>
              <a:rPr lang="en-US" smtClean="0"/>
              <a:t>“In 2004 at the initial Life Safety Summit, a number of fire service leaders did not believe we would complete a calendar year with less than 100 firefighter on-duty deaths,” U.S. Fire Administrator Ernest Mitchell said.  "We broke through that perceived barrier in 2009, 2010, and now in 2011!  We salute and congratulate our fire service family and pledge to continue working closely with the entire fire service community and its partners to maintain and even accelerate this downward trend in on-duty firefighter deaths.”</a:t>
            </a:r>
          </a:p>
          <a:p>
            <a:r>
              <a:rPr lang="en-US" b="1" smtClean="0"/>
              <a:t>Heart attacks were responsible for the deaths of 48 firefighters (59%) in 2011</a:t>
            </a:r>
            <a:r>
              <a:rPr lang="en-US" smtClean="0"/>
              <a:t>, nearly the same proportion of firefighter deaths from heart attack or stroke (60%) in 2010.  </a:t>
            </a:r>
            <a:r>
              <a:rPr lang="en-US" b="1" smtClean="0"/>
              <a:t>Ten on-duty firefighters died in association with wildland fires, the lowest number of annual firefighter deaths associated with wildland fires since 1996.</a:t>
            </a:r>
            <a:r>
              <a:rPr lang="en-US" smtClean="0"/>
              <a:t>  Fifty-four percent of all firefighter fatalities occurred while performing emergency duties.  Only three firefighters were killed in vehicle collisions. </a:t>
            </a:r>
          </a:p>
          <a:p>
            <a:r>
              <a:rPr lang="en-US" b="1" smtClean="0"/>
              <a:t>2011 firefighter fatality statistics are provisional</a:t>
            </a:r>
            <a:r>
              <a:rPr lang="en-US" smtClean="0"/>
              <a:t> and may change as the USFA contacts State Fire Marshals to verify the names of firefighters reported to have died on duty during 2011.  The final number of firefighter fatalities will be reported in USFA's annual firefighter fatality report, expected to be available by July 2012.</a:t>
            </a:r>
          </a:p>
          <a:p>
            <a:pPr lvl="4" eaLnBrk="1" hangingPunct="1"/>
            <a:endParaRPr lang="en-US" smtClean="0"/>
          </a:p>
          <a:p>
            <a:pPr lvl="4"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2DCDC5E5-2F22-40FD-B836-A99CCCD3FD47}" type="slidenum">
              <a:rPr lang="en-US" smtClean="0"/>
              <a:pPr eaLnBrk="1" hangingPunct="1"/>
              <a:t>18</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eaLnBrk="1" hangingPunct="1"/>
            <a:endParaRPr lang="en-US"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4908F245-BC25-48DF-A70C-31CEF0B2F7D7}" type="slidenum">
              <a:rPr lang="en-US" smtClean="0"/>
              <a:pPr eaLnBrk="1" hangingPunct="1"/>
              <a:t>19</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D71BC0-6BBF-423A-BACF-3A4900069F23}" type="slidenum">
              <a:rPr lang="en-US" smtClean="0"/>
              <a:pPr>
                <a:defRPr/>
              </a:pPr>
              <a:t>2</a:t>
            </a:fld>
            <a:endParaRPr lang="en-US"/>
          </a:p>
        </p:txBody>
      </p:sp>
    </p:spTree>
    <p:extLst>
      <p:ext uri="{BB962C8B-B14F-4D97-AF65-F5344CB8AC3E}">
        <p14:creationId xmlns:p14="http://schemas.microsoft.com/office/powerpoint/2010/main" val="3821154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57DF64E5-DF80-4196-81B9-479A19EA6516}" type="slidenum">
              <a:rPr lang="en-US" smtClean="0"/>
              <a:pPr eaLnBrk="1" hangingPunct="1"/>
              <a:t>20</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9876FB4-C805-451B-ACB9-A3A289D69DD0}" type="slidenum">
              <a:rPr lang="en-US" smtClean="0"/>
              <a:pPr eaLnBrk="1" hangingPunct="1"/>
              <a:t>21</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8713231-808B-4BBD-99F8-DEF1BEE13220}" type="slidenum">
              <a:rPr lang="en-US" smtClean="0"/>
              <a:pPr eaLnBrk="1" hangingPunct="1"/>
              <a:t>22</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7593B58-80EF-4866-BC5E-58EA23A08247}" type="slidenum">
              <a:rPr lang="en-US" smtClean="0"/>
              <a:pPr eaLnBrk="1" hangingPunct="1"/>
              <a:t>23</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DB726B14-F522-4A6C-958D-2A20BA3790F9}" type="slidenum">
              <a:rPr lang="en-US" smtClean="0"/>
              <a:pPr eaLnBrk="1" hangingPunct="1"/>
              <a:t>24</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8816B02-8F0F-4591-9562-FBBFF1FD35E3}" type="slidenum">
              <a:rPr lang="en-US" smtClean="0"/>
              <a:pPr eaLnBrk="1" hangingPunct="1"/>
              <a:t>25</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F62159D1-E57B-4819-A606-2F2FF1409894}" type="slidenum">
              <a:rPr lang="en-US" smtClean="0"/>
              <a:pPr eaLnBrk="1" hangingPunct="1"/>
              <a:t>26</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137014C-E5AC-4705-B46A-F7F40699A719}" type="slidenum">
              <a:rPr lang="en-US" smtClean="0"/>
              <a:pPr eaLnBrk="1" hangingPunct="1"/>
              <a:t>27</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0DEBFCF1-3E86-4036-A1C6-25C0D7086FC7}" type="slidenum">
              <a:rPr lang="en-US" smtClean="0"/>
              <a:pPr eaLnBrk="1" hangingPunct="1"/>
              <a:t>28</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9BFAFE4-A854-40B4-9E3C-09AC7D18AF00}" type="slidenum">
              <a:rPr lang="en-US" smtClean="0"/>
              <a:pPr eaLnBrk="1" hangingPunct="1"/>
              <a:t>29</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Times New Roman" pitchFamily="18" charset="0"/>
                <a:cs typeface="Times New Roman" pitchFamily="18" charset="0"/>
              </a:rPr>
              <a:t>1. Tuesday, April 24, 2012  Jeff Daigle is a Captain in the Quebec City Fire Department and the webmaster for SPIQ.ca, which is the privately operated, but officially recognized web site for the Quebec Fire Department.</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 He was off duty yesterday on a day when he city was bombarded by high winds and driving rain. He responded to photograph an incident where a power line had fallen onto the balcony of a building and started a fire. Somehow, while shooting photos, he came in contact with the wire or with something that had become energized. He received 2nd and 3rd degree burns on multiple parts of his body and is in serious condition at the burn unit at Enfant-Jesus Hospital.</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2. Tuesday, April 24, 2012  A roof collapses beneath a Forest Park firefighter this morning. Colerain's Fire Chief credits training with saving the crew member's life. </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3. Tuesday, April 24, 2012 - 2 Los Angeles City Firefighters were hospitalized with serious injuries when their rescue ambulance crashed with a garbage truck in an intersection yesterday. A sanitation worker on the trash truck was also injured in the crash that took place about 1415 hours</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4. Tuesday, April 24, 2012  El Paso Police Department officials have identified the 80-year-old woman killed Saturday after hitting an El Paso Fire Department truck as Dolores Gonzalez of the 5500 block of </a:t>
            </a:r>
            <a:r>
              <a:rPr lang="en-US" sz="1100" dirty="0" err="1">
                <a:latin typeface="Times New Roman" pitchFamily="18" charset="0"/>
                <a:cs typeface="Times New Roman" pitchFamily="18" charset="0"/>
              </a:rPr>
              <a:t>Timberwolf</a:t>
            </a:r>
            <a:r>
              <a:rPr lang="en-US" sz="1100" dirty="0">
                <a:latin typeface="Times New Roman" pitchFamily="18" charset="0"/>
                <a:cs typeface="Times New Roman" pitchFamily="18" charset="0"/>
              </a:rPr>
              <a:t> Drive.</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Gonzalez died at </a:t>
            </a:r>
            <a:r>
              <a:rPr lang="en-US" sz="1100" dirty="0" err="1">
                <a:latin typeface="Times New Roman" pitchFamily="18" charset="0"/>
                <a:cs typeface="Times New Roman" pitchFamily="18" charset="0"/>
              </a:rPr>
              <a:t>Paisano</a:t>
            </a:r>
            <a:r>
              <a:rPr lang="en-US" sz="1100" dirty="0">
                <a:latin typeface="Times New Roman" pitchFamily="18" charset="0"/>
                <a:cs typeface="Times New Roman" pitchFamily="18" charset="0"/>
              </a:rPr>
              <a:t> and Trowbridge streets in Central El Paso after the green 2000 Honda Civic she was driving struck a fire truck that was responding to an emergency call, police said. The fire truck was traveling east on Trowbridge Drive, and Gonzalez was traveling north on </a:t>
            </a:r>
            <a:r>
              <a:rPr lang="en-US" sz="1100" dirty="0" err="1">
                <a:latin typeface="Times New Roman" pitchFamily="18" charset="0"/>
                <a:cs typeface="Times New Roman" pitchFamily="18" charset="0"/>
              </a:rPr>
              <a:t>Paisano</a:t>
            </a:r>
            <a:r>
              <a:rPr lang="en-US" sz="1100" dirty="0">
                <a:latin typeface="Times New Roman" pitchFamily="18" charset="0"/>
                <a:cs typeface="Times New Roman" pitchFamily="18" charset="0"/>
              </a:rPr>
              <a:t> Drive, police said. On Sunday, police officials continued to investigate the accident.  "At this point in the investigation it appears Gonzalez disregarded a red traffic signal and drove into the intersection of </a:t>
            </a:r>
            <a:r>
              <a:rPr lang="en-US" sz="1100" dirty="0" err="1">
                <a:latin typeface="Times New Roman" pitchFamily="18" charset="0"/>
                <a:cs typeface="Times New Roman" pitchFamily="18" charset="0"/>
              </a:rPr>
              <a:t>Paisano</a:t>
            </a:r>
            <a:r>
              <a:rPr lang="en-US" sz="1100" dirty="0">
                <a:latin typeface="Times New Roman" pitchFamily="18" charset="0"/>
                <a:cs typeface="Times New Roman" pitchFamily="18" charset="0"/>
              </a:rPr>
              <a:t> and Trowbridge, where the Civic collided with the fire truck," said Det. Mike </a:t>
            </a:r>
            <a:r>
              <a:rPr lang="en-US" sz="1100" dirty="0" err="1">
                <a:latin typeface="Times New Roman" pitchFamily="18" charset="0"/>
                <a:cs typeface="Times New Roman" pitchFamily="18" charset="0"/>
              </a:rPr>
              <a:t>Baranyay</a:t>
            </a:r>
            <a:r>
              <a:rPr lang="en-US" sz="1100" dirty="0">
                <a:latin typeface="Times New Roman" pitchFamily="18" charset="0"/>
                <a:cs typeface="Times New Roman" pitchFamily="18" charset="0"/>
              </a:rPr>
              <a:t>, a police spokesman, in a written statement. </a:t>
            </a:r>
            <a:r>
              <a:rPr lang="en-US" sz="1100" dirty="0" err="1">
                <a:latin typeface="Times New Roman" pitchFamily="18" charset="0"/>
                <a:cs typeface="Times New Roman" pitchFamily="18" charset="0"/>
              </a:rPr>
              <a:t>Baranyay</a:t>
            </a:r>
            <a:r>
              <a:rPr lang="en-US" sz="1100" dirty="0">
                <a:latin typeface="Times New Roman" pitchFamily="18" charset="0"/>
                <a:cs typeface="Times New Roman" pitchFamily="18" charset="0"/>
              </a:rPr>
              <a:t> said Gonzalez was not wearing a seat belt at the time of the accident and was ejected from her car.</a:t>
            </a: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2EEE2798-BA1D-4ACB-9183-B58671092D5F}"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42AD3330-A1A5-4FA5-9175-7D4086C39129}" type="slidenum">
              <a:rPr lang="en-US" smtClean="0"/>
              <a:pPr eaLnBrk="1" hangingPunct="1"/>
              <a:t>30</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069007D-C3B6-48EC-905C-364C9245338B}" type="slidenum">
              <a:rPr lang="en-US" smtClean="0"/>
              <a:pPr eaLnBrk="1" hangingPunct="1"/>
              <a:t>31</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DDEEF7C-D028-4D28-A33D-7CD36F863C62}" type="slidenum">
              <a:rPr lang="en-US" smtClean="0"/>
              <a:pPr eaLnBrk="1" hangingPunct="1"/>
              <a:t>32</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6E02C739-F4C8-4AF1-B0F7-9A35EA1A4D67}" type="slidenum">
              <a:rPr lang="en-US" smtClean="0"/>
              <a:pPr eaLnBrk="1" hangingPunct="1"/>
              <a:t>33</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0F4618BB-4AC6-41BC-A947-0189BDB50DA1}" type="slidenum">
              <a:rPr lang="en-US" smtClean="0"/>
              <a:pPr eaLnBrk="1" hangingPunct="1"/>
              <a:t>34</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3DB618A5-F81D-4B38-A20B-F13F19196124}" type="slidenum">
              <a:rPr lang="en-US" smtClean="0"/>
              <a:pPr eaLnBrk="1" hangingPunct="1"/>
              <a:t>35</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9CCD3B7-0F7E-452C-848F-17F01401F4A1}" type="slidenum">
              <a:rPr lang="en-US" smtClean="0"/>
              <a:pPr eaLnBrk="1" hangingPunct="1"/>
              <a:t>36</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F75C750-29D3-4FF0-975A-291B84EB0D34}" type="slidenum">
              <a:rPr lang="en-US" smtClean="0"/>
              <a:pPr eaLnBrk="1" hangingPunct="1"/>
              <a:t>37</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11FC89B-4446-4684-803F-6A3C039288DA}" type="slidenum">
              <a:rPr lang="en-US" smtClean="0"/>
              <a:pPr eaLnBrk="1" hangingPunct="1"/>
              <a:t>38</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F15E3967-4842-40FB-8967-8AE5CCD6D591}" type="slidenum">
              <a:rPr lang="en-US" smtClean="0"/>
              <a:pPr eaLnBrk="1" hangingPunct="1"/>
              <a:t>39</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Take a break before next section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t>Read attached Executive Summaries</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2ABE93FA-2E2F-4D98-B5CA-C5E81B2C4693}" type="slidenum">
              <a:rPr lang="en-US" smtClean="0"/>
              <a:pPr eaLnBrk="1" hangingPunct="1"/>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440F0130-523B-4129-871A-CB43085E0D1E}" type="slidenum">
              <a:rPr lang="en-US" smtClean="0"/>
              <a:pPr eaLnBrk="1" hangingPunct="1"/>
              <a:t>40</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32592" y="4416099"/>
            <a:ext cx="5145220"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presentation is intended to introduce ICS concepts, describe the everyday application if ICS in Fairfax County, and introduce the personnel accountability system used in Fairfax County.  </a:t>
            </a:r>
          </a:p>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98AE68B9-7732-4C77-A69D-92E0F3EA686B}" type="slidenum">
              <a:rPr lang="en-US" smtClean="0"/>
              <a:pPr eaLnBrk="1" hangingPunct="1"/>
              <a:t>41</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DCBD9896-C413-4B8F-9E24-11C3EA12DB6C}" type="slidenum">
              <a:rPr lang="en-US" smtClean="0"/>
              <a:pPr eaLnBrk="1" hangingPunct="1"/>
              <a:t>42</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32592" y="4416099"/>
            <a:ext cx="5145220"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D71BC0-6BBF-423A-BACF-3A4900069F23}" type="slidenum">
              <a:rPr lang="en-US" smtClean="0"/>
              <a:pPr>
                <a:defRPr/>
              </a:pPr>
              <a:t>43</a:t>
            </a:fld>
            <a:endParaRPr lang="en-US"/>
          </a:p>
        </p:txBody>
      </p:sp>
    </p:spTree>
    <p:extLst>
      <p:ext uri="{BB962C8B-B14F-4D97-AF65-F5344CB8AC3E}">
        <p14:creationId xmlns:p14="http://schemas.microsoft.com/office/powerpoint/2010/main" val="66077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44F3C28-A866-4B54-9F13-E4266F678557}" type="slidenum">
              <a:rPr lang="en-US" b="0" smtClean="0">
                <a:latin typeface="Book Antiqua" pitchFamily="18" charset="0"/>
              </a:rPr>
              <a:pPr eaLnBrk="1" hangingPunct="1"/>
              <a:t>44</a:t>
            </a:fld>
            <a:endParaRPr lang="en-US" b="0" smtClean="0">
              <a:latin typeface="Book Antiqua" pitchFamily="18" charset="0"/>
            </a:endParaRPr>
          </a:p>
        </p:txBody>
      </p:sp>
      <p:sp>
        <p:nvSpPr>
          <p:cNvPr id="81923" name="Rectangle 2"/>
          <p:cNvSpPr>
            <a:spLocks noGrp="1" noRot="1" noChangeAspect="1" noChangeArrowheads="1" noTextEdit="1"/>
          </p:cNvSpPr>
          <p:nvPr>
            <p:ph type="sldImg"/>
          </p:nvPr>
        </p:nvSpPr>
        <p:spPr>
          <a:xfrm>
            <a:off x="2286000" y="76200"/>
            <a:ext cx="2438400" cy="1828800"/>
          </a:xfrm>
          <a:ln/>
        </p:spPr>
      </p:sp>
      <p:sp>
        <p:nvSpPr>
          <p:cNvPr id="81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smtClean="0"/>
              <a:t>Can be used by both private and public sectors for incidents large and small.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C67E9A6-1350-49C1-81EC-668800DDAA51}" type="slidenum">
              <a:rPr lang="en-US" b="0" smtClean="0">
                <a:latin typeface="Book Antiqua" pitchFamily="18" charset="0"/>
              </a:rPr>
              <a:pPr eaLnBrk="1" hangingPunct="1"/>
              <a:t>45</a:t>
            </a:fld>
            <a:endParaRPr lang="en-US" b="0" smtClean="0">
              <a:latin typeface="Book Antiqua" pitchFamily="18" charset="0"/>
            </a:endParaRPr>
          </a:p>
        </p:txBody>
      </p:sp>
      <p:sp>
        <p:nvSpPr>
          <p:cNvPr id="82947" name="Rectangle 2"/>
          <p:cNvSpPr>
            <a:spLocks noGrp="1" noRot="1" noChangeAspect="1" noChangeArrowheads="1" noTextEdit="1"/>
          </p:cNvSpPr>
          <p:nvPr>
            <p:ph type="sldImg"/>
          </p:nvPr>
        </p:nvSpPr>
        <p:spPr>
          <a:xfrm>
            <a:off x="2286000" y="76200"/>
            <a:ext cx="2438400" cy="1828800"/>
          </a:xfrm>
          <a:ln/>
        </p:spPr>
      </p:sp>
      <p:sp>
        <p:nvSpPr>
          <p:cNvPr id="82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Developed in the 1970’s when, as a result of several wildland fires, many people died or were injured and property damage ran into the millions.   Surprisingly, studies found that response problems were far more likely to result from INADEQUATE MANAGEMENT than from any other single reason.</a:t>
            </a:r>
          </a:p>
          <a:p>
            <a:pPr lvl="1">
              <a:lnSpc>
                <a:spcPct val="80000"/>
              </a:lnSpc>
            </a:pPr>
            <a:r>
              <a:rPr lang="en-US" smtClean="0"/>
              <a:t>Weaknesses in incident management were often due to:</a:t>
            </a:r>
          </a:p>
          <a:p>
            <a:pPr lvl="2">
              <a:lnSpc>
                <a:spcPct val="80000"/>
              </a:lnSpc>
            </a:pPr>
            <a:r>
              <a:rPr lang="en-US" smtClean="0"/>
              <a:t>Lack of accountability, including unclear chains of command and supervision. </a:t>
            </a:r>
          </a:p>
          <a:p>
            <a:pPr lvl="2">
              <a:lnSpc>
                <a:spcPct val="80000"/>
              </a:lnSpc>
            </a:pPr>
            <a:r>
              <a:rPr lang="en-US" smtClean="0"/>
              <a:t>Poor communication due to both inefficient uses of available communications systems and conflicting codes and terminology. </a:t>
            </a:r>
          </a:p>
          <a:p>
            <a:pPr lvl="2">
              <a:lnSpc>
                <a:spcPct val="80000"/>
              </a:lnSpc>
            </a:pPr>
            <a:r>
              <a:rPr lang="en-US" smtClean="0"/>
              <a:t>Lack of an orderly, systematic planning process. </a:t>
            </a:r>
          </a:p>
          <a:p>
            <a:pPr lvl="2">
              <a:lnSpc>
                <a:spcPct val="80000"/>
              </a:lnSpc>
            </a:pPr>
            <a:r>
              <a:rPr lang="en-US" smtClean="0"/>
              <a:t>No common, flexible, predesigned management structure that enables commanders to delegate responsibilities and manage workloads efficiently. </a:t>
            </a:r>
          </a:p>
          <a:p>
            <a:pPr lvl="2">
              <a:lnSpc>
                <a:spcPct val="80000"/>
              </a:lnSpc>
            </a:pPr>
            <a:r>
              <a:rPr lang="en-US" smtClean="0"/>
              <a:t>No predefined methods to integrate interagency requirements into the management structure and planning process effectively. </a:t>
            </a:r>
          </a:p>
          <a:p>
            <a:pPr>
              <a:lnSpc>
                <a:spcPct val="80000"/>
              </a:lnSpc>
            </a:pPr>
            <a:endParaRPr lang="en-US" smtClean="0"/>
          </a:p>
          <a:p>
            <a:pPr>
              <a:lnSpc>
                <a:spcPct val="80000"/>
              </a:lnSpc>
            </a:pPr>
            <a:r>
              <a:rPr lang="en-US" smtClean="0"/>
              <a:t>In response to attacks of 9/11 HSPD-5 called for a National Incident Management System (NIMS) and identified steps for improved coordination of Federal, State, local, and private industry response to incidents and described the way these agencies will prepare for such a response.  One of the key features of NIMS is the Incident Command System.</a:t>
            </a:r>
          </a:p>
          <a:p>
            <a:pPr>
              <a:lnSpc>
                <a:spcPct val="80000"/>
              </a:lnSpc>
            </a:pPr>
            <a:endParaRPr lang="en-US" smtClean="0"/>
          </a:p>
          <a:p>
            <a:pPr>
              <a:lnSpc>
                <a:spcPct val="80000"/>
              </a:lnSpc>
            </a:pPr>
            <a:r>
              <a:rPr lang="en-US" smtClean="0"/>
              <a:t>With so much at stake (lives, property &amp; the environment), we must effectively manage our response efforts. The Incident Command System, or ICS, allows us to do so. ICS is a proven management system based on best practices.  Additionally, adopting the use of the ICS is a condition of receiving federal funding.  This is why you must complete this training, successfully pass the ICS-100 test and if you graduate, take and complete ICS-200 &amp; 700 prior to the end of your probie year.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5862D216-ABE4-443E-8714-F8BB40BCC636}" type="slidenum">
              <a:rPr lang="en-US" b="0" smtClean="0">
                <a:latin typeface="Book Antiqua" pitchFamily="18" charset="0"/>
              </a:rPr>
              <a:pPr eaLnBrk="1" hangingPunct="1"/>
              <a:t>46</a:t>
            </a:fld>
            <a:endParaRPr lang="en-US" b="0" smtClean="0">
              <a:latin typeface="Book Antiqua"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A7AA9B1-B655-4B1E-9261-B2BB7C0752B2}" type="slidenum">
              <a:rPr lang="en-US" b="0" smtClean="0">
                <a:latin typeface="Book Antiqua" pitchFamily="18" charset="0"/>
              </a:rPr>
              <a:pPr eaLnBrk="1" hangingPunct="1"/>
              <a:t>47</a:t>
            </a:fld>
            <a:endParaRPr lang="en-US" b="0" smtClean="0">
              <a:latin typeface="Book Antiqua"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2286000" y="76200"/>
            <a:ext cx="2438400" cy="1828800"/>
          </a:xfrm>
          <a:ln/>
        </p:spPr>
      </p:sp>
      <p:sp>
        <p:nvSpPr>
          <p:cNvPr id="86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Explain ICS is a feature of NIMS </a:t>
            </a:r>
          </a:p>
          <a:p>
            <a:r>
              <a:rPr lang="en-US" smtClean="0"/>
              <a:t>What ? . . . NIMS provides a consistent nationwide template . . .</a:t>
            </a:r>
          </a:p>
          <a:p>
            <a:r>
              <a:rPr lang="en-US" smtClean="0"/>
              <a:t>Who? . . . to enable Federal, State, tribal, and local governments, the private sector, and nongovernmental organizations to work together . . . </a:t>
            </a:r>
          </a:p>
          <a:p>
            <a:r>
              <a:rPr lang="en-US" smtClean="0"/>
              <a:t>How? . . . to prepare for, prevent, respond to, recover from, and mitigate the effects of incidents regardless of cause, size, location, or complexity . . . </a:t>
            </a:r>
          </a:p>
          <a:p>
            <a:r>
              <a:rPr lang="en-US" smtClean="0"/>
              <a:t>Why? . . . in order to reduce the loss of life and property, and harm to the environment.</a:t>
            </a:r>
          </a:p>
          <a:p>
            <a:r>
              <a:rPr lang="en-US" smtClean="0"/>
              <a:t>Without ICS, incident responses typically:</a:t>
            </a:r>
          </a:p>
          <a:p>
            <a:pPr lvl="1"/>
            <a:r>
              <a:rPr lang="en-US" smtClean="0"/>
              <a:t>Lack accountability.</a:t>
            </a:r>
          </a:p>
          <a:p>
            <a:pPr lvl="1"/>
            <a:r>
              <a:rPr lang="en-US" smtClean="0"/>
              <a:t>Have poor communications.</a:t>
            </a:r>
          </a:p>
          <a:p>
            <a:pPr lvl="1"/>
            <a:r>
              <a:rPr lang="en-US" smtClean="0"/>
              <a:t>Use unsystematic planning processes.</a:t>
            </a:r>
          </a:p>
          <a:p>
            <a:pPr lvl="1"/>
            <a:r>
              <a:rPr lang="en-US" smtClean="0"/>
              <a:t>Are unable to efficiently integrate responders</a:t>
            </a:r>
          </a:p>
          <a:p>
            <a:r>
              <a:rPr lang="en-US" smtClean="0"/>
              <a:t>ICS helps to ensure:</a:t>
            </a:r>
          </a:p>
          <a:p>
            <a:r>
              <a:rPr lang="en-US" smtClean="0"/>
              <a:t>The safety of responders, workers, and others.</a:t>
            </a:r>
          </a:p>
          <a:p>
            <a:r>
              <a:rPr lang="en-US" smtClean="0"/>
              <a:t>The achievement of response objectives.</a:t>
            </a:r>
          </a:p>
          <a:p>
            <a:r>
              <a:rPr lang="en-US" smtClean="0"/>
              <a:t>The efficient use of resources.</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6E49DE6B-CC00-4E28-A9CE-C6BD70C9EF30}" type="slidenum">
              <a:rPr lang="en-US" b="0" smtClean="0">
                <a:latin typeface="Book Antiqua" pitchFamily="18" charset="0"/>
              </a:rPr>
              <a:pPr eaLnBrk="1" hangingPunct="1"/>
              <a:t>48</a:t>
            </a:fld>
            <a:endParaRPr lang="en-US" b="0" smtClean="0">
              <a:latin typeface="Book Antiqua"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6D710BA1-718F-4B37-9AF2-84BE4456FAA8}" type="slidenum">
              <a:rPr lang="en-US" b="0" smtClean="0">
                <a:latin typeface="Book Antiqua" pitchFamily="18" charset="0"/>
              </a:rPr>
              <a:pPr eaLnBrk="1" hangingPunct="1"/>
              <a:t>49</a:t>
            </a:fld>
            <a:endParaRPr lang="en-US" b="0" smtClean="0">
              <a:latin typeface="Book Antiqua"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601F919-0140-4F66-B398-E02B19745898}" type="slidenum">
              <a:rPr lang="en-US" smtClean="0"/>
              <a:pPr eaLnBrk="1" hangingPunct="1"/>
              <a:t>5</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FC868689-64A8-493C-9ADD-A34E45AB7455}" type="slidenum">
              <a:rPr lang="en-US" b="0" smtClean="0">
                <a:latin typeface="Book Antiqua" pitchFamily="18" charset="0"/>
              </a:rPr>
              <a:pPr eaLnBrk="1" hangingPunct="1"/>
              <a:t>50</a:t>
            </a:fld>
            <a:endParaRPr lang="en-US" b="0" smtClean="0">
              <a:latin typeface="Book Antiqua" pitchFamily="18" charset="0"/>
            </a:endParaRPr>
          </a:p>
        </p:txBody>
      </p:sp>
      <p:sp>
        <p:nvSpPr>
          <p:cNvPr id="88067" name="Rectangle 2"/>
          <p:cNvSpPr>
            <a:spLocks noGrp="1" noRot="1" noChangeAspect="1" noChangeArrowheads="1" noTextEdit="1"/>
          </p:cNvSpPr>
          <p:nvPr>
            <p:ph type="sldImg"/>
          </p:nvPr>
        </p:nvSpPr>
        <p:spPr>
          <a:xfrm>
            <a:off x="2286000" y="76200"/>
            <a:ext cx="2438400" cy="1828800"/>
          </a:xfrm>
          <a:ln/>
        </p:spPr>
      </p:sp>
      <p:sp>
        <p:nvSpPr>
          <p:cNvPr id="880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pPr>
            <a:r>
              <a:rPr lang="en-US" smtClean="0"/>
              <a:t>The examples shown up on the screen illustrate the wide variety of incidents (remember the definition) which may require the implementation of ICS.</a:t>
            </a:r>
          </a:p>
          <a:p>
            <a:pPr lvl="1">
              <a:lnSpc>
                <a:spcPct val="90000"/>
              </a:lnSpc>
            </a:pPr>
            <a:endParaRPr lang="en-US" smtClean="0"/>
          </a:p>
          <a:p>
            <a:pPr>
              <a:lnSpc>
                <a:spcPct val="90000"/>
              </a:lnSpc>
            </a:pPr>
            <a:r>
              <a:rPr lang="en-US" smtClean="0"/>
              <a:t>CAN ANYONE EXPLAIN WHY AN EVENT, SUCH AS A COMMUNITY PARADE, BE DEFINED AS AN INCIDENT?  (Answer:  The definition includes human phenomena that require response action to prevent or minimize loss of life…potentially, </a:t>
            </a:r>
            <a:r>
              <a:rPr lang="en-US" sz="1800">
                <a:latin typeface="Britannic Bold" pitchFamily="34" charset="0"/>
              </a:rPr>
              <a:t>**</a:t>
            </a:r>
            <a:r>
              <a:rPr lang="en-US" sz="1800" i="1">
                <a:latin typeface="Britannic Bold" pitchFamily="34" charset="0"/>
              </a:rPr>
              <a:t>if a parade takes place on an extremely hot day</a:t>
            </a:r>
            <a:r>
              <a:rPr lang="en-US" smtClean="0"/>
              <a:t> (the 4</a:t>
            </a:r>
            <a:r>
              <a:rPr lang="en-US" baseline="30000" smtClean="0"/>
              <a:t>th</a:t>
            </a:r>
            <a:r>
              <a:rPr lang="en-US" smtClean="0"/>
              <a:t> of July for example) many people could be overcome by heat exhaustion.  Statistically, ANY large group of people will include someone with a medical condition that the law of averages will dictate may have a medical event.  If it is not properly planned for and managed, then even a benign event/incident, may lead to loss of life, damage to property or the environment).</a:t>
            </a:r>
          </a:p>
          <a:p>
            <a:pPr lvl="1">
              <a:lnSpc>
                <a:spcPct val="90000"/>
              </a:lnSpc>
            </a:pPr>
            <a:endParaRPr lang="en-US" smtClean="0"/>
          </a:p>
          <a:p>
            <a:pPr>
              <a:lnSpc>
                <a:spcPct val="90000"/>
              </a:lnSpc>
            </a:pPr>
            <a:r>
              <a:rPr lang="en-US" smtClean="0"/>
              <a:t>Now imagine a terrorist event, a fire, a chemical release, an outbreak of Avian flu….those are incidents that require an even higher degree of management/command.</a:t>
            </a:r>
          </a:p>
          <a:p>
            <a:pPr lvl="1">
              <a:lnSpc>
                <a:spcPct val="90000"/>
              </a:lnSpc>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E26F8AED-12F0-42AF-859E-C252E3A2A38E}" type="slidenum">
              <a:rPr lang="en-US" b="0" smtClean="0">
                <a:latin typeface="Book Antiqua" pitchFamily="18" charset="0"/>
              </a:rPr>
              <a:pPr eaLnBrk="1" hangingPunct="1"/>
              <a:t>51</a:t>
            </a:fld>
            <a:endParaRPr lang="en-US" b="0" smtClean="0">
              <a:latin typeface="Book Antiqua" pitchFamily="18" charset="0"/>
            </a:endParaRPr>
          </a:p>
        </p:txBody>
      </p:sp>
      <p:sp>
        <p:nvSpPr>
          <p:cNvPr id="89091" name="Rectangle 2"/>
          <p:cNvSpPr>
            <a:spLocks noGrp="1" noRot="1" noChangeAspect="1" noChangeArrowheads="1" noTextEdit="1"/>
          </p:cNvSpPr>
          <p:nvPr>
            <p:ph type="sldImg"/>
          </p:nvPr>
        </p:nvSpPr>
        <p:spPr>
          <a:xfrm>
            <a:off x="2286000" y="76200"/>
            <a:ext cx="2438400" cy="1828800"/>
          </a:xfrm>
          <a:ln/>
        </p:spPr>
      </p:sp>
      <p:sp>
        <p:nvSpPr>
          <p:cNvPr id="890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Designers of the system recognized early that ICS must be interdisciplinary and organizationally flexible to meet these management challenges:</a:t>
            </a:r>
          </a:p>
          <a:p>
            <a:pPr lvl="1"/>
            <a:r>
              <a:rPr lang="en-US" smtClean="0"/>
              <a:t>Meet the needs of incidents of any kind or size. </a:t>
            </a:r>
          </a:p>
          <a:p>
            <a:pPr lvl="1"/>
            <a:r>
              <a:rPr lang="en-US" sz="1800">
                <a:latin typeface="Britannic Bold" pitchFamily="34" charset="0"/>
              </a:rPr>
              <a:t>**</a:t>
            </a:r>
            <a:r>
              <a:rPr lang="en-US" sz="1800" i="1">
                <a:latin typeface="Britannic Bold" pitchFamily="34" charset="0"/>
              </a:rPr>
              <a:t>Allow personnel from a variety of agencies to meld rapidly into a common management structure.</a:t>
            </a:r>
          </a:p>
          <a:p>
            <a:pPr lvl="1"/>
            <a:r>
              <a:rPr lang="en-US" smtClean="0"/>
              <a:t>Provide logistical and administrative support to operational staff. </a:t>
            </a:r>
          </a:p>
          <a:p>
            <a:pPr lvl="1"/>
            <a:r>
              <a:rPr lang="en-US" smtClean="0"/>
              <a:t>Be cost effective by avoiding duplication of efforts. </a:t>
            </a:r>
          </a:p>
          <a:p>
            <a:endParaRPr lang="en-US" smtClean="0"/>
          </a:p>
          <a:p>
            <a:r>
              <a:rPr lang="en-US" smtClean="0"/>
              <a:t>ICS consists of procedures for controlling personnel, facilities, equipment, and communications. It is a system designed to be used or applied from the time an incident occurs until the requirement for management and operations no longer exists.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093F9DFA-9586-44D8-ACFA-49E3901C34C1}" type="slidenum">
              <a:rPr lang="en-US" b="0" smtClean="0">
                <a:latin typeface="Book Antiqua" pitchFamily="18" charset="0"/>
              </a:rPr>
              <a:pPr eaLnBrk="1" hangingPunct="1"/>
              <a:t>52</a:t>
            </a:fld>
            <a:endParaRPr lang="en-US" b="0" smtClean="0">
              <a:latin typeface="Book Antiqua" pitchFamily="18" charset="0"/>
            </a:endParaRPr>
          </a:p>
        </p:txBody>
      </p:sp>
      <p:sp>
        <p:nvSpPr>
          <p:cNvPr id="90115" name="Rectangle 2"/>
          <p:cNvSpPr>
            <a:spLocks noGrp="1" noRot="1" noChangeAspect="1" noChangeArrowheads="1" noTextEdit="1"/>
          </p:cNvSpPr>
          <p:nvPr>
            <p:ph type="sldImg"/>
          </p:nvPr>
        </p:nvSpPr>
        <p:spPr>
          <a:xfrm>
            <a:off x="2286000" y="76200"/>
            <a:ext cx="2438400" cy="1828800"/>
          </a:xfrm>
          <a:ln/>
        </p:spPr>
      </p:sp>
      <p:sp>
        <p:nvSpPr>
          <p:cNvPr id="901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 Common terminology &amp; clear text. </a:t>
            </a:r>
            <a:r>
              <a:rPr lang="en-US" sz="1800">
                <a:latin typeface="Britannic Bold" pitchFamily="34" charset="0"/>
              </a:rPr>
              <a:t>**</a:t>
            </a:r>
            <a:r>
              <a:rPr lang="en-US" sz="1800" i="1">
                <a:latin typeface="Britannic Bold" pitchFamily="34" charset="0"/>
              </a:rPr>
              <a:t>An essential method for ensuring the ability to communicate is by using common terminology and clear text</a:t>
            </a:r>
            <a:r>
              <a:rPr lang="en-US" sz="1800">
                <a:latin typeface="Britannic Bold" pitchFamily="34" charset="0"/>
              </a:rPr>
              <a:t>.</a:t>
            </a:r>
            <a:r>
              <a:rPr lang="en-US" smtClean="0"/>
              <a:t> Do not use radio codes, agency-specific codes, or jargon.  ICS establishes common terminology allowing diverse incident management and support entities to work together.  This common terminology defines: Organizational Functions, Resource Descriptions, Incident Facilities and Position Titles.  Each of these areas will be covered in more detail.</a:t>
            </a:r>
          </a:p>
          <a:p>
            <a:pPr>
              <a:lnSpc>
                <a:spcPct val="80000"/>
              </a:lnSpc>
            </a:pPr>
            <a:endParaRPr lang="en-US" smtClean="0"/>
          </a:p>
          <a:p>
            <a:pPr>
              <a:lnSpc>
                <a:spcPct val="80000"/>
              </a:lnSpc>
            </a:pPr>
            <a:r>
              <a:rPr lang="en-US" smtClean="0"/>
              <a:t>Modular organization. The ICS organizational structure develops in a top-down, modular fashion that is based on the size and complexity of the incident, as well as the specifics of the hazard environment created by the incident. As incident complexity increases, the organization expands from the top down as functional responsibilities are delegated.  The ICS organizational structure is flexible.  As the ICS organizational structure expands, the number of management positions also expands to adequately address the requirements of the incident. Only those functions or positions necessary for a particular incident will be filled.</a:t>
            </a:r>
          </a:p>
          <a:p>
            <a:pPr>
              <a:lnSpc>
                <a:spcPct val="80000"/>
              </a:lnSpc>
            </a:pPr>
            <a:endParaRPr lang="en-US" smtClean="0"/>
          </a:p>
          <a:p>
            <a:pPr>
              <a:lnSpc>
                <a:spcPct val="80000"/>
              </a:lnSpc>
            </a:pPr>
            <a:r>
              <a:rPr lang="en-US" smtClean="0"/>
              <a:t>Management by objectives.  This is an approach used to communicate functional actions throughout the entire ICS organization. It can be accomplished through the incident action planning process.</a:t>
            </a:r>
          </a:p>
          <a:p>
            <a:pPr>
              <a:lnSpc>
                <a:spcPct val="80000"/>
              </a:lnSpc>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10-65 in Fairfax meant “Police Department”, in other jurisdictions it means “Net message assignment”</a:t>
            </a:r>
          </a:p>
          <a:p>
            <a:r>
              <a:rPr lang="en-US" smtClean="0"/>
              <a:t>10-61 in Fairfax meant “Dead person”, in other jurisdictions it means “Isolate self for message”</a:t>
            </a:r>
          </a:p>
          <a:p>
            <a:endParaRPr 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9CB993D7-9D46-4265-85DC-3A3BABC71BED}" type="slidenum">
              <a:rPr lang="en-US" b="0" smtClean="0">
                <a:latin typeface="Book Antiqua" pitchFamily="18" charset="0"/>
              </a:rPr>
              <a:pPr eaLnBrk="1" hangingPunct="1"/>
              <a:t>53</a:t>
            </a:fld>
            <a:endParaRPr lang="en-US" b="0" smtClean="0">
              <a:latin typeface="Book Antiqua"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4E5CB4B0-3304-48E8-ACA5-0A544D81F355}" type="slidenum">
              <a:rPr lang="en-US" b="0" smtClean="0">
                <a:latin typeface="Book Antiqua" pitchFamily="18" charset="0"/>
              </a:rPr>
              <a:pPr eaLnBrk="1" hangingPunct="1"/>
              <a:t>54</a:t>
            </a:fld>
            <a:endParaRPr lang="en-US" b="0" smtClean="0">
              <a:latin typeface="Book Antiqua" pitchFamily="18" charset="0"/>
            </a:endParaRPr>
          </a:p>
        </p:txBody>
      </p:sp>
      <p:sp>
        <p:nvSpPr>
          <p:cNvPr id="92163" name="Rectangle 2"/>
          <p:cNvSpPr>
            <a:spLocks noGrp="1" noRot="1" noChangeAspect="1" noChangeArrowheads="1" noTextEdit="1"/>
          </p:cNvSpPr>
          <p:nvPr>
            <p:ph type="sldImg"/>
          </p:nvPr>
        </p:nvSpPr>
        <p:spPr>
          <a:xfrm>
            <a:off x="2286000" y="76200"/>
            <a:ext cx="2438400" cy="1828800"/>
          </a:xfrm>
          <a:ln/>
        </p:spPr>
      </p:sp>
      <p:sp>
        <p:nvSpPr>
          <p:cNvPr id="921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Reliance on an Incident Action Plan. In ICS, considerable emphasis is placed on developing effective Incident Action Plans. At the simplest level, all Incident Action Plans must have four elements: </a:t>
            </a:r>
          </a:p>
          <a:p>
            <a:pPr lvl="1">
              <a:lnSpc>
                <a:spcPct val="80000"/>
              </a:lnSpc>
            </a:pPr>
            <a:r>
              <a:rPr lang="en-US" smtClean="0"/>
              <a:t>What do we want to do? </a:t>
            </a:r>
          </a:p>
          <a:p>
            <a:pPr lvl="1">
              <a:lnSpc>
                <a:spcPct val="80000"/>
              </a:lnSpc>
            </a:pPr>
            <a:r>
              <a:rPr lang="en-US" smtClean="0"/>
              <a:t>Who is responsible for doing it? </a:t>
            </a:r>
          </a:p>
          <a:p>
            <a:pPr lvl="1">
              <a:lnSpc>
                <a:spcPct val="80000"/>
              </a:lnSpc>
            </a:pPr>
            <a:r>
              <a:rPr lang="en-US" smtClean="0"/>
              <a:t>How do we communicate with each other? </a:t>
            </a:r>
          </a:p>
          <a:p>
            <a:pPr lvl="1">
              <a:lnSpc>
                <a:spcPct val="80000"/>
              </a:lnSpc>
            </a:pPr>
            <a:r>
              <a:rPr lang="en-US" smtClean="0"/>
              <a:t>What is the procedure if someone is injured?  </a:t>
            </a:r>
          </a:p>
          <a:p>
            <a:pPr lvl="1">
              <a:lnSpc>
                <a:spcPct val="80000"/>
              </a:lnSpc>
            </a:pPr>
            <a:r>
              <a:rPr lang="en-US" smtClean="0"/>
              <a:t>EVERY INCIDENT MUST HAVE A VERBAL OR WRITTEN INCIDENT ACTION PLAN. </a:t>
            </a:r>
            <a:r>
              <a:rPr lang="en-US" sz="1600">
                <a:latin typeface="Britannic Bold" pitchFamily="34" charset="0"/>
              </a:rPr>
              <a:t>**</a:t>
            </a:r>
            <a:r>
              <a:rPr lang="en-US" sz="1600" i="1">
                <a:latin typeface="Britannic Bold" pitchFamily="34" charset="0"/>
              </a:rPr>
              <a:t>The purpose of this plan is to provide all incident supervisory personnel with direction for actions to be implemented during the operational period identified in the plan.</a:t>
            </a:r>
            <a:r>
              <a:rPr lang="en-US" sz="1600">
                <a:latin typeface="Britannic Bold" pitchFamily="34" charset="0"/>
              </a:rPr>
              <a:t>  </a:t>
            </a:r>
          </a:p>
          <a:p>
            <a:pPr lvl="1">
              <a:lnSpc>
                <a:spcPct val="80000"/>
              </a:lnSpc>
            </a:pPr>
            <a:r>
              <a:rPr lang="en-US" sz="1600">
                <a:latin typeface="Britannic Bold" pitchFamily="34" charset="0"/>
              </a:rPr>
              <a:t>**</a:t>
            </a:r>
            <a:r>
              <a:rPr lang="en-US" sz="1600" i="1">
                <a:latin typeface="Britannic Bold" pitchFamily="34" charset="0"/>
              </a:rPr>
              <a:t>Incident Action Plans include the measurable strategic operations to be achieved and are prepared around a timeframe called an Operational Period.</a:t>
            </a:r>
            <a:r>
              <a:rPr lang="en-US" sz="1600">
                <a:latin typeface="Britannic Bold" pitchFamily="34" charset="0"/>
              </a:rPr>
              <a:t> </a:t>
            </a:r>
          </a:p>
          <a:p>
            <a:pPr lvl="1">
              <a:lnSpc>
                <a:spcPct val="80000"/>
              </a:lnSpc>
            </a:pPr>
            <a:endParaRPr lang="en-US" sz="1600">
              <a:latin typeface="Britannic Bold" pitchFamily="34" charset="0"/>
            </a:endParaRPr>
          </a:p>
          <a:p>
            <a:pPr>
              <a:lnSpc>
                <a:spcPct val="80000"/>
              </a:lnSpc>
            </a:pPr>
            <a:r>
              <a:rPr lang="en-US" smtClean="0"/>
              <a:t>Manageable Span of Control</a:t>
            </a:r>
            <a:r>
              <a:rPr lang="en-US" sz="1800">
                <a:latin typeface="Britannic Bold" pitchFamily="34" charset="0"/>
              </a:rPr>
              <a:t>.</a:t>
            </a:r>
            <a:r>
              <a:rPr lang="en-US" sz="1800" i="1">
                <a:latin typeface="Britannic Bold" pitchFamily="34" charset="0"/>
              </a:rPr>
              <a:t>**Span of control pertains to the number of individuals or resources that one supervisor can manage effectively during emergency response incidents or special events</a:t>
            </a:r>
            <a:r>
              <a:rPr lang="en-US" i="1" smtClean="0"/>
              <a:t>.</a:t>
            </a:r>
            <a:r>
              <a:rPr lang="en-US" smtClean="0"/>
              <a:t> Maintaining an effective span of control is particularly important on incidents where safety and accountability are a top priority.</a:t>
            </a:r>
          </a:p>
          <a:p>
            <a:pPr lvl="1">
              <a:lnSpc>
                <a:spcPct val="80000"/>
              </a:lnSpc>
            </a:pPr>
            <a:r>
              <a:rPr lang="en-US" b="0" smtClean="0"/>
              <a:t>The type of incident, nature of the task, hazards and safety factors, and distances between personnel and resources all influence span of control considerations.</a:t>
            </a:r>
          </a:p>
          <a:p>
            <a:pPr lvl="1">
              <a:lnSpc>
                <a:spcPct val="80000"/>
              </a:lnSpc>
            </a:pPr>
            <a:r>
              <a:rPr lang="en-US" b="0" smtClean="0"/>
              <a:t>Effective span of control on incidents may vary from three (3) to seven (7), and a ratio of one (1) supervisor to five (5) reporting elements is recommended.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C59DEEFC-1EB1-4920-89E2-38C292C20DA4}" type="slidenum">
              <a:rPr lang="en-US" b="0" smtClean="0">
                <a:latin typeface="Book Antiqua" pitchFamily="18" charset="0"/>
              </a:rPr>
              <a:pPr eaLnBrk="1" hangingPunct="1"/>
              <a:t>55</a:t>
            </a:fld>
            <a:endParaRPr lang="en-US" b="0" smtClean="0">
              <a:latin typeface="Book Antiqua" pitchFamily="18" charset="0"/>
            </a:endParaRPr>
          </a:p>
        </p:txBody>
      </p:sp>
      <p:sp>
        <p:nvSpPr>
          <p:cNvPr id="93187" name="Rectangle 2"/>
          <p:cNvSpPr>
            <a:spLocks noGrp="1" noRot="1" noChangeAspect="1" noChangeArrowheads="1" noTextEdit="1"/>
          </p:cNvSpPr>
          <p:nvPr>
            <p:ph type="sldImg"/>
          </p:nvPr>
        </p:nvSpPr>
        <p:spPr>
          <a:xfrm>
            <a:off x="2286000" y="76200"/>
            <a:ext cx="2438400" cy="1828800"/>
          </a:xfrm>
          <a:ln/>
        </p:spPr>
      </p:sp>
      <p:sp>
        <p:nvSpPr>
          <p:cNvPr id="931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Incident priorities, which dictate the goals/objectives of every Incident Action Plan are based on the following:</a:t>
            </a:r>
          </a:p>
          <a:p>
            <a:endParaRPr lang="en-US" b="0" u="sng" smtClean="0"/>
          </a:p>
          <a:p>
            <a:r>
              <a:rPr lang="en-US" smtClean="0"/>
              <a:t>#1: Life Saving</a:t>
            </a:r>
          </a:p>
          <a:p>
            <a:endParaRPr lang="en-US" smtClean="0"/>
          </a:p>
          <a:p>
            <a:r>
              <a:rPr lang="en-US" smtClean="0"/>
              <a:t>#2: Incident Stabilization</a:t>
            </a:r>
          </a:p>
          <a:p>
            <a:endParaRPr lang="en-US" smtClean="0"/>
          </a:p>
          <a:p>
            <a:r>
              <a:rPr lang="en-US" smtClean="0"/>
              <a:t>#3: Property Preservation</a:t>
            </a:r>
          </a:p>
          <a:p>
            <a:endParaRPr lang="en-US" smtClean="0"/>
          </a:p>
          <a:p>
            <a:r>
              <a:rPr lang="en-US" smtClean="0">
                <a:solidFill>
                  <a:srgbClr val="000000"/>
                </a:solidFill>
              </a:rPr>
              <a:t>Within those priorities there is always the discussion of the risk-benefit analyses. In its most simplified form it boils down to three statements.</a:t>
            </a:r>
          </a:p>
          <a:p>
            <a:pPr lvl="1"/>
            <a:r>
              <a:rPr lang="en-US" smtClean="0">
                <a:solidFill>
                  <a:srgbClr val="000000"/>
                </a:solidFill>
              </a:rPr>
              <a:t>We will risk a lot, to save a lot (meaning life)</a:t>
            </a:r>
          </a:p>
          <a:p>
            <a:pPr lvl="1"/>
            <a:r>
              <a:rPr lang="en-US" smtClean="0">
                <a:solidFill>
                  <a:srgbClr val="000000"/>
                </a:solidFill>
              </a:rPr>
              <a:t>We will risk some, to save some </a:t>
            </a:r>
          </a:p>
          <a:p>
            <a:pPr lvl="1"/>
            <a:r>
              <a:rPr lang="en-US" smtClean="0">
                <a:solidFill>
                  <a:srgbClr val="000000"/>
                </a:solidFill>
              </a:rPr>
              <a:t>We will risk little to save little (notice burning house-house is not tenable for life, house is not salvageable, the next day the insurance company will have a bulldozer there flattening it out)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0DA36EA8-DA53-44A2-AB2B-D76E9CB38CAC}" type="slidenum">
              <a:rPr lang="en-US" b="0" smtClean="0">
                <a:latin typeface="Book Antiqua" pitchFamily="18" charset="0"/>
              </a:rPr>
              <a:pPr eaLnBrk="1" hangingPunct="1"/>
              <a:t>56</a:t>
            </a:fld>
            <a:endParaRPr lang="en-US" b="0" smtClean="0">
              <a:latin typeface="Book Antiqua" pitchFamily="18" charset="0"/>
            </a:endParaRPr>
          </a:p>
        </p:txBody>
      </p:sp>
      <p:sp>
        <p:nvSpPr>
          <p:cNvPr id="94211" name="Rectangle 2"/>
          <p:cNvSpPr>
            <a:spLocks noGrp="1" noRot="1" noChangeAspect="1" noChangeArrowheads="1" noTextEdit="1"/>
          </p:cNvSpPr>
          <p:nvPr>
            <p:ph type="sldImg"/>
          </p:nvPr>
        </p:nvSpPr>
        <p:spPr>
          <a:xfrm>
            <a:off x="2286000" y="76200"/>
            <a:ext cx="2438400" cy="1828800"/>
          </a:xfrm>
          <a:ln/>
        </p:spPr>
      </p:sp>
      <p:sp>
        <p:nvSpPr>
          <p:cNvPr id="942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pPr>
            <a:r>
              <a:rPr lang="en-US" smtClean="0"/>
              <a:t>The Incident Command Post (ICP) is the location from which the Incident Commander oversees all incident operations. The ICP may be located in a vehicle, trailer, tent, or within a building. </a:t>
            </a:r>
            <a:r>
              <a:rPr lang="en-US" sz="1800">
                <a:latin typeface="Britannic Bold" pitchFamily="34" charset="0"/>
              </a:rPr>
              <a:t>**</a:t>
            </a:r>
            <a:r>
              <a:rPr lang="en-US" sz="1800" i="1">
                <a:latin typeface="Britannic Bold" pitchFamily="34" charset="0"/>
              </a:rPr>
              <a:t>The ICP will be positioned outside of the present and potential hazard zone but close enough to the incident to maintain command.</a:t>
            </a:r>
            <a:r>
              <a:rPr lang="en-US" smtClean="0"/>
              <a:t>  The ICP will be designated by the name of the incident, e.g., Trail Creek ICP.</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E84E064-9665-432D-968D-7BB19D744E6E}" type="slidenum">
              <a:rPr lang="en-US" b="0" smtClean="0">
                <a:latin typeface="Book Antiqua" pitchFamily="18" charset="0"/>
              </a:rPr>
              <a:pPr eaLnBrk="1" hangingPunct="1"/>
              <a:t>57</a:t>
            </a:fld>
            <a:endParaRPr lang="en-US" b="0" smtClean="0">
              <a:latin typeface="Book Antiqua" pitchFamily="18" charset="0"/>
            </a:endParaRPr>
          </a:p>
        </p:txBody>
      </p:sp>
      <p:sp>
        <p:nvSpPr>
          <p:cNvPr id="95235" name="Rectangle 2"/>
          <p:cNvSpPr>
            <a:spLocks noGrp="1" noRot="1" noChangeAspect="1" noChangeArrowheads="1" noTextEdit="1"/>
          </p:cNvSpPr>
          <p:nvPr>
            <p:ph type="sldImg"/>
          </p:nvPr>
        </p:nvSpPr>
        <p:spPr>
          <a:xfrm>
            <a:off x="2286000" y="76200"/>
            <a:ext cx="2438400" cy="1828800"/>
          </a:xfrm>
          <a:ln/>
        </p:spPr>
      </p:sp>
      <p:sp>
        <p:nvSpPr>
          <p:cNvPr id="952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a:p>
            <a:r>
              <a:rPr lang="en-US" sz="1800">
                <a:latin typeface="Britannic Bold" pitchFamily="34" charset="0"/>
              </a:rPr>
              <a:t>**</a:t>
            </a:r>
            <a:r>
              <a:rPr lang="en-US" sz="1800" i="1">
                <a:latin typeface="Britannic Bold" pitchFamily="34" charset="0"/>
              </a:rPr>
              <a:t>Staging Areas are temporary locations at an incident where personnel and equipment are kept while waiting for tactical assignments</a:t>
            </a:r>
            <a:r>
              <a:rPr lang="en-US" sz="1800">
                <a:latin typeface="Britannic Bold" pitchFamily="34" charset="0"/>
              </a:rPr>
              <a:t>.</a:t>
            </a:r>
            <a:r>
              <a:rPr lang="en-US" smtClean="0"/>
              <a:t> The resources in the Staging Area are always in available status. Staging Areas should be located close enough to the incident for a timely response, but far enough away to be out of the immediate impact zone.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372689D5-A639-4613-BC82-5C0E631DAF33}" type="slidenum">
              <a:rPr lang="en-US" b="0" smtClean="0">
                <a:latin typeface="Book Antiqua" pitchFamily="18" charset="0"/>
              </a:rPr>
              <a:pPr eaLnBrk="1" hangingPunct="1"/>
              <a:t>58</a:t>
            </a:fld>
            <a:endParaRPr lang="en-US" b="0" smtClean="0">
              <a:latin typeface="Book Antiqua" pitchFamily="18" charset="0"/>
            </a:endParaRPr>
          </a:p>
        </p:txBody>
      </p:sp>
      <p:sp>
        <p:nvSpPr>
          <p:cNvPr id="96259" name="Rectangle 2"/>
          <p:cNvSpPr>
            <a:spLocks noGrp="1" noRot="1" noChangeAspect="1" noChangeArrowheads="1" noTextEdit="1"/>
          </p:cNvSpPr>
          <p:nvPr>
            <p:ph type="sldImg"/>
          </p:nvPr>
        </p:nvSpPr>
        <p:spPr>
          <a:xfrm>
            <a:off x="2286000" y="76200"/>
            <a:ext cx="2438400" cy="1828800"/>
          </a:xfrm>
          <a:ln/>
        </p:spPr>
      </p:sp>
      <p:sp>
        <p:nvSpPr>
          <p:cNvPr id="962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800">
                <a:latin typeface="Britannic Bold" pitchFamily="34" charset="0"/>
              </a:rPr>
              <a:t>**</a:t>
            </a:r>
            <a:r>
              <a:rPr lang="en-US" sz="1800" i="1">
                <a:latin typeface="Britannic Bold" pitchFamily="34" charset="0"/>
              </a:rPr>
              <a:t>A Base is the location from which primary logistics and administrative functions are coordinated and administered.</a:t>
            </a:r>
            <a:r>
              <a:rPr lang="en-US" smtClean="0"/>
              <a:t>  There is only one Base per incident, and it is designated by the incident name. The Base is established and managed by the Logistics Section. The resources in the Base are always out-of-service.</a:t>
            </a:r>
          </a:p>
          <a:p>
            <a:endParaRPr lang="en-US" i="1"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23564167-BA2F-45AD-8996-85053A1A49E5}" type="slidenum">
              <a:rPr lang="en-US" b="0" smtClean="0">
                <a:latin typeface="Book Antiqua" pitchFamily="18" charset="0"/>
              </a:rPr>
              <a:pPr eaLnBrk="1" hangingPunct="1"/>
              <a:t>59</a:t>
            </a:fld>
            <a:endParaRPr lang="en-US" b="0" smtClean="0">
              <a:latin typeface="Book Antiqua" pitchFamily="18" charset="0"/>
            </a:endParaRPr>
          </a:p>
        </p:txBody>
      </p:sp>
      <p:sp>
        <p:nvSpPr>
          <p:cNvPr id="97283" name="Rectangle 2"/>
          <p:cNvSpPr>
            <a:spLocks noGrp="1" noRot="1" noChangeAspect="1" noChangeArrowheads="1" noTextEdit="1"/>
          </p:cNvSpPr>
          <p:nvPr>
            <p:ph type="sldImg"/>
          </p:nvPr>
        </p:nvSpPr>
        <p:spPr>
          <a:xfrm>
            <a:off x="2286000" y="76200"/>
            <a:ext cx="2438400" cy="1828800"/>
          </a:xfrm>
          <a:ln/>
        </p:spPr>
      </p:sp>
      <p:sp>
        <p:nvSpPr>
          <p:cNvPr id="972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800" i="1">
                <a:latin typeface="Britannic Bold" pitchFamily="34" charset="0"/>
              </a:rPr>
              <a:t>**A Camp is the location where resources may be kept to support incident operations if a Base is not accessible to all resources</a:t>
            </a:r>
            <a:r>
              <a:rPr lang="en-US" sz="1800">
                <a:latin typeface="Britannic Bold" pitchFamily="34" charset="0"/>
              </a:rPr>
              <a:t>.</a:t>
            </a:r>
            <a:r>
              <a:rPr lang="en-US" smtClean="0"/>
              <a:t> Camps are temporary locations within the general incident area, which are equipped and staffed to provide food, water, sleeping areas, and sanitary services.  Not all incidents will have Camps.</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7615C6F3-F81B-43E1-A333-5987214D8388}" type="slidenum">
              <a:rPr lang="en-US" smtClean="0"/>
              <a:pPr eaLnBrk="1" hangingPunct="1"/>
              <a:t>6</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401872D2-4DB9-4328-99CB-4A3FD4DAC98A}" type="slidenum">
              <a:rPr lang="en-US" b="0" smtClean="0">
                <a:latin typeface="Book Antiqua" pitchFamily="18" charset="0"/>
              </a:rPr>
              <a:pPr eaLnBrk="1" hangingPunct="1"/>
              <a:t>60</a:t>
            </a:fld>
            <a:endParaRPr lang="en-US" b="0" smtClean="0">
              <a:latin typeface="Book Antiqua" pitchFamily="18" charset="0"/>
            </a:endParaRPr>
          </a:p>
        </p:txBody>
      </p:sp>
      <p:sp>
        <p:nvSpPr>
          <p:cNvPr id="98307" name="Rectangle 2"/>
          <p:cNvSpPr>
            <a:spLocks noGrp="1" noRot="1" noChangeAspect="1" noChangeArrowheads="1" noTextEdit="1"/>
          </p:cNvSpPr>
          <p:nvPr>
            <p:ph type="sldImg"/>
          </p:nvPr>
        </p:nvSpPr>
        <p:spPr>
          <a:xfrm>
            <a:off x="2286000" y="76200"/>
            <a:ext cx="2438400" cy="1828800"/>
          </a:xfrm>
          <a:ln/>
        </p:spPr>
      </p:sp>
      <p:sp>
        <p:nvSpPr>
          <p:cNvPr id="983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A Helibase is the location from which helicopter-centered air operations are conducted. Helibases are generally used on a more long-term basis and include such services as fueling and maintenance.</a:t>
            </a:r>
          </a:p>
          <a:p>
            <a:r>
              <a:rPr lang="en-US" smtClean="0"/>
              <a:t> Helispots are more temporary locations at the incident, where helicopters can safely land and take off. </a:t>
            </a:r>
          </a:p>
          <a:p>
            <a:endParaRPr lang="en-US" smtClean="0"/>
          </a:p>
          <a:p>
            <a:endParaRPr lang="en-US" smtClean="0"/>
          </a:p>
          <a:p>
            <a:endParaRPr lang="en-US" smtClean="0"/>
          </a:p>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9EFD5FFF-83A1-410A-9DE3-2D0002E637C4}" type="slidenum">
              <a:rPr lang="en-US" b="0" smtClean="0">
                <a:latin typeface="Book Antiqua" pitchFamily="18" charset="0"/>
              </a:rPr>
              <a:pPr eaLnBrk="1" hangingPunct="1"/>
              <a:t>61</a:t>
            </a:fld>
            <a:endParaRPr lang="en-US" b="0" smtClean="0">
              <a:latin typeface="Book Antiqua" pitchFamily="18" charset="0"/>
            </a:endParaRPr>
          </a:p>
        </p:txBody>
      </p:sp>
      <p:sp>
        <p:nvSpPr>
          <p:cNvPr id="99331" name="Rectangle 2"/>
          <p:cNvSpPr>
            <a:spLocks noGrp="1" noRot="1" noChangeAspect="1" noChangeArrowheads="1" noTextEdit="1"/>
          </p:cNvSpPr>
          <p:nvPr>
            <p:ph type="sldImg"/>
          </p:nvPr>
        </p:nvSpPr>
        <p:spPr>
          <a:xfrm>
            <a:off x="2286000" y="76200"/>
            <a:ext cx="2438400" cy="1828800"/>
          </a:xfrm>
          <a:ln/>
        </p:spPr>
      </p:sp>
      <p:sp>
        <p:nvSpPr>
          <p:cNvPr id="993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Resource Management. ICS resources can be factored into two categories: </a:t>
            </a:r>
          </a:p>
          <a:p>
            <a:pPr lvl="1">
              <a:lnSpc>
                <a:spcPct val="80000"/>
              </a:lnSpc>
            </a:pPr>
            <a:r>
              <a:rPr lang="en-US" smtClean="0"/>
              <a:t>Tactical Resources: Personnel and major items of equipment that are available or potentially available to the Operations function on assignment to incidents are called tactical resources and are classified as one of the following:</a:t>
            </a:r>
          </a:p>
          <a:p>
            <a:pPr lvl="2">
              <a:lnSpc>
                <a:spcPct val="80000"/>
              </a:lnSpc>
            </a:pPr>
            <a:r>
              <a:rPr lang="en-US" smtClean="0"/>
              <a:t>Assigned: Assigned resources are working on an assignment under the direction of a Supervisor. </a:t>
            </a:r>
          </a:p>
          <a:p>
            <a:pPr lvl="2">
              <a:lnSpc>
                <a:spcPct val="80000"/>
              </a:lnSpc>
            </a:pPr>
            <a:r>
              <a:rPr lang="en-US" smtClean="0"/>
              <a:t>Available: Available resources are assembled, have been issued their equipment, and are ready for immediate assignment. </a:t>
            </a:r>
          </a:p>
          <a:p>
            <a:pPr lvl="2">
              <a:lnSpc>
                <a:spcPct val="80000"/>
              </a:lnSpc>
            </a:pPr>
            <a:r>
              <a:rPr lang="en-US" smtClean="0"/>
              <a:t>Out-Of-Service: Out-of-service resources are not ready for available or assigned status. </a:t>
            </a:r>
          </a:p>
          <a:p>
            <a:pPr lvl="1">
              <a:lnSpc>
                <a:spcPct val="80000"/>
              </a:lnSpc>
            </a:pPr>
            <a:r>
              <a:rPr lang="en-US" smtClean="0"/>
              <a:t>Support Resources: All other resources required to support the incident. Food, communications equipment, tents, supplies, and fleet vehicles are examples of support resources. </a:t>
            </a:r>
          </a:p>
          <a:p>
            <a:pPr>
              <a:lnSpc>
                <a:spcPct val="80000"/>
              </a:lnSpc>
              <a:buFont typeface="Wingdings" pitchFamily="2" charset="2"/>
              <a:buNone/>
            </a:pPr>
            <a:r>
              <a:rPr lang="en-US" smtClean="0"/>
              <a:t> </a:t>
            </a:r>
          </a:p>
          <a:p>
            <a:pPr>
              <a:lnSpc>
                <a:spcPct val="80000"/>
              </a:lnSpc>
            </a:pPr>
            <a:r>
              <a:rPr lang="en-US" smtClean="0"/>
              <a:t>Integrated Communications.  The use of a common communications plan is essential for ensuring that responders can communicate with one another during an incident. Communication equipment, procedures, and systems must operate across jurisdictions (interoperability). </a:t>
            </a:r>
          </a:p>
          <a:p>
            <a:pPr>
              <a:lnSpc>
                <a:spcPct val="80000"/>
              </a:lnSpc>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9CDCC01F-5B7D-418A-A304-1DAEE2EFA23A}" type="slidenum">
              <a:rPr lang="en-US" b="0" smtClean="0">
                <a:latin typeface="Book Antiqua" pitchFamily="18" charset="0"/>
              </a:rPr>
              <a:pPr eaLnBrk="1" hangingPunct="1"/>
              <a:t>62</a:t>
            </a:fld>
            <a:endParaRPr lang="en-US" b="0" smtClean="0">
              <a:latin typeface="Book Antiqua" pitchFamily="18" charset="0"/>
            </a:endParaRPr>
          </a:p>
        </p:txBody>
      </p:sp>
      <p:sp>
        <p:nvSpPr>
          <p:cNvPr id="100355" name="Rectangle 2"/>
          <p:cNvSpPr>
            <a:spLocks noGrp="1" noRot="1" noChangeAspect="1" noChangeArrowheads="1" noTextEdit="1"/>
          </p:cNvSpPr>
          <p:nvPr>
            <p:ph type="sldImg"/>
          </p:nvPr>
        </p:nvSpPr>
        <p:spPr>
          <a:xfrm>
            <a:off x="2286000" y="76200"/>
            <a:ext cx="2438400" cy="1828800"/>
          </a:xfrm>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 Chain of Command/Unity of Command. Chain of Command means that there is an orderly line of authority within the ranks of the organization, with lower levels subordinate to, and connected to, higher levels. Unity of command means that every individual is accountable to only one designated supervisor to whom they report at the scene of an incident.  The principles clarify reporting relationships and eliminate the confusion caused by multiple, conflicting directives. </a:t>
            </a:r>
          </a:p>
          <a:p>
            <a:pPr>
              <a:lnSpc>
                <a:spcPct val="80000"/>
              </a:lnSpc>
            </a:pPr>
            <a:endParaRPr lang="en-US" smtClean="0"/>
          </a:p>
          <a:p>
            <a:pPr>
              <a:lnSpc>
                <a:spcPct val="80000"/>
              </a:lnSpc>
            </a:pPr>
            <a:r>
              <a:rPr lang="en-US" smtClean="0"/>
              <a:t>Transfer of Command is the process of moving the responsibility for incident command from one Incident Commander to another. Transfer of command may take place when:</a:t>
            </a:r>
          </a:p>
          <a:p>
            <a:pPr lvl="1">
              <a:lnSpc>
                <a:spcPct val="80000"/>
              </a:lnSpc>
            </a:pPr>
            <a:r>
              <a:rPr lang="en-US" smtClean="0"/>
              <a:t>A more qualified person assumes command. </a:t>
            </a:r>
          </a:p>
          <a:p>
            <a:pPr lvl="1">
              <a:lnSpc>
                <a:spcPct val="80000"/>
              </a:lnSpc>
            </a:pPr>
            <a:r>
              <a:rPr lang="en-US" smtClean="0"/>
              <a:t>The incident situation changes over time, resulting in a legal requirement to change command. </a:t>
            </a:r>
          </a:p>
          <a:p>
            <a:pPr lvl="1">
              <a:lnSpc>
                <a:spcPct val="80000"/>
              </a:lnSpc>
            </a:pPr>
            <a:r>
              <a:rPr lang="en-US" smtClean="0"/>
              <a:t>Changing command makes good sense, e.g., an Incident Management Team takes command of an incident from a local jurisdictional unit due to increased incident complexity. </a:t>
            </a:r>
          </a:p>
          <a:p>
            <a:pPr lvl="1">
              <a:lnSpc>
                <a:spcPct val="80000"/>
              </a:lnSpc>
            </a:pPr>
            <a:r>
              <a:rPr lang="en-US" smtClean="0"/>
              <a:t>There is normal turnover of personnel on long or extended incidents, i.e., to accomodate work/rest requirements. </a:t>
            </a:r>
          </a:p>
          <a:p>
            <a:pPr lvl="1">
              <a:lnSpc>
                <a:spcPct val="80000"/>
              </a:lnSpc>
            </a:pPr>
            <a:r>
              <a:rPr lang="en-US" smtClean="0"/>
              <a:t>The incident response is concluded and incident responsibility is transferred back to the home agency. </a:t>
            </a:r>
          </a:p>
          <a:p>
            <a:pPr lvl="1">
              <a:lnSpc>
                <a:spcPct val="80000"/>
              </a:lnSpc>
            </a:pPr>
            <a:r>
              <a:rPr lang="en-US" smtClean="0"/>
              <a:t>The transfer of command process always includes a transfer of command briefing, which may be oral, written, or a combination of both.</a:t>
            </a:r>
          </a:p>
          <a:p>
            <a:pPr>
              <a:lnSpc>
                <a:spcPct val="80000"/>
              </a:lnSpc>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284864E3-2755-40AD-9DDA-7CCFA9DD180B}" type="slidenum">
              <a:rPr lang="en-US" b="0" smtClean="0">
                <a:latin typeface="Book Antiqua" pitchFamily="18" charset="0"/>
              </a:rPr>
              <a:pPr eaLnBrk="1" hangingPunct="1"/>
              <a:t>63</a:t>
            </a:fld>
            <a:endParaRPr lang="en-US" b="0" smtClean="0">
              <a:latin typeface="Book Antiqua" pitchFamily="18" charset="0"/>
            </a:endParaRPr>
          </a:p>
        </p:txBody>
      </p:sp>
      <p:sp>
        <p:nvSpPr>
          <p:cNvPr id="101379" name="Rectangle 2"/>
          <p:cNvSpPr>
            <a:spLocks noGrp="1" noRot="1" noChangeAspect="1" noChangeArrowheads="1" noTextEdit="1"/>
          </p:cNvSpPr>
          <p:nvPr>
            <p:ph type="sldImg"/>
          </p:nvPr>
        </p:nvSpPr>
        <p:spPr>
          <a:xfrm>
            <a:off x="2286000" y="76200"/>
            <a:ext cx="2438400" cy="1828800"/>
          </a:xfrm>
          <a:ln/>
        </p:spPr>
      </p:sp>
      <p:sp>
        <p:nvSpPr>
          <p:cNvPr id="1013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a:p>
            <a:r>
              <a:rPr lang="en-US" smtClean="0"/>
              <a:t>Accountability. Effective accountability during incident operations is essential at all jurisdictional levels and within individual functional areas. The following guidelines must be adhered to:</a:t>
            </a:r>
          </a:p>
          <a:p>
            <a:pPr lvl="1"/>
            <a:r>
              <a:rPr lang="en-US" smtClean="0"/>
              <a:t>Check-In: All responders, regardless of agency affiliation, must report in to receive an assignment in accordance with the procedures established by the Incident Commander. </a:t>
            </a:r>
          </a:p>
          <a:p>
            <a:pPr lvl="1"/>
            <a:r>
              <a:rPr lang="en-US" smtClean="0"/>
              <a:t>Incident Action Plan: Response operations must be directed and coordinated as outlined in the IAP. </a:t>
            </a:r>
          </a:p>
          <a:p>
            <a:pPr lvl="1"/>
            <a:r>
              <a:rPr lang="en-US" smtClean="0"/>
              <a:t>Unity of Command: Each individual involved in incident operations will be assigned to only one supervisor. </a:t>
            </a:r>
          </a:p>
          <a:p>
            <a:pPr lvl="1"/>
            <a:r>
              <a:rPr lang="en-US" smtClean="0"/>
              <a:t>Span of Control: Supervisors must be able to adequately supervise and control their subordinates, as well as communicate with and manage all resources under their supervision. </a:t>
            </a:r>
          </a:p>
          <a:p>
            <a:pPr lvl="1"/>
            <a:r>
              <a:rPr lang="en-US" smtClean="0"/>
              <a:t>Resource Tracking: Supervisors must record and report resource status changes as they occur. </a:t>
            </a:r>
          </a:p>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B2F77899-1FBA-4EF1-98F1-CBF4C806CC57}" type="slidenum">
              <a:rPr lang="en-US" b="0" smtClean="0">
                <a:latin typeface="Book Antiqua" pitchFamily="18" charset="0"/>
              </a:rPr>
              <a:pPr eaLnBrk="1" hangingPunct="1"/>
              <a:t>64</a:t>
            </a:fld>
            <a:endParaRPr lang="en-US" b="0" smtClean="0">
              <a:latin typeface="Book Antiqua" pitchFamily="18" charset="0"/>
            </a:endParaRPr>
          </a:p>
        </p:txBody>
      </p:sp>
      <p:sp>
        <p:nvSpPr>
          <p:cNvPr id="102403" name="Rectangle 2"/>
          <p:cNvSpPr>
            <a:spLocks noGrp="1" noRot="1" noChangeAspect="1" noChangeArrowheads="1" noTextEdit="1"/>
          </p:cNvSpPr>
          <p:nvPr>
            <p:ph type="sldImg"/>
          </p:nvPr>
        </p:nvSpPr>
        <p:spPr>
          <a:xfrm>
            <a:off x="2286000" y="76200"/>
            <a:ext cx="2438400" cy="1828800"/>
          </a:xfrm>
          <a:ln/>
        </p:spPr>
      </p:sp>
      <p:sp>
        <p:nvSpPr>
          <p:cNvPr id="1024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When mobilized for any incident or event, the situation must be assessed and response planned. Resources must be organized, assigned and directed to accomplish the incident objectives. As they work, resources must be managed to adjust to changing conditions. Managing resources safely and effectively is the most important consideration at an incident. Therefore, personnel and equipment should respond only when requested or when dispatched by an appropriate authority.</a:t>
            </a:r>
          </a:p>
          <a:p>
            <a:pPr>
              <a:lnSpc>
                <a:spcPct val="80000"/>
              </a:lnSpc>
            </a:pPr>
            <a:endParaRPr lang="en-US" smtClean="0"/>
          </a:p>
          <a:p>
            <a:pPr>
              <a:lnSpc>
                <a:spcPct val="80000"/>
              </a:lnSpc>
            </a:pPr>
            <a:r>
              <a:rPr lang="en-US" smtClean="0"/>
              <a:t>Check-In at the Incident. Check-in officially logs you in at the incident. The check-in process and information helps to:</a:t>
            </a:r>
          </a:p>
          <a:p>
            <a:pPr lvl="1">
              <a:lnSpc>
                <a:spcPct val="80000"/>
              </a:lnSpc>
            </a:pPr>
            <a:r>
              <a:rPr lang="en-US" smtClean="0"/>
              <a:t>Ensure personnel accountability. </a:t>
            </a:r>
          </a:p>
          <a:p>
            <a:pPr lvl="1">
              <a:lnSpc>
                <a:spcPct val="80000"/>
              </a:lnSpc>
            </a:pPr>
            <a:r>
              <a:rPr lang="en-US" smtClean="0"/>
              <a:t>Track resources. </a:t>
            </a:r>
          </a:p>
          <a:p>
            <a:pPr lvl="1">
              <a:lnSpc>
                <a:spcPct val="80000"/>
              </a:lnSpc>
            </a:pPr>
            <a:r>
              <a:rPr lang="en-US" smtClean="0"/>
              <a:t>Prepare personnel for assignments and reassignments. </a:t>
            </a:r>
          </a:p>
          <a:p>
            <a:pPr lvl="1">
              <a:lnSpc>
                <a:spcPct val="80000"/>
              </a:lnSpc>
            </a:pPr>
            <a:r>
              <a:rPr lang="en-US" sz="1800">
                <a:latin typeface="Britannic Bold" pitchFamily="34" charset="0"/>
              </a:rPr>
              <a:t>**</a:t>
            </a:r>
            <a:r>
              <a:rPr lang="en-US" sz="1800" i="1">
                <a:latin typeface="Britannic Bold" pitchFamily="34" charset="0"/>
              </a:rPr>
              <a:t>Locate personnel in case of an emergency.</a:t>
            </a:r>
            <a:r>
              <a:rPr lang="en-US" sz="1800">
                <a:latin typeface="Britannic Bold" pitchFamily="34" charset="0"/>
              </a:rPr>
              <a:t> </a:t>
            </a:r>
          </a:p>
          <a:p>
            <a:pPr lvl="1">
              <a:lnSpc>
                <a:spcPct val="80000"/>
              </a:lnSpc>
            </a:pPr>
            <a:r>
              <a:rPr lang="en-US" smtClean="0"/>
              <a:t>Establish personnel time records and payroll documentation. </a:t>
            </a:r>
          </a:p>
          <a:p>
            <a:pPr lvl="1">
              <a:lnSpc>
                <a:spcPct val="80000"/>
              </a:lnSpc>
            </a:pPr>
            <a:r>
              <a:rPr lang="en-US" smtClean="0"/>
              <a:t>Plan for releasing personnel. </a:t>
            </a:r>
          </a:p>
          <a:p>
            <a:pPr lvl="1">
              <a:lnSpc>
                <a:spcPct val="80000"/>
              </a:lnSpc>
            </a:pPr>
            <a:r>
              <a:rPr lang="en-US" smtClean="0"/>
              <a:t>Organize the demobilization process. </a:t>
            </a:r>
          </a:p>
          <a:p>
            <a:pPr>
              <a:lnSpc>
                <a:spcPct val="80000"/>
              </a:lnSpc>
              <a:buFont typeface="Wingdings" pitchFamily="2" charset="2"/>
              <a:buNone/>
            </a:pPr>
            <a:r>
              <a:rPr lang="en-US" smtClean="0"/>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8A45112-92CC-4D03-B9EE-EF1E35BB0612}" type="slidenum">
              <a:rPr lang="en-US" b="0" smtClean="0">
                <a:latin typeface="Book Antiqua" pitchFamily="18" charset="0"/>
              </a:rPr>
              <a:pPr eaLnBrk="1" hangingPunct="1"/>
              <a:t>65</a:t>
            </a:fld>
            <a:endParaRPr lang="en-US" b="0" smtClean="0">
              <a:latin typeface="Book Antiqua" pitchFamily="18" charset="0"/>
            </a:endParaRPr>
          </a:p>
        </p:txBody>
      </p:sp>
      <p:sp>
        <p:nvSpPr>
          <p:cNvPr id="103427" name="Rectangle 2"/>
          <p:cNvSpPr>
            <a:spLocks noGrp="1" noRot="1" noChangeAspect="1" noChangeArrowheads="1" noTextEdit="1"/>
          </p:cNvSpPr>
          <p:nvPr>
            <p:ph type="sldImg"/>
          </p:nvPr>
        </p:nvSpPr>
        <p:spPr>
          <a:xfrm>
            <a:off x="2286000" y="76200"/>
            <a:ext cx="2438400" cy="1828800"/>
          </a:xfrm>
          <a:ln/>
        </p:spPr>
      </p:sp>
      <p:sp>
        <p:nvSpPr>
          <p:cNvPr id="1034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800">
                <a:latin typeface="Britannic Bold" pitchFamily="34" charset="0"/>
              </a:rPr>
              <a:t>**</a:t>
            </a:r>
            <a:r>
              <a:rPr lang="en-US" sz="1800" i="1">
                <a:latin typeface="Britannic Bold" pitchFamily="34" charset="0"/>
              </a:rPr>
              <a:t>Initial Incident Briefing. After check-in, locate your incident supervisor and obtain your initial briefing</a:t>
            </a:r>
            <a:r>
              <a:rPr lang="en-US" sz="2000" i="1">
                <a:latin typeface="Britannic Bold" pitchFamily="34" charset="0"/>
              </a:rPr>
              <a:t>. </a:t>
            </a:r>
            <a:r>
              <a:rPr lang="en-US" sz="1800"/>
              <a:t> </a:t>
            </a:r>
            <a:r>
              <a:rPr lang="en-US" smtClean="0"/>
              <a:t>The briefing information helps you plan your tasks and communicate with others. Briefings received and given should include:</a:t>
            </a:r>
          </a:p>
          <a:p>
            <a:pPr lvl="1"/>
            <a:r>
              <a:rPr lang="en-US" smtClean="0"/>
              <a:t>Current situation assessment. </a:t>
            </a:r>
          </a:p>
          <a:p>
            <a:pPr lvl="1"/>
            <a:r>
              <a:rPr lang="en-US" smtClean="0"/>
              <a:t>Identification of your specific job responsibilities. </a:t>
            </a:r>
          </a:p>
          <a:p>
            <a:pPr lvl="1"/>
            <a:r>
              <a:rPr lang="en-US" smtClean="0"/>
              <a:t>Identification of coworkers. </a:t>
            </a:r>
          </a:p>
          <a:p>
            <a:pPr lvl="1"/>
            <a:r>
              <a:rPr lang="en-US" smtClean="0"/>
              <a:t>Location of work area. </a:t>
            </a:r>
          </a:p>
          <a:p>
            <a:pPr lvl="1"/>
            <a:r>
              <a:rPr lang="en-US" smtClean="0"/>
              <a:t>Identification of eating and sleeping arrangements, as appropriate. </a:t>
            </a:r>
          </a:p>
          <a:p>
            <a:pPr lvl="1"/>
            <a:r>
              <a:rPr lang="en-US" smtClean="0"/>
              <a:t>Procedural instructions for obtaining additional supplies, services, and personnel. </a:t>
            </a:r>
          </a:p>
          <a:p>
            <a:pPr lvl="1"/>
            <a:r>
              <a:rPr lang="en-US" smtClean="0"/>
              <a:t>Operational periods/work shifts. </a:t>
            </a:r>
          </a:p>
          <a:p>
            <a:pPr lvl="1"/>
            <a:r>
              <a:rPr lang="en-US" smtClean="0"/>
              <a:t>Required safety procedures and Personal Protective Equipment (PPE), as appropriate.</a:t>
            </a:r>
          </a:p>
          <a:p>
            <a:endParaRPr lang="en-US" smtClean="0"/>
          </a:p>
          <a:p>
            <a:r>
              <a:rPr lang="en-US" smtClean="0"/>
              <a:t>Communications Discipline. Important considerations related to communications include:</a:t>
            </a:r>
          </a:p>
          <a:p>
            <a:pPr lvl="1"/>
            <a:r>
              <a:rPr lang="en-US" smtClean="0"/>
              <a:t>Observing strict radio/telephone procedures. </a:t>
            </a:r>
          </a:p>
          <a:p>
            <a:pPr lvl="1"/>
            <a:r>
              <a:rPr lang="en-US" smtClean="0"/>
              <a:t>Using plain English in all communications. </a:t>
            </a:r>
          </a:p>
          <a:p>
            <a:pPr lvl="1"/>
            <a:r>
              <a:rPr lang="en-US" smtClean="0"/>
              <a:t>Codes should not be used in radio transmissions. </a:t>
            </a:r>
          </a:p>
          <a:p>
            <a:pPr lvl="1"/>
            <a:r>
              <a:rPr lang="en-US" smtClean="0"/>
              <a:t>Limit the use of discipline-specific jargon, especially on interdisciplinary incidents. </a:t>
            </a:r>
          </a:p>
          <a:p>
            <a:pPr lvl="1"/>
            <a:r>
              <a:rPr lang="en-US" smtClean="0"/>
              <a:t>Limiting radio and telephone traffic to essential information only. </a:t>
            </a:r>
          </a:p>
          <a:p>
            <a:pPr lvl="1"/>
            <a:r>
              <a:rPr lang="en-US" smtClean="0"/>
              <a:t>Plan what you are going to say.</a:t>
            </a:r>
          </a:p>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4EB5B368-0368-4F89-B294-2887134333C4}" type="slidenum">
              <a:rPr lang="en-US" b="0" smtClean="0">
                <a:latin typeface="Book Antiqua" pitchFamily="18" charset="0"/>
              </a:rPr>
              <a:pPr eaLnBrk="1" hangingPunct="1"/>
              <a:t>66</a:t>
            </a:fld>
            <a:endParaRPr lang="en-US" b="0" smtClean="0">
              <a:latin typeface="Book Antiqua" pitchFamily="18" charset="0"/>
            </a:endParaRPr>
          </a:p>
        </p:txBody>
      </p:sp>
      <p:sp>
        <p:nvSpPr>
          <p:cNvPr id="104451" name="Rectangle 2"/>
          <p:cNvSpPr>
            <a:spLocks noGrp="1" noRot="1" noChangeAspect="1" noChangeArrowheads="1" noTextEdit="1"/>
          </p:cNvSpPr>
          <p:nvPr>
            <p:ph type="sldImg"/>
          </p:nvPr>
        </p:nvSpPr>
        <p:spPr>
          <a:xfrm>
            <a:off x="2286000" y="76200"/>
            <a:ext cx="2438400" cy="1828800"/>
          </a:xfrm>
          <a:ln/>
        </p:spPr>
      </p:sp>
      <p:sp>
        <p:nvSpPr>
          <p:cNvPr id="1044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pPr>
            <a:r>
              <a:rPr lang="en-US" smtClean="0"/>
              <a:t>Structure. The ICS organization is unique but easy to understand. Remember, there is no correlation between the ICS organization and the administrative structure of any single agency or jurisdiction. </a:t>
            </a:r>
            <a:r>
              <a:rPr lang="en-US" sz="1800">
                <a:latin typeface="Britannic Bold" pitchFamily="34" charset="0"/>
              </a:rPr>
              <a:t>**</a:t>
            </a:r>
            <a:r>
              <a:rPr lang="en-US" sz="1800" i="1">
                <a:latin typeface="Britannic Bold" pitchFamily="34" charset="0"/>
              </a:rPr>
              <a:t>This is deliberate, because confusion over different position titles and organizational structures has been a significant stumbling block to effective incident management in the past.</a:t>
            </a:r>
            <a:r>
              <a:rPr lang="en-US" sz="1800">
                <a:latin typeface="Britannic Bold" pitchFamily="34" charset="0"/>
              </a:rPr>
              <a:t> </a:t>
            </a:r>
          </a:p>
          <a:p>
            <a:pPr lvl="1">
              <a:lnSpc>
                <a:spcPct val="90000"/>
              </a:lnSpc>
            </a:pPr>
            <a:r>
              <a:rPr lang="en-US" smtClean="0"/>
              <a:t>For example, someone who serves as a Chief every day may not hold that title when deployed under an ICS structure.</a:t>
            </a:r>
          </a:p>
          <a:p>
            <a:pPr>
              <a:lnSpc>
                <a:spcPct val="90000"/>
              </a:lnSpc>
            </a:pPr>
            <a:endParaRPr lang="en-US" smtClean="0"/>
          </a:p>
          <a:p>
            <a:pPr>
              <a:lnSpc>
                <a:spcPct val="90000"/>
              </a:lnSpc>
            </a:pPr>
            <a:r>
              <a:rPr lang="en-US" smtClean="0"/>
              <a:t>Sections. Each of the primary ICS Sections may be subdivided as needed. The ICS organization has the capability to expand or contract to meet the needs of the incident</a:t>
            </a:r>
            <a:r>
              <a:rPr lang="en-US" sz="1800">
                <a:latin typeface="Britannic Bold" pitchFamily="34" charset="0"/>
              </a:rPr>
              <a:t>.** </a:t>
            </a:r>
            <a:r>
              <a:rPr lang="en-US" sz="1800" i="1">
                <a:latin typeface="Britannic Bold" pitchFamily="34" charset="0"/>
              </a:rPr>
              <a:t>A basic ICS operating guideline is that the person at the top of the organization is responsible until the authority is delegated to another person</a:t>
            </a:r>
            <a:r>
              <a:rPr lang="en-US" sz="1800">
                <a:latin typeface="Britannic Bold" pitchFamily="34" charset="0"/>
              </a:rPr>
              <a:t>.</a:t>
            </a:r>
            <a:r>
              <a:rPr lang="en-US" smtClean="0"/>
              <a:t> Thus, on smaller incidents when these additional persons are not required, the Incident Commander will personally accomplish or manage all aspects of the incident organization. </a:t>
            </a:r>
          </a:p>
          <a:p>
            <a:pPr>
              <a:lnSpc>
                <a:spcPct val="90000"/>
              </a:lnSpc>
              <a:buFont typeface="Wingdings" pitchFamily="2" charset="2"/>
              <a:buNone/>
            </a:pPr>
            <a:r>
              <a:rPr lang="en-US" smtClean="0"/>
              <a:t> </a:t>
            </a:r>
          </a:p>
          <a:p>
            <a:pPr>
              <a:lnSpc>
                <a:spcPct val="90000"/>
              </a:lnSpc>
            </a:pPr>
            <a:r>
              <a:rPr lang="en-US" smtClean="0"/>
              <a:t>Position Titles. To maintain span of control, the ICS organization can be divided into many levels of supervision. At each level, individuals with primary responsibility positions have distinct titles. Using specific ICS position titles serves three important purposes:</a:t>
            </a:r>
          </a:p>
          <a:p>
            <a:pPr lvl="1">
              <a:lnSpc>
                <a:spcPct val="90000"/>
              </a:lnSpc>
            </a:pPr>
            <a:r>
              <a:rPr lang="en-US" smtClean="0"/>
              <a:t>Titles provide a common standard for all users. For example, if one agency uses the title Branch Chief, another Branch Manager, etc., this lack of consistency can cause confusion at the incident. </a:t>
            </a:r>
          </a:p>
          <a:p>
            <a:pPr lvl="1">
              <a:lnSpc>
                <a:spcPct val="90000"/>
              </a:lnSpc>
            </a:pPr>
            <a:r>
              <a:rPr lang="en-US" sz="1800" i="1">
                <a:latin typeface="Britannic Bold" pitchFamily="34" charset="0"/>
              </a:rPr>
              <a:t>** The use of distinct titles for ICS positions allows for filling ICS positions with the most qualified individuals rather than by seniority.</a:t>
            </a:r>
            <a:r>
              <a:rPr lang="en-US" sz="1800">
                <a:latin typeface="Britannic Bold" pitchFamily="34" charset="0"/>
              </a:rPr>
              <a:t> </a:t>
            </a:r>
          </a:p>
          <a:p>
            <a:pPr lvl="1">
              <a:lnSpc>
                <a:spcPct val="90000"/>
              </a:lnSpc>
            </a:pPr>
            <a:r>
              <a:rPr lang="en-US" smtClean="0"/>
              <a:t>Standardized position titles are useful when requesting qualified personnel. For example, in deploying personnel, it is important to know if the positions needed are Unit Leaders, clerks, </a:t>
            </a:r>
            <a:endParaRPr lang="en-US" u="sng"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98005076-169B-4C1C-B17B-BD4BC6FB27EC}" type="slidenum">
              <a:rPr lang="en-US" b="0" smtClean="0">
                <a:latin typeface="Book Antiqua" pitchFamily="18" charset="0"/>
              </a:rPr>
              <a:pPr eaLnBrk="1" hangingPunct="1"/>
              <a:t>67</a:t>
            </a:fld>
            <a:endParaRPr lang="en-US" b="0" smtClean="0">
              <a:latin typeface="Book Antiqua" pitchFamily="18" charset="0"/>
            </a:endParaRPr>
          </a:p>
        </p:txBody>
      </p:sp>
      <p:sp>
        <p:nvSpPr>
          <p:cNvPr id="105475" name="Rectangle 2"/>
          <p:cNvSpPr>
            <a:spLocks noGrp="1" noRot="1" noChangeAspect="1" noChangeArrowheads="1" noTextEdit="1"/>
          </p:cNvSpPr>
          <p:nvPr>
            <p:ph type="sldImg"/>
          </p:nvPr>
        </p:nvSpPr>
        <p:spPr>
          <a:xfrm>
            <a:off x="2286000" y="76200"/>
            <a:ext cx="2438400" cy="1828800"/>
          </a:xfrm>
          <a:ln/>
        </p:spPr>
      </p:sp>
      <p:sp>
        <p:nvSpPr>
          <p:cNvPr id="1054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Incident Command. On small incidents and events, one person, the Incident Commander, may accomplish all five management functions. </a:t>
            </a:r>
            <a:r>
              <a:rPr lang="en-US" sz="1800" i="1">
                <a:latin typeface="Britannic Bold" pitchFamily="34" charset="0"/>
              </a:rPr>
              <a:t>**In fact, the Incident Commander is the only position that is always staffed in ICS applications</a:t>
            </a:r>
            <a:r>
              <a:rPr lang="en-US" sz="1800">
                <a:latin typeface="Britannic Bold" pitchFamily="34" charset="0"/>
              </a:rPr>
              <a:t>.</a:t>
            </a:r>
            <a:r>
              <a:rPr lang="en-US" smtClean="0"/>
              <a:t> However, large incidents or events may require that these functions be set up as separate Sections within the organization. </a:t>
            </a:r>
          </a:p>
          <a:p>
            <a:pPr lvl="1">
              <a:lnSpc>
                <a:spcPct val="80000"/>
              </a:lnSpc>
            </a:pPr>
            <a:r>
              <a:rPr lang="en-US" sz="1800">
                <a:latin typeface="Britannic Bold" pitchFamily="34" charset="0"/>
              </a:rPr>
              <a:t>**</a:t>
            </a:r>
            <a:r>
              <a:rPr lang="en-US" sz="1800" i="1">
                <a:latin typeface="Britannic Bold" pitchFamily="34" charset="0"/>
              </a:rPr>
              <a:t>The Incident Commander has overall responsibility for managing the incident by objectives, planning strategies, and implementing tactics</a:t>
            </a:r>
            <a:r>
              <a:rPr lang="en-US" sz="1800">
                <a:latin typeface="Britannic Bold" pitchFamily="34" charset="0"/>
              </a:rPr>
              <a:t>.</a:t>
            </a:r>
            <a:r>
              <a:rPr lang="en-US" smtClean="0"/>
              <a:t> The Incident Commander must be fully briefed and should have a written delegation of authority. Initially, assigning tactical resources and overseeing operations will be under the direct supervision of the Incident Commander. </a:t>
            </a:r>
          </a:p>
          <a:p>
            <a:pPr lvl="1">
              <a:lnSpc>
                <a:spcPct val="80000"/>
              </a:lnSpc>
            </a:pPr>
            <a:r>
              <a:rPr lang="en-US" smtClean="0"/>
              <a:t>Personnel assigned by the Incident Commander have the authority of their assigned positions, regardless of the rank they hold within their respective agencies.</a:t>
            </a:r>
          </a:p>
          <a:p>
            <a:pPr lvl="1">
              <a:lnSpc>
                <a:spcPct val="80000"/>
              </a:lnSpc>
            </a:pPr>
            <a:r>
              <a:rPr lang="en-US" smtClean="0"/>
              <a:t>Selecting and Changing Incident Commanders</a:t>
            </a:r>
          </a:p>
          <a:p>
            <a:pPr lvl="2">
              <a:lnSpc>
                <a:spcPct val="80000"/>
              </a:lnSpc>
            </a:pPr>
            <a:r>
              <a:rPr lang="en-US" smtClean="0"/>
              <a:t>As incidents expand or contract, change in jurisdiction or discipline, or become more or less complex, command may change to meet the needs of the incident. </a:t>
            </a:r>
          </a:p>
          <a:p>
            <a:pPr lvl="2">
              <a:lnSpc>
                <a:spcPct val="80000"/>
              </a:lnSpc>
            </a:pPr>
            <a:r>
              <a:rPr lang="en-US" smtClean="0"/>
              <a:t>Rank, grade, and seniority are not the factors used to select the Incident Commander. The Incident Commander is always a highly qualified individual trained to lead the incident response. </a:t>
            </a:r>
          </a:p>
          <a:p>
            <a:pPr lvl="2">
              <a:lnSpc>
                <a:spcPct val="80000"/>
              </a:lnSpc>
            </a:pPr>
            <a:r>
              <a:rPr lang="en-US" smtClean="0"/>
              <a:t>As mentioned before, formal transfer of command at an incident always requires a transfer of command briefing for the incoming Incident Commander and notification to all personnel that a change in command is taking place.</a:t>
            </a:r>
          </a:p>
          <a:p>
            <a:pPr>
              <a:lnSpc>
                <a:spcPct val="80000"/>
              </a:lnSpc>
              <a:buFont typeface="Wingdings" pitchFamily="2" charset="2"/>
              <a:buNone/>
            </a:pPr>
            <a:r>
              <a:rPr lang="en-US" smtClean="0"/>
              <a:t> </a:t>
            </a:r>
          </a:p>
          <a:p>
            <a:pPr>
              <a:lnSpc>
                <a:spcPct val="80000"/>
              </a:lnSpc>
            </a:pPr>
            <a:r>
              <a:rPr lang="en-US" smtClean="0"/>
              <a:t>Expanding the Organization. As incidents grow, the Incident Commander may delegate authority for performance of certain activities to the Command Staff and the General Staff. The Incident Commander will add positions only as needed.</a:t>
            </a:r>
          </a:p>
          <a:p>
            <a:pPr>
              <a:lnSpc>
                <a:spcPct val="80000"/>
              </a:lnSpc>
            </a:pPr>
            <a:endParaRPr lang="en-US" u="sng"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2286000" y="76200"/>
            <a:ext cx="2438400" cy="1828800"/>
          </a:xfrm>
          <a:ln/>
        </p:spPr>
      </p:sp>
      <p:sp>
        <p:nvSpPr>
          <p:cNvPr id="106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32C9BB59-EF26-460B-B7B9-4BD2BB21C7E2}" type="slidenum">
              <a:rPr lang="en-US" b="0" smtClean="0">
                <a:latin typeface="Book Antiqua" pitchFamily="18" charset="0"/>
              </a:rPr>
              <a:pPr eaLnBrk="1" hangingPunct="1"/>
              <a:t>68</a:t>
            </a:fld>
            <a:endParaRPr lang="en-US" b="0" smtClean="0">
              <a:latin typeface="Book Antiqua"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2286000" y="76200"/>
            <a:ext cx="2438400" cy="1828800"/>
          </a:xfrm>
          <a:ln/>
        </p:spPr>
      </p:sp>
      <p:sp>
        <p:nvSpPr>
          <p:cNvPr id="107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42D5DA8C-B494-45EE-BAA2-BF7FCAB3D25F}" type="slidenum">
              <a:rPr lang="en-US" b="0" smtClean="0">
                <a:latin typeface="Book Antiqua" pitchFamily="18" charset="0"/>
              </a:rPr>
              <a:pPr eaLnBrk="1" hangingPunct="1"/>
              <a:t>69</a:t>
            </a:fld>
            <a:endParaRPr lang="en-US" b="0" smtClean="0">
              <a:latin typeface="Book Antiqua"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798D3D45-9E0E-4719-A141-4CFD147DC474}" type="slidenum">
              <a:rPr lang="en-US" smtClean="0"/>
              <a:pPr eaLnBrk="1" hangingPunct="1"/>
              <a:t>7</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7315A589-F4BE-4CF9-A839-AD08AE5484E3}" type="slidenum">
              <a:rPr lang="en-US" b="0" smtClean="0">
                <a:latin typeface="Book Antiqua" pitchFamily="18" charset="0"/>
              </a:rPr>
              <a:pPr eaLnBrk="1" hangingPunct="1"/>
              <a:t>70</a:t>
            </a:fld>
            <a:endParaRPr lang="en-US" b="0" smtClean="0">
              <a:latin typeface="Book Antiqua" pitchFamily="18" charset="0"/>
            </a:endParaRPr>
          </a:p>
        </p:txBody>
      </p:sp>
      <p:sp>
        <p:nvSpPr>
          <p:cNvPr id="108547" name="Rectangle 2"/>
          <p:cNvSpPr>
            <a:spLocks noGrp="1" noRot="1" noChangeAspect="1" noChangeArrowheads="1" noTextEdit="1"/>
          </p:cNvSpPr>
          <p:nvPr>
            <p:ph type="sldImg"/>
          </p:nvPr>
        </p:nvSpPr>
        <p:spPr>
          <a:xfrm>
            <a:off x="2286000" y="76200"/>
            <a:ext cx="2438400" cy="1828800"/>
          </a:xfrm>
          <a:ln/>
        </p:spPr>
      </p:sp>
      <p:sp>
        <p:nvSpPr>
          <p:cNvPr id="1085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Expanding the Organization. As incidents grow, the Incident Commander may delegate authority for performance of certain activities to the Command Staff and the General Staff. The Incident Commander will add positions only as needed.</a:t>
            </a:r>
          </a:p>
          <a:p>
            <a:pPr>
              <a:lnSpc>
                <a:spcPct val="80000"/>
              </a:lnSpc>
            </a:pPr>
            <a:endParaRPr lang="en-US" u="sng" smtClean="0"/>
          </a:p>
          <a:p>
            <a:pPr>
              <a:lnSpc>
                <a:spcPct val="80000"/>
              </a:lnSpc>
            </a:pPr>
            <a:r>
              <a:rPr lang="en-US" smtClean="0"/>
              <a:t>Command Staff</a:t>
            </a:r>
            <a:r>
              <a:rPr lang="en-US" u="sng" smtClean="0"/>
              <a:t>.</a:t>
            </a:r>
            <a:r>
              <a:rPr lang="en-US" smtClean="0"/>
              <a:t>  Depending upon the size and type of incident or event, </a:t>
            </a:r>
            <a:r>
              <a:rPr lang="en-US" sz="1800" i="1">
                <a:latin typeface="Britannic Bold" pitchFamily="34" charset="0"/>
              </a:rPr>
              <a:t>**it may be necessary for the Incident Commander to designate personnel to provide information, safety, and liaison services for the entire organization. In ICS, these personnel make up the Command Staff</a:t>
            </a:r>
            <a:r>
              <a:rPr lang="en-US" smtClean="0"/>
              <a:t> and consist of the:</a:t>
            </a:r>
          </a:p>
          <a:p>
            <a:pPr lvl="1">
              <a:lnSpc>
                <a:spcPct val="80000"/>
              </a:lnSpc>
            </a:pPr>
            <a:r>
              <a:rPr lang="en-US" sz="1800">
                <a:latin typeface="Britannic Bold" pitchFamily="34" charset="0"/>
              </a:rPr>
              <a:t>**</a:t>
            </a:r>
            <a:r>
              <a:rPr lang="en-US" sz="1800" i="1">
                <a:latin typeface="Britannic Bold" pitchFamily="34" charset="0"/>
              </a:rPr>
              <a:t>Public Information Officer, who serves as the conduit for information to internal and external stakeholders, including the media or other organizations seeking information directly from the incident or event</a:t>
            </a:r>
            <a:r>
              <a:rPr lang="en-US" sz="1800">
                <a:latin typeface="Britannic Bold" pitchFamily="34" charset="0"/>
              </a:rPr>
              <a:t>. </a:t>
            </a:r>
          </a:p>
          <a:p>
            <a:pPr lvl="1">
              <a:lnSpc>
                <a:spcPct val="80000"/>
              </a:lnSpc>
            </a:pPr>
            <a:r>
              <a:rPr lang="en-US" sz="1800">
                <a:latin typeface="Britannic Bold" pitchFamily="34" charset="0"/>
              </a:rPr>
              <a:t>**</a:t>
            </a:r>
            <a:r>
              <a:rPr lang="en-US" sz="1800" i="1">
                <a:latin typeface="Britannic Bold" pitchFamily="34" charset="0"/>
              </a:rPr>
              <a:t>Safety Officer, who monitors safety conditions and develops measures for assuring the safety of all assigned personnel</a:t>
            </a:r>
            <a:r>
              <a:rPr lang="en-US" sz="1800">
                <a:latin typeface="Britannic Bold" pitchFamily="34" charset="0"/>
              </a:rPr>
              <a:t>. </a:t>
            </a:r>
          </a:p>
          <a:p>
            <a:pPr lvl="1">
              <a:lnSpc>
                <a:spcPct val="80000"/>
              </a:lnSpc>
            </a:pPr>
            <a:r>
              <a:rPr lang="en-US" sz="1800" i="1">
                <a:latin typeface="Britannic Bold" pitchFamily="34" charset="0"/>
              </a:rPr>
              <a:t>**Liaison Officer, who serves as the primary contact for supporting agencies assisting at an incident.</a:t>
            </a:r>
            <a:r>
              <a:rPr lang="en-US" sz="1800">
                <a:latin typeface="Britannic Bold" pitchFamily="34" charset="0"/>
              </a:rPr>
              <a:t> </a:t>
            </a:r>
          </a:p>
          <a:p>
            <a:pPr>
              <a:lnSpc>
                <a:spcPct val="80000"/>
              </a:lnSpc>
            </a:pPr>
            <a:endParaRPr lang="en-US" smtClean="0"/>
          </a:p>
          <a:p>
            <a:pPr>
              <a:lnSpc>
                <a:spcPct val="80000"/>
              </a:lnSpc>
            </a:pPr>
            <a:r>
              <a:rPr lang="en-US" smtClean="0"/>
              <a:t>The Command Staff reports directly to the Incident Commander.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DE36BC26-2517-47FE-AF72-77D497BBBD60}" type="slidenum">
              <a:rPr lang="en-US" b="0" smtClean="0">
                <a:latin typeface="Book Antiqua" pitchFamily="18" charset="0"/>
              </a:rPr>
              <a:pPr eaLnBrk="1" hangingPunct="1"/>
              <a:t>71</a:t>
            </a:fld>
            <a:endParaRPr lang="en-US" b="0" smtClean="0">
              <a:latin typeface="Book Antiqua" pitchFamily="18" charset="0"/>
            </a:endParaRPr>
          </a:p>
        </p:txBody>
      </p:sp>
      <p:sp>
        <p:nvSpPr>
          <p:cNvPr id="109571" name="Rectangle 2"/>
          <p:cNvSpPr>
            <a:spLocks noGrp="1" noRot="1" noChangeAspect="1" noChangeArrowheads="1" noTextEdit="1"/>
          </p:cNvSpPr>
          <p:nvPr>
            <p:ph type="sldImg"/>
          </p:nvPr>
        </p:nvSpPr>
        <p:spPr>
          <a:xfrm>
            <a:off x="2286000" y="76200"/>
            <a:ext cx="2438400" cy="1828800"/>
          </a:xfrm>
          <a:ln/>
        </p:spPr>
      </p:sp>
      <p:sp>
        <p:nvSpPr>
          <p:cNvPr id="1095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80000"/>
              </a:lnSpc>
            </a:pPr>
            <a:r>
              <a:rPr lang="en-US" smtClean="0"/>
              <a:t>General Staff. Expansion of the incident may also require the delegation of authority for the performance of the other management functions. The people who perform the other four management functions are designated as the General Staff. </a:t>
            </a:r>
            <a:r>
              <a:rPr lang="en-US" sz="1800">
                <a:latin typeface="Britannic Bold" pitchFamily="34" charset="0"/>
              </a:rPr>
              <a:t>**</a:t>
            </a:r>
            <a:r>
              <a:rPr lang="en-US" sz="1800" i="1">
                <a:latin typeface="Britannic Bold" pitchFamily="34" charset="0"/>
              </a:rPr>
              <a:t>The General Staff is made up of four Sections: Operations, Planning, Logistics, and Finance/Administration</a:t>
            </a:r>
            <a:r>
              <a:rPr lang="en-US" sz="1800">
                <a:latin typeface="Britannic Bold" pitchFamily="34" charset="0"/>
              </a:rPr>
              <a:t>. </a:t>
            </a:r>
          </a:p>
          <a:p>
            <a:pPr lvl="1">
              <a:lnSpc>
                <a:spcPct val="80000"/>
              </a:lnSpc>
            </a:pPr>
            <a:r>
              <a:rPr lang="en-US" sz="1800">
                <a:latin typeface="Britannic Bold" pitchFamily="34" charset="0"/>
              </a:rPr>
              <a:t>**</a:t>
            </a:r>
            <a:r>
              <a:rPr lang="en-US" sz="1800" i="1">
                <a:latin typeface="Britannic Bold" pitchFamily="34" charset="0"/>
              </a:rPr>
              <a:t>Operations: Conducts tactical operations to carry out the plan as set by the IC. Develops the tactical objectives and organization, and directs all tactical resources</a:t>
            </a:r>
            <a:r>
              <a:rPr lang="en-US" sz="1800">
                <a:latin typeface="Britannic Bold" pitchFamily="34" charset="0"/>
              </a:rPr>
              <a:t>. </a:t>
            </a:r>
          </a:p>
          <a:p>
            <a:pPr lvl="1">
              <a:lnSpc>
                <a:spcPct val="80000"/>
              </a:lnSpc>
            </a:pPr>
            <a:r>
              <a:rPr lang="en-US" sz="1800">
                <a:latin typeface="Britannic Bold" pitchFamily="34" charset="0"/>
              </a:rPr>
              <a:t>**</a:t>
            </a:r>
            <a:r>
              <a:rPr lang="en-US" sz="1800" i="1">
                <a:latin typeface="Britannic Bold" pitchFamily="34" charset="0"/>
              </a:rPr>
              <a:t>Planning: Prepares and documents the Incident Action Plan to accomplish the objectives, collects and evaluates information, maintains resource status, and maintains documentation for incident records</a:t>
            </a:r>
            <a:r>
              <a:rPr lang="en-US" sz="1800">
                <a:latin typeface="Britannic Bold" pitchFamily="34" charset="0"/>
              </a:rPr>
              <a:t>. </a:t>
            </a:r>
          </a:p>
          <a:p>
            <a:pPr lvl="1">
              <a:lnSpc>
                <a:spcPct val="80000"/>
              </a:lnSpc>
            </a:pPr>
            <a:r>
              <a:rPr lang="en-US" sz="1800">
                <a:latin typeface="Britannic Bold" pitchFamily="34" charset="0"/>
              </a:rPr>
              <a:t>**</a:t>
            </a:r>
            <a:r>
              <a:rPr lang="en-US" sz="1800" i="1">
                <a:latin typeface="Britannic Bold" pitchFamily="34" charset="0"/>
              </a:rPr>
              <a:t>Logistics: Provides support, resources, and all other services needed to meet the operational objectives.</a:t>
            </a:r>
            <a:endParaRPr lang="en-US" sz="1800">
              <a:latin typeface="Britannic Bold" pitchFamily="34" charset="0"/>
            </a:endParaRPr>
          </a:p>
          <a:p>
            <a:pPr lvl="1">
              <a:lnSpc>
                <a:spcPct val="80000"/>
              </a:lnSpc>
            </a:pPr>
            <a:r>
              <a:rPr lang="en-US" sz="1800">
                <a:latin typeface="Britannic Bold" pitchFamily="34" charset="0"/>
              </a:rPr>
              <a:t>**</a:t>
            </a:r>
            <a:r>
              <a:rPr lang="en-US" sz="1800" i="1">
                <a:latin typeface="Britannic Bold" pitchFamily="34" charset="0"/>
              </a:rPr>
              <a:t>Finance/Administration: Monitors costs related to the incident. Provides accounting, procurement, time recording, and cost analyses</a:t>
            </a:r>
            <a:r>
              <a:rPr lang="en-US" sz="1800">
                <a:latin typeface="Britannic Bold" pitchFamily="34" charset="0"/>
              </a:rPr>
              <a:t>. </a:t>
            </a:r>
          </a:p>
          <a:p>
            <a:pPr>
              <a:lnSpc>
                <a:spcPct val="80000"/>
              </a:lnSpc>
            </a:pPr>
            <a:endParaRPr lang="en-US" sz="1800">
              <a:latin typeface="Britannic Bold" pitchFamily="34" charset="0"/>
            </a:endParaRPr>
          </a:p>
          <a:p>
            <a:pPr>
              <a:lnSpc>
                <a:spcPct val="80000"/>
              </a:lnSpc>
            </a:pPr>
            <a:r>
              <a:rPr lang="en-US" smtClean="0"/>
              <a:t>We will talk about the Incident Commander (IC) and the Operations Chief in more detail because of their critical responsibilities.</a:t>
            </a:r>
          </a:p>
          <a:p>
            <a:pPr>
              <a:lnSpc>
                <a:spcPct val="80000"/>
              </a:lnSpc>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810984FC-B7F8-4187-8C74-CF887DC35225}" type="slidenum">
              <a:rPr lang="en-US" b="0" smtClean="0">
                <a:latin typeface="Book Antiqua" pitchFamily="18" charset="0"/>
              </a:rPr>
              <a:pPr eaLnBrk="1" hangingPunct="1"/>
              <a:t>72</a:t>
            </a:fld>
            <a:endParaRPr lang="en-US" b="0" smtClean="0">
              <a:latin typeface="Book Antiqua"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DF531715-2A84-48A0-BE50-DCE86EC2CB86}" type="slidenum">
              <a:rPr lang="en-US" b="0" smtClean="0">
                <a:latin typeface="Book Antiqua" pitchFamily="18" charset="0"/>
              </a:rPr>
              <a:pPr eaLnBrk="1" hangingPunct="1"/>
              <a:t>73</a:t>
            </a:fld>
            <a:endParaRPr lang="en-US" b="0" smtClean="0">
              <a:latin typeface="Book Antiqua"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D90697B4-524C-45D2-85AB-E067FF66DBC3}" type="slidenum">
              <a:rPr lang="en-US" b="0" smtClean="0">
                <a:latin typeface="Book Antiqua" pitchFamily="18" charset="0"/>
              </a:rPr>
              <a:pPr eaLnBrk="1" hangingPunct="1"/>
              <a:t>74</a:t>
            </a:fld>
            <a:endParaRPr lang="en-US" b="0" smtClean="0">
              <a:latin typeface="Book Antiqua"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0AF7D9CC-A2DB-48BF-B290-39DB257FC33B}" type="slidenum">
              <a:rPr lang="en-US" b="0" smtClean="0">
                <a:latin typeface="Book Antiqua" pitchFamily="18" charset="0"/>
              </a:rPr>
              <a:pPr eaLnBrk="1" hangingPunct="1"/>
              <a:t>75</a:t>
            </a:fld>
            <a:endParaRPr lang="en-US" b="0" smtClean="0">
              <a:latin typeface="Book Antiqua"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E895D291-0D57-434A-8515-319482949D45}" type="slidenum">
              <a:rPr lang="en-US" b="0" smtClean="0">
                <a:latin typeface="Book Antiqua" pitchFamily="18" charset="0"/>
              </a:rPr>
              <a:pPr eaLnBrk="1" hangingPunct="1"/>
              <a:t>76</a:t>
            </a:fld>
            <a:endParaRPr lang="en-US" b="0" smtClean="0">
              <a:latin typeface="Book Antiqua"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BDD3FBD2-9730-411E-8331-BE1B090103A1}" type="slidenum">
              <a:rPr lang="en-US" b="0" smtClean="0">
                <a:latin typeface="Book Antiqua" pitchFamily="18" charset="0"/>
              </a:rPr>
              <a:pPr eaLnBrk="1" hangingPunct="1"/>
              <a:t>77</a:t>
            </a:fld>
            <a:endParaRPr lang="en-US" b="0" smtClean="0">
              <a:latin typeface="Book Antiqua"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2286000" y="76200"/>
            <a:ext cx="2438400" cy="18288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6C59A48A-B296-481C-9912-A4B6F55D404C}" type="slidenum">
              <a:rPr lang="en-US" b="0" smtClean="0">
                <a:latin typeface="Book Antiqua" pitchFamily="18" charset="0"/>
              </a:rPr>
              <a:pPr eaLnBrk="1" hangingPunct="1"/>
              <a:t>79</a:t>
            </a:fld>
            <a:endParaRPr lang="en-US" b="0" smtClean="0">
              <a:latin typeface="Book Antiqua" pitchFamily="18" charset="0"/>
            </a:endParaRPr>
          </a:p>
        </p:txBody>
      </p:sp>
      <p:sp>
        <p:nvSpPr>
          <p:cNvPr id="117763" name="Rectangle 2"/>
          <p:cNvSpPr>
            <a:spLocks noGrp="1" noRot="1" noChangeAspect="1" noChangeArrowheads="1" noTextEdit="1"/>
          </p:cNvSpPr>
          <p:nvPr>
            <p:ph type="sldImg"/>
          </p:nvPr>
        </p:nvSpPr>
        <p:spPr>
          <a:xfrm>
            <a:off x="2286000" y="76200"/>
            <a:ext cx="2438400" cy="1828800"/>
          </a:xfrm>
          <a:ln/>
        </p:spPr>
      </p:sp>
      <p:sp>
        <p:nvSpPr>
          <p:cNvPr id="1177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Span of Control is the number of resources for which a supervisor is responsible, usually expressed as the ratio of supervisors to individuals. (Under NIMS, an appropriate span of control is between 1:3 and 1:7, with optimal being 1:5.)</a:t>
            </a:r>
          </a:p>
          <a:p>
            <a:endParaRPr lang="en-US" smtClean="0"/>
          </a:p>
          <a:p>
            <a:r>
              <a:rPr lang="en-US" smtClean="0"/>
              <a:t>The following supervisory levels can be added to help manage span of control:</a:t>
            </a:r>
          </a:p>
          <a:p>
            <a:endParaRPr lang="en-US" smtClean="0"/>
          </a:p>
          <a:p>
            <a:r>
              <a:rPr lang="en-US" smtClean="0"/>
              <a:t>Divisions. Divisions are used to divide an incident geographically. The person in charge of each Division is designated as a Supervisor. </a:t>
            </a:r>
          </a:p>
          <a:p>
            <a:endParaRPr lang="en-US" smtClean="0"/>
          </a:p>
          <a:p>
            <a:r>
              <a:rPr lang="en-US" smtClean="0"/>
              <a:t>Groups. Groups are used to describe functional areas of operation. The person in charge of each Group is designated as a Supervisor.</a:t>
            </a:r>
          </a:p>
          <a:p>
            <a:endParaRPr lang="en-US" smtClean="0"/>
          </a:p>
          <a:p>
            <a:r>
              <a:rPr lang="en-US" smtClean="0"/>
              <a:t>Branches.  If the number of Divisions or Groups exceeds the span of control, it may be necessary to establish another level of organization within the Operations Section, called Branches. The person in charge of each Branch is designated as a Director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574CCD44-C59F-46AC-9DC4-D2092E949581}" type="slidenum">
              <a:rPr lang="en-US" smtClean="0"/>
              <a:pPr eaLnBrk="1" hangingPunct="1"/>
              <a:t>8</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77EA794E-374F-4B88-A8B9-2167390457E2}" type="slidenum">
              <a:rPr lang="en-US" b="0" smtClean="0">
                <a:latin typeface="Book Antiqua" pitchFamily="18" charset="0"/>
              </a:rPr>
              <a:pPr eaLnBrk="1" hangingPunct="1"/>
              <a:t>80</a:t>
            </a:fld>
            <a:endParaRPr lang="en-US" b="0" smtClean="0">
              <a:latin typeface="Book Antiqua" pitchFamily="18" charset="0"/>
            </a:endParaRPr>
          </a:p>
        </p:txBody>
      </p:sp>
      <p:sp>
        <p:nvSpPr>
          <p:cNvPr id="118787" name="Rectangle 2"/>
          <p:cNvSpPr>
            <a:spLocks noGrp="1" noRot="1" noChangeAspect="1" noChangeArrowheads="1" noTextEdit="1"/>
          </p:cNvSpPr>
          <p:nvPr>
            <p:ph type="sldImg"/>
          </p:nvPr>
        </p:nvSpPr>
        <p:spPr>
          <a:xfrm>
            <a:off x="2286000" y="76200"/>
            <a:ext cx="2438400" cy="1828800"/>
          </a:xfrm>
          <a:ln/>
        </p:spPr>
      </p:sp>
      <p:sp>
        <p:nvSpPr>
          <p:cNvPr id="1187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Single Resource.</a:t>
            </a:r>
          </a:p>
          <a:p>
            <a:endParaRPr lang="en-US" smtClean="0"/>
          </a:p>
          <a:p>
            <a:r>
              <a:rPr lang="en-US" smtClean="0"/>
              <a:t>Strike Teams. Typically no more than 5 to meet the span of control requirements.  Example:  5 Engine Companies, 3 Truck Companies, etc.</a:t>
            </a:r>
          </a:p>
          <a:p>
            <a:endParaRPr lang="en-US" smtClean="0"/>
          </a:p>
          <a:p>
            <a:r>
              <a:rPr lang="en-US" smtClean="0"/>
              <a:t>Task Force. Again, typically no more than 5 resources.  Example:  3 Engine Companies &amp; 2 Truck Companies, 2 Engine Companies &amp; 3 Tankers</a:t>
            </a:r>
          </a:p>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b="1">
                <a:solidFill>
                  <a:schemeClr val="tx1"/>
                </a:solidFill>
                <a:latin typeface="Calibri" pitchFamily="34" charset="0"/>
                <a:cs typeface="Arial" charset="0"/>
              </a:defRPr>
            </a:lvl1pPr>
            <a:lvl2pPr marL="742841" indent="-285708" defTabSz="931726" eaLnBrk="0" hangingPunct="0">
              <a:defRPr b="1">
                <a:solidFill>
                  <a:schemeClr val="tx1"/>
                </a:solidFill>
                <a:latin typeface="Calibri" pitchFamily="34" charset="0"/>
                <a:cs typeface="Arial" charset="0"/>
              </a:defRPr>
            </a:lvl2pPr>
            <a:lvl3pPr marL="1142833" indent="-228567" defTabSz="931726" eaLnBrk="0" hangingPunct="0">
              <a:defRPr b="1">
                <a:solidFill>
                  <a:schemeClr val="tx1"/>
                </a:solidFill>
                <a:latin typeface="Calibri" pitchFamily="34" charset="0"/>
                <a:cs typeface="Arial" charset="0"/>
              </a:defRPr>
            </a:lvl3pPr>
            <a:lvl4pPr marL="1599965" indent="-228567" defTabSz="931726" eaLnBrk="0" hangingPunct="0">
              <a:defRPr b="1">
                <a:solidFill>
                  <a:schemeClr val="tx1"/>
                </a:solidFill>
                <a:latin typeface="Calibri" pitchFamily="34" charset="0"/>
                <a:cs typeface="Arial" charset="0"/>
              </a:defRPr>
            </a:lvl4pPr>
            <a:lvl5pPr marL="2057099" indent="-228567" defTabSz="931726" eaLnBrk="0" hangingPunct="0">
              <a:defRPr b="1">
                <a:solidFill>
                  <a:schemeClr val="tx1"/>
                </a:solidFill>
                <a:latin typeface="Calibri" pitchFamily="34" charset="0"/>
                <a:cs typeface="Arial" charset="0"/>
              </a:defRPr>
            </a:lvl5pPr>
            <a:lvl6pPr marL="2514232" indent="-228567" defTabSz="931726" eaLnBrk="0" fontAlgn="base" hangingPunct="0">
              <a:spcBef>
                <a:spcPct val="0"/>
              </a:spcBef>
              <a:spcAft>
                <a:spcPct val="0"/>
              </a:spcAft>
              <a:defRPr b="1">
                <a:solidFill>
                  <a:schemeClr val="tx1"/>
                </a:solidFill>
                <a:latin typeface="Calibri" pitchFamily="34" charset="0"/>
                <a:cs typeface="Arial" charset="0"/>
              </a:defRPr>
            </a:lvl6pPr>
            <a:lvl7pPr marL="2971364" indent="-228567" defTabSz="931726" eaLnBrk="0" fontAlgn="base" hangingPunct="0">
              <a:spcBef>
                <a:spcPct val="0"/>
              </a:spcBef>
              <a:spcAft>
                <a:spcPct val="0"/>
              </a:spcAft>
              <a:defRPr b="1">
                <a:solidFill>
                  <a:schemeClr val="tx1"/>
                </a:solidFill>
                <a:latin typeface="Calibri" pitchFamily="34" charset="0"/>
                <a:cs typeface="Arial" charset="0"/>
              </a:defRPr>
            </a:lvl7pPr>
            <a:lvl8pPr marL="3428498" indent="-228567" defTabSz="931726" eaLnBrk="0" fontAlgn="base" hangingPunct="0">
              <a:spcBef>
                <a:spcPct val="0"/>
              </a:spcBef>
              <a:spcAft>
                <a:spcPct val="0"/>
              </a:spcAft>
              <a:defRPr b="1">
                <a:solidFill>
                  <a:schemeClr val="tx1"/>
                </a:solidFill>
                <a:latin typeface="Calibri" pitchFamily="34" charset="0"/>
                <a:cs typeface="Arial" charset="0"/>
              </a:defRPr>
            </a:lvl8pPr>
            <a:lvl9pPr marL="3885630" indent="-228567" defTabSz="931726" eaLnBrk="0" fontAlgn="base" hangingPunct="0">
              <a:spcBef>
                <a:spcPct val="0"/>
              </a:spcBef>
              <a:spcAft>
                <a:spcPct val="0"/>
              </a:spcAft>
              <a:defRPr b="1">
                <a:solidFill>
                  <a:schemeClr val="tx1"/>
                </a:solidFill>
                <a:latin typeface="Calibri" pitchFamily="34" charset="0"/>
                <a:cs typeface="Arial" charset="0"/>
              </a:defRPr>
            </a:lvl9pPr>
          </a:lstStyle>
          <a:p>
            <a:pPr eaLnBrk="1" hangingPunct="1"/>
            <a:fld id="{33BEE075-9FA8-4805-910E-DB3ADA16F049}" type="slidenum">
              <a:rPr lang="en-US" b="0" smtClean="0">
                <a:latin typeface="Book Antiqua" pitchFamily="18" charset="0"/>
              </a:rPr>
              <a:pPr eaLnBrk="1" hangingPunct="1"/>
              <a:t>81</a:t>
            </a:fld>
            <a:endParaRPr lang="en-US" b="0" smtClean="0">
              <a:latin typeface="Book Antiqua" pitchFamily="18" charset="0"/>
            </a:endParaRPr>
          </a:p>
        </p:txBody>
      </p:sp>
      <p:sp>
        <p:nvSpPr>
          <p:cNvPr id="119811" name="Rectangle 2"/>
          <p:cNvSpPr>
            <a:spLocks noGrp="1" noRot="1" noChangeAspect="1" noChangeArrowheads="1" noTextEdit="1"/>
          </p:cNvSpPr>
          <p:nvPr>
            <p:ph type="sldImg"/>
          </p:nvPr>
        </p:nvSpPr>
        <p:spPr>
          <a:xfrm>
            <a:off x="2286000" y="76200"/>
            <a:ext cx="2438400" cy="1828800"/>
          </a:xfrm>
          <a:ln/>
        </p:spPr>
      </p:sp>
      <p:sp>
        <p:nvSpPr>
          <p:cNvPr id="1198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266661" indent="-266661"/>
            <a:r>
              <a:rPr lang="en-US" smtClean="0"/>
              <a:t>ANSWERS</a:t>
            </a:r>
          </a:p>
          <a:p>
            <a:pPr marL="266661" indent="-266661">
              <a:buFontTx/>
              <a:buAutoNum type="arabicPeriod"/>
            </a:pPr>
            <a:r>
              <a:rPr lang="en-US" smtClean="0"/>
              <a:t>Incident Commander</a:t>
            </a:r>
          </a:p>
          <a:p>
            <a:pPr marL="266661" indent="-266661">
              <a:buFontTx/>
              <a:buAutoNum type="arabicPeriod"/>
            </a:pPr>
            <a:r>
              <a:rPr lang="en-US" smtClean="0"/>
              <a:t>Camp</a:t>
            </a:r>
          </a:p>
          <a:p>
            <a:pPr marL="266661" indent="-266661">
              <a:buFontTx/>
              <a:buAutoNum type="arabicPeriod"/>
            </a:pPr>
            <a:r>
              <a:rPr lang="en-US" smtClean="0"/>
              <a:t>Base</a:t>
            </a:r>
          </a:p>
          <a:p>
            <a:pPr marL="266661" indent="-266661">
              <a:buFontTx/>
              <a:buAutoNum type="arabicPeriod"/>
            </a:pPr>
            <a:r>
              <a:rPr lang="en-US" smtClean="0"/>
              <a:t>Chain of Command</a:t>
            </a:r>
          </a:p>
          <a:p>
            <a:pPr marL="266661" indent="-266661">
              <a:buFontTx/>
              <a:buAutoNum type="arabicPeriod"/>
            </a:pPr>
            <a:r>
              <a:rPr lang="en-US" smtClean="0"/>
              <a:t>Incident Command Post</a:t>
            </a:r>
          </a:p>
          <a:p>
            <a:pPr marL="266661" indent="-266661">
              <a:buFontTx/>
              <a:buAutoNum type="arabicPeriod"/>
            </a:pPr>
            <a:r>
              <a:rPr lang="en-US" smtClean="0"/>
              <a:t>Span of Control</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D71BC0-6BBF-423A-BACF-3A4900069F23}" type="slidenum">
              <a:rPr lang="en-US" smtClean="0"/>
              <a:pPr>
                <a:defRPr/>
              </a:pPr>
              <a:t>82</a:t>
            </a:fld>
            <a:endParaRPr lang="en-US"/>
          </a:p>
        </p:txBody>
      </p:sp>
    </p:spTree>
    <p:extLst>
      <p:ext uri="{BB962C8B-B14F-4D97-AF65-F5344CB8AC3E}">
        <p14:creationId xmlns:p14="http://schemas.microsoft.com/office/powerpoint/2010/main" val="785089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399627D-FC87-41C1-8E9D-807EE385DBDB}" type="slidenum">
              <a:rPr lang="en-US" smtClean="0"/>
              <a:pPr eaLnBrk="1" hangingPunct="1"/>
              <a:t>83</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2EB60525-C91D-4890-8F86-33762DCF1659}" type="slidenum">
              <a:rPr lang="en-US" smtClean="0"/>
              <a:pPr eaLnBrk="1" hangingPunct="1"/>
              <a:t>84</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FCD71A14-59BA-4B85-9635-FC651EE507EE}" type="slidenum">
              <a:rPr lang="en-US" smtClean="0"/>
              <a:pPr eaLnBrk="1" hangingPunct="1"/>
              <a:t>85</a:t>
            </a:fld>
            <a:endParaRPr lang="en-US"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932592" y="4416099"/>
            <a:ext cx="5145220"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smtClean="0">
                <a:latin typeface="Arial Narrow" pitchFamily="34" charset="0"/>
              </a:rPr>
              <a:t>Currently</a:t>
            </a:r>
          </a:p>
          <a:p>
            <a:pPr lvl="1" eaLnBrk="1" hangingPunct="1"/>
            <a:r>
              <a:rPr lang="en-US" smtClean="0">
                <a:latin typeface="Arial Narrow" pitchFamily="34" charset="0"/>
              </a:rPr>
              <a:t>White-Suppression Officers</a:t>
            </a:r>
          </a:p>
          <a:p>
            <a:pPr lvl="1" eaLnBrk="1" hangingPunct="1"/>
            <a:r>
              <a:rPr lang="en-US" smtClean="0">
                <a:latin typeface="Arial Narrow" pitchFamily="34" charset="0"/>
              </a:rPr>
              <a:t>Blue - ALS Personnel</a:t>
            </a:r>
          </a:p>
          <a:p>
            <a:pPr lvl="1" eaLnBrk="1" hangingPunct="1"/>
            <a:r>
              <a:rPr lang="en-US" smtClean="0">
                <a:latin typeface="Arial Narrow" pitchFamily="34" charset="0"/>
              </a:rPr>
              <a:t>Yellow - Technicians and FF (Minimum)</a:t>
            </a:r>
          </a:p>
          <a:p>
            <a:pPr lvl="1" eaLnBrk="1" hangingPunct="1"/>
            <a:r>
              <a:rPr lang="en-US" smtClean="0">
                <a:latin typeface="Arial Narrow" pitchFamily="34" charset="0"/>
              </a:rPr>
              <a:t>Red - Not Yet Firefighter Trained</a:t>
            </a:r>
          </a:p>
          <a:p>
            <a:pPr lvl="1" eaLnBrk="1" hangingPunct="1"/>
            <a:r>
              <a:rPr lang="en-US" smtClean="0">
                <a:latin typeface="Arial Narrow" pitchFamily="34" charset="0"/>
              </a:rPr>
              <a:t>Orange - EMS Only</a:t>
            </a:r>
          </a:p>
          <a:p>
            <a:pPr eaLnBrk="1" hangingPunct="1"/>
            <a:endParaRPr lang="en-US" smtClean="0"/>
          </a:p>
          <a:p>
            <a:pPr eaLnBrk="1" hangingPunct="1"/>
            <a:r>
              <a:rPr lang="en-US" smtClean="0"/>
              <a:t>Slide der=tails are from July 1, 2006 and apply to all NOVA jurisdictions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7164CF0-4CB2-4272-94BC-513BA144D6A1}" type="slidenum">
              <a:rPr lang="en-US" smtClean="0"/>
              <a:pPr eaLnBrk="1" hangingPunct="1"/>
              <a:t>86</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059F6796-F3A8-46FD-96BE-56C93E04728A}" type="slidenum">
              <a:rPr lang="en-US" smtClean="0"/>
              <a:pPr eaLnBrk="1" hangingPunct="1"/>
              <a:t>87</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AB3F06BF-0383-4575-8590-42C4257DE005}" type="slidenum">
              <a:rPr lang="en-US" smtClean="0"/>
              <a:pPr eaLnBrk="1" hangingPunct="1"/>
              <a:t>88</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xfrm>
            <a:off x="932592" y="4416099"/>
            <a:ext cx="5145220"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dirty="0"/>
              <a:t>Riding card</a:t>
            </a:r>
            <a:r>
              <a:rPr lang="en-US" sz="1600" dirty="0"/>
              <a:t> is to be carried in the officer’s turnout coat radio pocket.</a:t>
            </a:r>
          </a:p>
          <a:p>
            <a:pPr eaLnBrk="1" hangingPunct="1"/>
            <a:r>
              <a:rPr lang="en-US" sz="1600" dirty="0"/>
              <a:t>Riding Card is a duplicate of the passport and is held by the officer at all times – vital when working with personnel not normally assigned to his crew. Valuable tool for Volunteer Unit Officers working with personnel from other volunteer stations.</a:t>
            </a:r>
          </a:p>
          <a:p>
            <a:pPr eaLnBrk="1" hangingPunct="1"/>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7C29D29A-1CDB-4B1C-9A3D-55D6D8BC5865}" type="slidenum">
              <a:rPr lang="en-US" smtClean="0"/>
              <a:pPr eaLnBrk="1" hangingPunct="1"/>
              <a:t>89</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Standing order 2007-008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D71BC0-6BBF-423A-BACF-3A4900069F23}" type="slidenum">
              <a:rPr lang="en-US" smtClean="0"/>
              <a:pPr>
                <a:defRPr/>
              </a:pPr>
              <a:t>9</a:t>
            </a:fld>
            <a:endParaRPr lang="en-US"/>
          </a:p>
        </p:txBody>
      </p:sp>
    </p:spTree>
    <p:extLst>
      <p:ext uri="{BB962C8B-B14F-4D97-AF65-F5344CB8AC3E}">
        <p14:creationId xmlns:p14="http://schemas.microsoft.com/office/powerpoint/2010/main" val="39921964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E22FBE72-CE86-4374-A488-FFE4936E33A4}" type="slidenum">
              <a:rPr lang="en-US" smtClean="0"/>
              <a:pPr eaLnBrk="1" hangingPunct="1"/>
              <a:t>90</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600" dirty="0"/>
              <a:t>GENERAL ORDER 2007-090 November 21, 2007 PAGE 4 OF 4 </a:t>
            </a:r>
          </a:p>
          <a:p>
            <a:pPr eaLnBrk="1" hangingPunct="1">
              <a:lnSpc>
                <a:spcPct val="80000"/>
              </a:lnSpc>
            </a:pPr>
            <a:r>
              <a:rPr lang="en-US" sz="1800" dirty="0"/>
              <a:t>The officer-in-charge of additional EMS-only units that are placed in service in the same station shall contact the Uniformed Fire Officer at the Department of Public Safety Communications for their designator. The designator will be assigned according to the station they will be relocated to. </a:t>
            </a:r>
          </a:p>
          <a:p>
            <a:pPr eaLnBrk="1" hangingPunct="1">
              <a:lnSpc>
                <a:spcPct val="80000"/>
              </a:lnSpc>
            </a:pPr>
            <a:r>
              <a:rPr lang="en-US" sz="1800" dirty="0"/>
              <a:t>For example: </a:t>
            </a:r>
          </a:p>
          <a:p>
            <a:pPr eaLnBrk="1" hangingPunct="1">
              <a:lnSpc>
                <a:spcPct val="80000"/>
              </a:lnSpc>
            </a:pPr>
            <a:r>
              <a:rPr lang="en-US" sz="1800" dirty="0"/>
              <a:t>Fire Station 22 has two EMS-only ambulances in service. The second ambulance would be relocated to Fire Station 26 and be given the designator and suffix A426E.</a:t>
            </a:r>
          </a:p>
          <a:p>
            <a:pPr eaLnBrk="1" hangingPunct="1">
              <a:lnSpc>
                <a:spcPct val="80000"/>
              </a:lnSpc>
            </a:pPr>
            <a:endParaRPr lang="en-US" sz="1800" dirty="0"/>
          </a:p>
          <a:p>
            <a:pPr eaLnBrk="1" hangingPunct="1">
              <a:lnSpc>
                <a:spcPct val="80000"/>
              </a:lnSpc>
            </a:pPr>
            <a:r>
              <a:rPr lang="en-US" sz="1800" dirty="0"/>
              <a:t>MAKE SURE YOU HAVE THE CORRECT PAASPORT WHEN YOU STAFF YOUR UNIT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E22FBE72-CE86-4374-A488-FFE4936E33A4}" type="slidenum">
              <a:rPr lang="en-US" smtClean="0"/>
              <a:pPr eaLnBrk="1" hangingPunct="1"/>
              <a:t>91</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600" dirty="0"/>
              <a:t>GENERAL ORDER 2007-090 November 21, 2007 PAGE 4 OF 4 </a:t>
            </a:r>
          </a:p>
          <a:p>
            <a:pPr eaLnBrk="1" hangingPunct="1">
              <a:lnSpc>
                <a:spcPct val="80000"/>
              </a:lnSpc>
            </a:pPr>
            <a:r>
              <a:rPr lang="en-US" sz="1800" dirty="0"/>
              <a:t>The officer-in-charge of additional EMS-only units that are placed in service in the same station shall contact the Uniformed Fire Officer at the Department of Public Safety Communications for their designator. The designator will be assigned according to the station they will be relocated to. </a:t>
            </a:r>
          </a:p>
          <a:p>
            <a:pPr eaLnBrk="1" hangingPunct="1">
              <a:lnSpc>
                <a:spcPct val="80000"/>
              </a:lnSpc>
            </a:pPr>
            <a:r>
              <a:rPr lang="en-US" sz="1800" dirty="0"/>
              <a:t>For example: </a:t>
            </a:r>
          </a:p>
          <a:p>
            <a:pPr eaLnBrk="1" hangingPunct="1">
              <a:lnSpc>
                <a:spcPct val="80000"/>
              </a:lnSpc>
            </a:pPr>
            <a:r>
              <a:rPr lang="en-US" sz="1800" dirty="0"/>
              <a:t>Fire Station 22 has two EMS-only ambulances in service. The second ambulance would be relocated to Fire Station 26 and be given the designator and suffix A426E.</a:t>
            </a:r>
          </a:p>
          <a:p>
            <a:pPr eaLnBrk="1" hangingPunct="1">
              <a:lnSpc>
                <a:spcPct val="80000"/>
              </a:lnSpc>
            </a:pPr>
            <a:endParaRPr lang="en-US" sz="1800" dirty="0"/>
          </a:p>
          <a:p>
            <a:pPr eaLnBrk="1" hangingPunct="1">
              <a:lnSpc>
                <a:spcPct val="80000"/>
              </a:lnSpc>
            </a:pPr>
            <a:r>
              <a:rPr lang="en-US" sz="1800" dirty="0"/>
              <a:t>MAKE SURE YOU HAVE THE CORRECT PAASPORT WHEN YOU STAFF YOUR UNIT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BF7BA85-438E-4BD0-B8F7-661FADC0B895}" type="slidenum">
              <a:rPr lang="en-US" smtClean="0"/>
              <a:pPr eaLnBrk="1" hangingPunct="1"/>
              <a:t>92</a:t>
            </a:fld>
            <a:endParaRPr lang="en-U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32592" y="4416099"/>
            <a:ext cx="5145220"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u="sng"/>
              <a:t>Note</a:t>
            </a:r>
            <a:r>
              <a:rPr lang="en-US" sz="1600"/>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D69BCE38-E369-4F3D-810B-7A9A5366AE05}" type="slidenum">
              <a:rPr lang="en-US" smtClean="0"/>
              <a:pPr eaLnBrk="1" hangingPunct="1"/>
              <a:t>93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BC9048ED-3279-4DB4-B6E2-0D4258AD26EF}" type="slidenum">
              <a:rPr lang="en-US" smtClean="0"/>
              <a:pPr eaLnBrk="1" hangingPunct="1"/>
              <a:t>94</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18690684-A91E-45D2-95A0-E9193FEBA6E1}" type="slidenum">
              <a:rPr lang="en-US" smtClean="0"/>
              <a:pPr eaLnBrk="1" hangingPunct="1"/>
              <a:t>95</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5E997907-117C-4B38-A9CD-7C12AAD58371}" type="slidenum">
              <a:rPr lang="en-US" smtClean="0"/>
              <a:pPr eaLnBrk="1" hangingPunct="1"/>
              <a:t>96</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EFC04BF7-4F64-485F-83DB-AC7B19B0F5AB}" type="slidenum">
              <a:rPr lang="en-US" smtClean="0"/>
              <a:pPr eaLnBrk="1" hangingPunct="1"/>
              <a:t>97</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62186CD6-DBA0-4908-BA5B-11ABDD2959AD}" type="slidenum">
              <a:rPr lang="en-US" smtClean="0"/>
              <a:pPr eaLnBrk="1" hangingPunct="1"/>
              <a:t>98</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19" eaLnBrk="0" hangingPunct="0">
              <a:defRPr>
                <a:solidFill>
                  <a:schemeClr val="tx1"/>
                </a:solidFill>
                <a:latin typeface="Arial" charset="0"/>
              </a:defRPr>
            </a:lvl1pPr>
            <a:lvl2pPr marL="716025" indent="-275394" defTabSz="930219" eaLnBrk="0" hangingPunct="0">
              <a:defRPr>
                <a:solidFill>
                  <a:schemeClr val="tx1"/>
                </a:solidFill>
                <a:latin typeface="Arial" charset="0"/>
              </a:defRPr>
            </a:lvl2pPr>
            <a:lvl3pPr marL="1101577" indent="-220316" defTabSz="930219" eaLnBrk="0" hangingPunct="0">
              <a:defRPr>
                <a:solidFill>
                  <a:schemeClr val="tx1"/>
                </a:solidFill>
                <a:latin typeface="Arial" charset="0"/>
              </a:defRPr>
            </a:lvl3pPr>
            <a:lvl4pPr marL="1542207" indent="-220316" defTabSz="930219" eaLnBrk="0" hangingPunct="0">
              <a:defRPr>
                <a:solidFill>
                  <a:schemeClr val="tx1"/>
                </a:solidFill>
                <a:latin typeface="Arial" charset="0"/>
              </a:defRPr>
            </a:lvl4pPr>
            <a:lvl5pPr marL="1982838" indent="-220316" defTabSz="930219" eaLnBrk="0" hangingPunct="0">
              <a:defRPr>
                <a:solidFill>
                  <a:schemeClr val="tx1"/>
                </a:solidFill>
                <a:latin typeface="Arial" charset="0"/>
              </a:defRPr>
            </a:lvl5pPr>
            <a:lvl6pPr marL="2423468" indent="-220316" defTabSz="930219" eaLnBrk="0" fontAlgn="base" hangingPunct="0">
              <a:spcBef>
                <a:spcPct val="0"/>
              </a:spcBef>
              <a:spcAft>
                <a:spcPct val="0"/>
              </a:spcAft>
              <a:defRPr>
                <a:solidFill>
                  <a:schemeClr val="tx1"/>
                </a:solidFill>
                <a:latin typeface="Arial" charset="0"/>
              </a:defRPr>
            </a:lvl6pPr>
            <a:lvl7pPr marL="2864099" indent="-220316" defTabSz="930219" eaLnBrk="0" fontAlgn="base" hangingPunct="0">
              <a:spcBef>
                <a:spcPct val="0"/>
              </a:spcBef>
              <a:spcAft>
                <a:spcPct val="0"/>
              </a:spcAft>
              <a:defRPr>
                <a:solidFill>
                  <a:schemeClr val="tx1"/>
                </a:solidFill>
                <a:latin typeface="Arial" charset="0"/>
              </a:defRPr>
            </a:lvl7pPr>
            <a:lvl8pPr marL="3304728" indent="-220316" defTabSz="930219" eaLnBrk="0" fontAlgn="base" hangingPunct="0">
              <a:spcBef>
                <a:spcPct val="0"/>
              </a:spcBef>
              <a:spcAft>
                <a:spcPct val="0"/>
              </a:spcAft>
              <a:defRPr>
                <a:solidFill>
                  <a:schemeClr val="tx1"/>
                </a:solidFill>
                <a:latin typeface="Arial" charset="0"/>
              </a:defRPr>
            </a:lvl8pPr>
            <a:lvl9pPr marL="3745359" indent="-220316" defTabSz="930219" eaLnBrk="0" fontAlgn="base" hangingPunct="0">
              <a:spcBef>
                <a:spcPct val="0"/>
              </a:spcBef>
              <a:spcAft>
                <a:spcPct val="0"/>
              </a:spcAft>
              <a:defRPr>
                <a:solidFill>
                  <a:schemeClr val="tx1"/>
                </a:solidFill>
                <a:latin typeface="Arial" charset="0"/>
              </a:defRPr>
            </a:lvl9pPr>
          </a:lstStyle>
          <a:p>
            <a:pPr eaLnBrk="1" hangingPunct="1"/>
            <a:fld id="{589AE364-031A-4684-97A9-BF2D15D22D7F}" type="slidenum">
              <a:rPr lang="en-US" smtClean="0"/>
              <a:pPr eaLnBrk="1" hangingPunct="1"/>
              <a:t>99</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Engine Company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C437723-369C-4CFF-AFA4-05224B6DECC8}" type="slidenum">
              <a:rPr lang="en-US"/>
              <a:pPr>
                <a:defRPr/>
              </a:pPr>
              <a:t>‹#›</a:t>
            </a:fld>
            <a:endParaRPr lang="en-US"/>
          </a:p>
        </p:txBody>
      </p:sp>
    </p:spTree>
    <p:extLst>
      <p:ext uri="{BB962C8B-B14F-4D97-AF65-F5344CB8AC3E}">
        <p14:creationId xmlns:p14="http://schemas.microsoft.com/office/powerpoint/2010/main" val="327910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658777A-200B-4D33-BBC7-72EE328057EE}" type="slidenum">
              <a:rPr lang="en-US"/>
              <a:pPr>
                <a:defRPr/>
              </a:pPr>
              <a:t>‹#›</a:t>
            </a:fld>
            <a:endParaRPr lang="en-US"/>
          </a:p>
        </p:txBody>
      </p:sp>
    </p:spTree>
    <p:extLst>
      <p:ext uri="{BB962C8B-B14F-4D97-AF65-F5344CB8AC3E}">
        <p14:creationId xmlns:p14="http://schemas.microsoft.com/office/powerpoint/2010/main" val="398241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1274EF4-FF89-4A6B-A4DB-70A1495CC59F}" type="slidenum">
              <a:rPr lang="en-US"/>
              <a:pPr>
                <a:defRPr/>
              </a:pPr>
              <a:t>‹#›</a:t>
            </a:fld>
            <a:endParaRPr lang="en-US"/>
          </a:p>
        </p:txBody>
      </p:sp>
    </p:spTree>
    <p:extLst>
      <p:ext uri="{BB962C8B-B14F-4D97-AF65-F5344CB8AC3E}">
        <p14:creationId xmlns:p14="http://schemas.microsoft.com/office/powerpoint/2010/main" val="3593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B5AD4B7F-F699-462D-A0ED-27D9A106971C}" type="slidenum">
              <a:rPr lang="en-US"/>
              <a:pPr>
                <a:defRPr/>
              </a:pPr>
              <a:t>‹#›</a:t>
            </a:fld>
            <a:endParaRPr lang="en-US"/>
          </a:p>
        </p:txBody>
      </p:sp>
    </p:spTree>
    <p:extLst>
      <p:ext uri="{BB962C8B-B14F-4D97-AF65-F5344CB8AC3E}">
        <p14:creationId xmlns:p14="http://schemas.microsoft.com/office/powerpoint/2010/main" val="186583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D5DBE90-678E-4A0B-AE25-784532F93FE5}" type="slidenum">
              <a:rPr lang="en-US"/>
              <a:pPr>
                <a:defRPr/>
              </a:pPr>
              <a:t>‹#›</a:t>
            </a:fld>
            <a:endParaRPr lang="en-US"/>
          </a:p>
        </p:txBody>
      </p:sp>
    </p:spTree>
    <p:extLst>
      <p:ext uri="{BB962C8B-B14F-4D97-AF65-F5344CB8AC3E}">
        <p14:creationId xmlns:p14="http://schemas.microsoft.com/office/powerpoint/2010/main" val="54867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F7CBA62A-732C-41E8-A35F-FA866E9F17A0}" type="slidenum">
              <a:rPr lang="en-US"/>
              <a:pPr>
                <a:defRPr/>
              </a:pPr>
              <a:t>‹#›</a:t>
            </a:fld>
            <a:endParaRPr lang="en-US"/>
          </a:p>
        </p:txBody>
      </p:sp>
    </p:spTree>
    <p:extLst>
      <p:ext uri="{BB962C8B-B14F-4D97-AF65-F5344CB8AC3E}">
        <p14:creationId xmlns:p14="http://schemas.microsoft.com/office/powerpoint/2010/main" val="301874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6A0359C-9559-413C-8EE9-E544148FE5CA}" type="slidenum">
              <a:rPr lang="en-US"/>
              <a:pPr>
                <a:defRPr/>
              </a:pPr>
              <a:t>‹#›</a:t>
            </a:fld>
            <a:endParaRPr lang="en-US"/>
          </a:p>
        </p:txBody>
      </p:sp>
    </p:spTree>
    <p:extLst>
      <p:ext uri="{BB962C8B-B14F-4D97-AF65-F5344CB8AC3E}">
        <p14:creationId xmlns:p14="http://schemas.microsoft.com/office/powerpoint/2010/main" val="668403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CAD8F5A-FDA8-470B-968E-1DC462789BCE}" type="slidenum">
              <a:rPr lang="en-US"/>
              <a:pPr>
                <a:defRPr/>
              </a:pPr>
              <a:t>‹#›</a:t>
            </a:fld>
            <a:endParaRPr lang="en-US"/>
          </a:p>
        </p:txBody>
      </p:sp>
    </p:spTree>
    <p:extLst>
      <p:ext uri="{BB962C8B-B14F-4D97-AF65-F5344CB8AC3E}">
        <p14:creationId xmlns:p14="http://schemas.microsoft.com/office/powerpoint/2010/main" val="348217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F4A0DB6-7A89-45D8-8DD3-DD313B824E55}" type="slidenum">
              <a:rPr lang="en-US"/>
              <a:pPr>
                <a:defRPr/>
              </a:pPr>
              <a:t>‹#›</a:t>
            </a:fld>
            <a:endParaRPr lang="en-US"/>
          </a:p>
        </p:txBody>
      </p:sp>
    </p:spTree>
    <p:extLst>
      <p:ext uri="{BB962C8B-B14F-4D97-AF65-F5344CB8AC3E}">
        <p14:creationId xmlns:p14="http://schemas.microsoft.com/office/powerpoint/2010/main" val="330148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431042D-0A15-4DE9-BD74-CB56C09E89BE}" type="slidenum">
              <a:rPr lang="en-US"/>
              <a:pPr>
                <a:defRPr/>
              </a:pPr>
              <a:t>‹#›</a:t>
            </a:fld>
            <a:endParaRPr lang="en-US"/>
          </a:p>
        </p:txBody>
      </p:sp>
    </p:spTree>
    <p:extLst>
      <p:ext uri="{BB962C8B-B14F-4D97-AF65-F5344CB8AC3E}">
        <p14:creationId xmlns:p14="http://schemas.microsoft.com/office/powerpoint/2010/main" val="163091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CD11F14-15FB-469F-82DB-8E4977629255}" type="slidenum">
              <a:rPr lang="en-US"/>
              <a:pPr>
                <a:defRPr/>
              </a:pPr>
              <a:t>‹#›</a:t>
            </a:fld>
            <a:endParaRPr lang="en-US"/>
          </a:p>
        </p:txBody>
      </p:sp>
    </p:spTree>
    <p:extLst>
      <p:ext uri="{BB962C8B-B14F-4D97-AF65-F5344CB8AC3E}">
        <p14:creationId xmlns:p14="http://schemas.microsoft.com/office/powerpoint/2010/main" val="99771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179A14A0-FCF5-4261-921F-F865CD229D27}" type="slidenum">
              <a:rPr lang="en-US"/>
              <a:pPr>
                <a:defRPr/>
              </a:pPr>
              <a:t>‹#›</a:t>
            </a:fld>
            <a:endParaRPr lang="en-US"/>
          </a:p>
        </p:txBody>
      </p:sp>
    </p:spTree>
    <p:extLst>
      <p:ext uri="{BB962C8B-B14F-4D97-AF65-F5344CB8AC3E}">
        <p14:creationId xmlns:p14="http://schemas.microsoft.com/office/powerpoint/2010/main" val="68896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0118C70-27EC-49F8-8548-C6F4ED9F0537}" type="slidenum">
              <a:rPr lang="en-US"/>
              <a:pPr>
                <a:defRPr/>
              </a:pPr>
              <a:t>‹#›</a:t>
            </a:fld>
            <a:endParaRPr lang="en-US"/>
          </a:p>
        </p:txBody>
      </p:sp>
    </p:spTree>
    <p:extLst>
      <p:ext uri="{BB962C8B-B14F-4D97-AF65-F5344CB8AC3E}">
        <p14:creationId xmlns:p14="http://schemas.microsoft.com/office/powerpoint/2010/main" val="12692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48A742A-77F0-463E-866E-31ECC8E88184}" type="slidenum">
              <a:rPr lang="en-US"/>
              <a:pPr>
                <a:defRPr/>
              </a:pPr>
              <a:t>‹#›</a:t>
            </a:fld>
            <a:endParaRPr lang="en-US"/>
          </a:p>
        </p:txBody>
      </p:sp>
    </p:spTree>
    <p:extLst>
      <p:ext uri="{BB962C8B-B14F-4D97-AF65-F5344CB8AC3E}">
        <p14:creationId xmlns:p14="http://schemas.microsoft.com/office/powerpoint/2010/main" val="313362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F350B25-DEC3-40C1-9AA3-E88081BF2A08}" type="slidenum">
              <a:rPr lang="en-US"/>
              <a:pPr>
                <a:defRPr/>
              </a:pPr>
              <a:t>‹#›</a:t>
            </a:fld>
            <a:endParaRPr lang="en-US"/>
          </a:p>
        </p:txBody>
      </p:sp>
    </p:spTree>
    <p:extLst>
      <p:ext uri="{BB962C8B-B14F-4D97-AF65-F5344CB8AC3E}">
        <p14:creationId xmlns:p14="http://schemas.microsoft.com/office/powerpoint/2010/main" val="274607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AB7163D-B465-4972-8E9B-53DFA79E8B43}" type="slidenum">
              <a:rPr lang="en-US"/>
              <a:pPr>
                <a:defRPr/>
              </a:pPr>
              <a:t>‹#›</a:t>
            </a:fld>
            <a:endParaRPr lang="en-US"/>
          </a:p>
        </p:txBody>
      </p:sp>
    </p:spTree>
    <p:extLst>
      <p:ext uri="{BB962C8B-B14F-4D97-AF65-F5344CB8AC3E}">
        <p14:creationId xmlns:p14="http://schemas.microsoft.com/office/powerpoint/2010/main" val="12425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50000">
              <a:schemeClr val="accent1"/>
            </a:gs>
            <a:gs pos="100000">
              <a:schemeClr val="accent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924800" y="6245225"/>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9E650F3A-17AB-4A1E-B178-C9061635D7C4}" type="slidenum">
              <a:rPr lang="en-US"/>
              <a:pPr>
                <a:defRPr/>
              </a:pPr>
              <a:t>‹#›</a:t>
            </a:fld>
            <a:endParaRPr lang="en-US"/>
          </a:p>
        </p:txBody>
      </p:sp>
      <p:pic>
        <p:nvPicPr>
          <p:cNvPr id="1029" name="Picture 10" descr="AcademyPatch"/>
          <p:cNvPicPr>
            <a:picLocks noChangeAspect="1" noChangeArrowheads="1"/>
          </p:cNvPicPr>
          <p:nvPr userDrawn="1"/>
        </p:nvPicPr>
        <p:blipFill>
          <a:blip r:embed="rId18" cstate="print">
            <a:clrChange>
              <a:clrFrom>
                <a:srgbClr val="FFFDFA"/>
              </a:clrFrom>
              <a:clrTo>
                <a:srgbClr val="FFFDFA">
                  <a:alpha val="0"/>
                </a:srgbClr>
              </a:clrTo>
            </a:clrChange>
            <a:extLst>
              <a:ext uri="{28A0092B-C50C-407E-A947-70E740481C1C}">
                <a14:useLocalDpi xmlns:a14="http://schemas.microsoft.com/office/drawing/2010/main" val="0"/>
              </a:ext>
            </a:extLst>
          </a:blip>
          <a:srcRect/>
          <a:stretch>
            <a:fillRect/>
          </a:stretch>
        </p:blipFill>
        <p:spPr bwMode="auto">
          <a:xfrm>
            <a:off x="76200" y="6019800"/>
            <a:ext cx="523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training.fema.gov/EMIWeb/IS/is700a.asp"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training.fema.gov/EMIWeb/IS/IS800b.asp" TargetMode="External"/><Relationship Id="rId5" Type="http://schemas.openxmlformats.org/officeDocument/2006/relationships/hyperlink" Target="http://training.fema.gov/EMIWeb/IS/IS200b.asp" TargetMode="External"/><Relationship Id="rId4" Type="http://schemas.openxmlformats.org/officeDocument/2006/relationships/hyperlink" Target="http://training.fema.gov/EMIWeb/IS/IS100b.asp"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9.xml"/><Relationship Id="rId7" Type="http://schemas.openxmlformats.org/officeDocument/2006/relationships/oleObject" Target="../embeddings/Microsoft_Word_97_-_2003_Document1.doc"/><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irefighterclosecall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www.ppmag.com/web-exclusives/images/2007/10/25/20071025we_canon40dfire.jpg" TargetMode="External"/><Relationship Id="rId7" Type="http://schemas.openxmlformats.org/officeDocument/2006/relationships/hyperlink" Target="http://images.google.com/imgres?imgurl=http://lawn.1accesshost.com/_webimages/untitled4.JPG&amp;imgrefurl=http://lawn.1accesshost.com/&amp;h=597&amp;w=1000&amp;sz=80&amp;hl=en&amp;start=57&amp;um=1&amp;tbnid=C_6NqU6dELvZcM:&amp;tbnh=89&amp;tbnw=149&amp;prev=/images?q=9/11+pictures&amp;start=40&amp;ndsp=20&amp;um=1&amp;hl=en&amp;sa=N"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hyperlink" Target="http://images.google.com/imgres?imgurl=http://www.treehugger.com/southern%20california%20wildfire-jj-002.jpg&amp;imgrefurl=http://www.treehugger.com/2007/10/28-week/&amp;h=327&amp;w=468&amp;sz=43&amp;hl=en&amp;start=1&amp;um=1&amp;tbnid=lNXXaytlAa1odM:&amp;tbnh=89&amp;tbnw=128&amp;prev=/images?q=downloadable+california+wildfire+pictures&amp;um=1&amp;hl=en&amp;sa=N" TargetMode="External"/><Relationship Id="rId10" Type="http://schemas.openxmlformats.org/officeDocument/2006/relationships/image" Target="../media/image39.jpeg"/><Relationship Id="rId4" Type="http://schemas.openxmlformats.org/officeDocument/2006/relationships/image" Target="../media/image36.jpeg"/><Relationship Id="rId9" Type="http://schemas.openxmlformats.org/officeDocument/2006/relationships/hyperlink" Target="http://images.google.com/imgres?imgurl=http://www.epa.gov/wtc/pictures/images/world_trade_center_workers.jpg&amp;imgrefurl=http://www.epa.gov/wtc/pictures/pages/07.htm&amp;h=300&amp;w=400&amp;sz=28&amp;hl=en&amp;start=40&amp;um=1&amp;tbnid=48YipcS8HFgYhM:&amp;tbnh=93&amp;tbnw=124&amp;prev=/images?q=9/11+pictures&amp;start=20&amp;ndsp=20&amp;um=1&amp;hl=en&amp;sa=N"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49.wmf"/><Relationship Id="rId4" Type="http://schemas.openxmlformats.org/officeDocument/2006/relationships/oleObject" Target="../embeddings/Microsoft_Word_97_-_2003_Document2.doc"/></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hyperlink" Target="http://images.google.com/imgres?imgurl=http://www.nps.gov/archive/yell/slidefile/fire/fightingff88/Images/12449.jpg&amp;imgrefurl=http://www.nps.gov/archive/yell/slidefile/fire/fightingff88/page.htm&amp;h=2001&amp;w=1299&amp;sz=634&amp;hl=en&amp;start=51&amp;um=1&amp;tbnid=KdLz0U1NVbfD-M:&amp;tbnh=150&amp;tbnw=97&amp;prev=/images?q=helibase&amp;start=40&amp;ndsp=20&amp;um=1&amp;hl=en&amp;sa=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56.wmf"/><Relationship Id="rId4" Type="http://schemas.openxmlformats.org/officeDocument/2006/relationships/oleObject" Target="../embeddings/Microsoft_Word_97_-_2003_Document3.doc"/></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5.xml"/><Relationship Id="rId7" Type="http://schemas.openxmlformats.org/officeDocument/2006/relationships/image" Target="../media/image74.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73.wmf"/><Relationship Id="rId4" Type="http://schemas.openxmlformats.org/officeDocument/2006/relationships/oleObject" Target="../embeddings/oleObject1.bin"/><Relationship Id="rId9" Type="http://schemas.openxmlformats.org/officeDocument/2006/relationships/image" Target="../media/image75.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F550C8-6476-40BB-A4CC-83CA22A19A69}" type="slidenum">
              <a:rPr lang="en-US" smtClean="0"/>
              <a:pPr eaLnBrk="1" hangingPunct="1"/>
              <a:t>1</a:t>
            </a:fld>
            <a:endParaRPr lang="en-US" smtClean="0"/>
          </a:p>
        </p:txBody>
      </p:sp>
      <p:grpSp>
        <p:nvGrpSpPr>
          <p:cNvPr id="2051" name="Group 3"/>
          <p:cNvGrpSpPr>
            <a:grpSpLocks/>
          </p:cNvGrpSpPr>
          <p:nvPr/>
        </p:nvGrpSpPr>
        <p:grpSpPr bwMode="auto">
          <a:xfrm>
            <a:off x="0" y="0"/>
            <a:ext cx="9144000" cy="795338"/>
            <a:chOff x="0" y="0"/>
            <a:chExt cx="5760" cy="501"/>
          </a:xfrm>
        </p:grpSpPr>
        <p:pic>
          <p:nvPicPr>
            <p:cNvPr id="2053" name="Picture 4" descr="header-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
              <a:ext cx="576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5" descr="header-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
              <a:ext cx="57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header-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2" name="Rectangle 7"/>
          <p:cNvSpPr>
            <a:spLocks noGrp="1" noChangeArrowheads="1"/>
          </p:cNvSpPr>
          <p:nvPr>
            <p:ph type="ctrTitle"/>
          </p:nvPr>
        </p:nvSpPr>
        <p:spPr>
          <a:xfrm>
            <a:off x="228600" y="1066800"/>
            <a:ext cx="8229600" cy="4876800"/>
          </a:xfrm>
        </p:spPr>
        <p:txBody>
          <a:bodyPr/>
          <a:lstStyle/>
          <a:p>
            <a:pPr eaLnBrk="1" hangingPunct="1"/>
            <a:r>
              <a:rPr lang="en-US" sz="4000" smtClean="0"/>
              <a:t>Level 1</a:t>
            </a:r>
            <a:br>
              <a:rPr lang="en-US" sz="4000" smtClean="0"/>
            </a:br>
            <a:r>
              <a:rPr lang="en-US" sz="4000" smtClean="0"/>
              <a:t/>
            </a:r>
            <a:br>
              <a:rPr lang="en-US" sz="4000" smtClean="0"/>
            </a:br>
            <a:r>
              <a:rPr lang="en-US" sz="4000" smtClean="0"/>
              <a:t>Personal Safety </a:t>
            </a:r>
            <a:br>
              <a:rPr lang="en-US" sz="4000" smtClean="0"/>
            </a:br>
            <a:r>
              <a:rPr lang="en-US" sz="4000" smtClean="0"/>
              <a:t/>
            </a:r>
            <a:br>
              <a:rPr lang="en-US" sz="4000" smtClean="0"/>
            </a:br>
            <a:r>
              <a:rPr lang="en-US" sz="4000" smtClean="0"/>
              <a:t>Incident Command System</a:t>
            </a:r>
            <a:br>
              <a:rPr lang="en-US" sz="4000" smtClean="0"/>
            </a:br>
            <a:r>
              <a:rPr lang="en-US" sz="4000" smtClean="0"/>
              <a:t>and</a:t>
            </a:r>
            <a:br>
              <a:rPr lang="en-US" sz="4000" smtClean="0"/>
            </a:br>
            <a:r>
              <a:rPr lang="en-US" sz="4000" smtClean="0"/>
              <a:t>Personnel Accountability System</a:t>
            </a:r>
            <a:endParaRPr lang="en-US" sz="20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FEE2C7-C972-43C0-8D51-814B436756D9}" type="slidenum">
              <a:rPr lang="en-US" smtClean="0"/>
              <a:pPr eaLnBrk="1" hangingPunct="1"/>
              <a:t>10</a:t>
            </a:fld>
            <a:endParaRPr lang="en-US" smtClean="0"/>
          </a:p>
        </p:txBody>
      </p:sp>
      <p:sp>
        <p:nvSpPr>
          <p:cNvPr id="11267" name="Rectangle 2"/>
          <p:cNvSpPr>
            <a:spLocks noGrp="1" noChangeArrowheads="1"/>
          </p:cNvSpPr>
          <p:nvPr>
            <p:ph type="title"/>
          </p:nvPr>
        </p:nvSpPr>
        <p:spPr/>
        <p:txBody>
          <a:bodyPr/>
          <a:lstStyle/>
          <a:p>
            <a:pPr eaLnBrk="1" hangingPunct="1"/>
            <a:r>
              <a:rPr lang="en-US" smtClean="0"/>
              <a:t>EMS Safety 1979</a:t>
            </a:r>
          </a:p>
        </p:txBody>
      </p:sp>
      <p:sp>
        <p:nvSpPr>
          <p:cNvPr id="11268" name="Rectangle 3"/>
          <p:cNvSpPr>
            <a:spLocks noGrp="1" noChangeArrowheads="1"/>
          </p:cNvSpPr>
          <p:nvPr>
            <p:ph type="body" idx="1"/>
          </p:nvPr>
        </p:nvSpPr>
        <p:spPr/>
        <p:txBody>
          <a:bodyPr/>
          <a:lstStyle/>
          <a:p>
            <a:pPr eaLnBrk="1" hangingPunct="1"/>
            <a:r>
              <a:rPr lang="en-US" smtClean="0"/>
              <a:t>No Gloves</a:t>
            </a:r>
          </a:p>
          <a:p>
            <a:pPr eaLnBrk="1" hangingPunct="1"/>
            <a:r>
              <a:rPr lang="en-US" smtClean="0"/>
              <a:t>No Eye Protection</a:t>
            </a:r>
          </a:p>
          <a:p>
            <a:pPr eaLnBrk="1" hangingPunct="1"/>
            <a:r>
              <a:rPr lang="en-US" smtClean="0"/>
              <a:t>No Masks</a:t>
            </a:r>
          </a:p>
          <a:p>
            <a:pPr eaLnBrk="1" hangingPunct="1"/>
            <a:r>
              <a:rPr lang="en-US" smtClean="0"/>
              <a:t>No Hepatitis Shots</a:t>
            </a:r>
          </a:p>
          <a:p>
            <a:pPr eaLnBrk="1" hangingPunct="1"/>
            <a:r>
              <a:rPr lang="en-US" smtClean="0"/>
              <a:t>No Gear</a:t>
            </a:r>
          </a:p>
        </p:txBody>
      </p:sp>
      <p:pic>
        <p:nvPicPr>
          <p:cNvPr id="11269" name="Picture 4" descr="0777_paramed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4191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E97CA5-5F5E-4106-B87E-EEB70E25CCAF}" type="slidenum">
              <a:rPr lang="en-US" smtClean="0"/>
              <a:pPr eaLnBrk="1" hangingPunct="1"/>
              <a:t>100</a:t>
            </a:fld>
            <a:endParaRPr lang="en-US" smtClean="0"/>
          </a:p>
        </p:txBody>
      </p:sp>
      <p:sp>
        <p:nvSpPr>
          <p:cNvPr id="138243" name="Text Box 2"/>
          <p:cNvSpPr txBox="1">
            <a:spLocks noChangeArrowheads="1"/>
          </p:cNvSpPr>
          <p:nvPr/>
        </p:nvSpPr>
        <p:spPr bwMode="auto">
          <a:xfrm>
            <a:off x="2405063" y="5638800"/>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Medic</a:t>
            </a:r>
          </a:p>
        </p:txBody>
      </p:sp>
      <p:grpSp>
        <p:nvGrpSpPr>
          <p:cNvPr id="138244" name="Group 3"/>
          <p:cNvGrpSpPr>
            <a:grpSpLocks/>
          </p:cNvGrpSpPr>
          <p:nvPr/>
        </p:nvGrpSpPr>
        <p:grpSpPr bwMode="auto">
          <a:xfrm>
            <a:off x="2146300" y="2030413"/>
            <a:ext cx="1312863" cy="1395412"/>
            <a:chOff x="919" y="2714"/>
            <a:chExt cx="886" cy="981"/>
          </a:xfrm>
        </p:grpSpPr>
        <p:sp>
          <p:nvSpPr>
            <p:cNvPr id="138351" name="Freeform 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8352" name="Freeform 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8353" name="Line 6"/>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54" name="Line 7"/>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45" name="Group 8"/>
          <p:cNvGrpSpPr>
            <a:grpSpLocks/>
          </p:cNvGrpSpPr>
          <p:nvPr/>
        </p:nvGrpSpPr>
        <p:grpSpPr bwMode="auto">
          <a:xfrm>
            <a:off x="2265363" y="2298700"/>
            <a:ext cx="1060450" cy="246063"/>
            <a:chOff x="2525" y="2146"/>
            <a:chExt cx="716" cy="173"/>
          </a:xfrm>
        </p:grpSpPr>
        <p:sp>
          <p:nvSpPr>
            <p:cNvPr id="138349" name="Freeform 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8350" name="Freeform 1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8246" name="Line 11"/>
          <p:cNvSpPr>
            <a:spLocks noChangeShapeType="1"/>
          </p:cNvSpPr>
          <p:nvPr/>
        </p:nvSpPr>
        <p:spPr bwMode="auto">
          <a:xfrm>
            <a:off x="2794000" y="23066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47" name="WordArt 12"/>
          <p:cNvSpPr>
            <a:spLocks noChangeArrowheads="1" noChangeShapeType="1" noTextEdit="1"/>
          </p:cNvSpPr>
          <p:nvPr/>
        </p:nvSpPr>
        <p:spPr bwMode="auto">
          <a:xfrm>
            <a:off x="2306638" y="24018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38248" name="Freeform 13"/>
          <p:cNvSpPr>
            <a:spLocks/>
          </p:cNvSpPr>
          <p:nvPr/>
        </p:nvSpPr>
        <p:spPr bwMode="auto">
          <a:xfrm rot="-246818">
            <a:off x="2325688" y="31480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49" name="Freeform 14"/>
          <p:cNvSpPr>
            <a:spLocks/>
          </p:cNvSpPr>
          <p:nvPr/>
        </p:nvSpPr>
        <p:spPr bwMode="auto">
          <a:xfrm rot="246818" flipH="1">
            <a:off x="2790825" y="31480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50" name="Line 15"/>
          <p:cNvSpPr>
            <a:spLocks noChangeShapeType="1"/>
          </p:cNvSpPr>
          <p:nvPr/>
        </p:nvSpPr>
        <p:spPr bwMode="auto">
          <a:xfrm flipH="1">
            <a:off x="2784475" y="32464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51" name="WordArt 16"/>
          <p:cNvSpPr>
            <a:spLocks noChangeArrowheads="1" noChangeShapeType="1" noTextEdit="1"/>
          </p:cNvSpPr>
          <p:nvPr/>
        </p:nvSpPr>
        <p:spPr bwMode="auto">
          <a:xfrm rot="546172">
            <a:off x="2349500" y="32353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8252" name="WordArt 17"/>
          <p:cNvSpPr>
            <a:spLocks noChangeArrowheads="1" noChangeShapeType="1" noTextEdit="1"/>
          </p:cNvSpPr>
          <p:nvPr/>
        </p:nvSpPr>
        <p:spPr bwMode="auto">
          <a:xfrm rot="-534701">
            <a:off x="2824163" y="32353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8253" name="Freeform 18"/>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4" name="Freeform 19"/>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55" name="Freeform 20"/>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6" name="Freeform 21"/>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57" name="WordArt 22"/>
          <p:cNvSpPr>
            <a:spLocks noChangeArrowheads="1" noChangeShapeType="1" noTextEdit="1"/>
          </p:cNvSpPr>
          <p:nvPr/>
        </p:nvSpPr>
        <p:spPr bwMode="auto">
          <a:xfrm>
            <a:off x="2379663" y="26209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8258" name="Text Box 23"/>
          <p:cNvSpPr txBox="1">
            <a:spLocks noChangeArrowheads="1"/>
          </p:cNvSpPr>
          <p:nvPr/>
        </p:nvSpPr>
        <p:spPr bwMode="auto">
          <a:xfrm>
            <a:off x="2438400" y="3505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Driver</a:t>
            </a:r>
          </a:p>
        </p:txBody>
      </p:sp>
      <p:grpSp>
        <p:nvGrpSpPr>
          <p:cNvPr id="138259" name="Group 24"/>
          <p:cNvGrpSpPr>
            <a:grpSpLocks/>
          </p:cNvGrpSpPr>
          <p:nvPr/>
        </p:nvGrpSpPr>
        <p:grpSpPr bwMode="auto">
          <a:xfrm>
            <a:off x="5668963" y="2030413"/>
            <a:ext cx="1317625" cy="1801812"/>
            <a:chOff x="3571" y="1279"/>
            <a:chExt cx="830" cy="1135"/>
          </a:xfrm>
        </p:grpSpPr>
        <p:sp>
          <p:nvSpPr>
            <p:cNvPr id="138310" name="WordArt 25"/>
            <p:cNvSpPr>
              <a:spLocks noChangeArrowheads="1" noChangeShapeType="1" noTextEdit="1"/>
            </p:cNvSpPr>
            <p:nvPr/>
          </p:nvSpPr>
          <p:spPr bwMode="auto">
            <a:xfrm>
              <a:off x="3733" y="1681"/>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8311" name="Freeform 26"/>
            <p:cNvSpPr>
              <a:spLocks/>
            </p:cNvSpPr>
            <p:nvPr/>
          </p:nvSpPr>
          <p:spPr bwMode="auto">
            <a:xfrm>
              <a:off x="3571"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8312" name="Freeform 27"/>
            <p:cNvSpPr>
              <a:spLocks/>
            </p:cNvSpPr>
            <p:nvPr/>
          </p:nvSpPr>
          <p:spPr bwMode="auto">
            <a:xfrm flipH="1">
              <a:off x="3979"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8313" name="Line 28"/>
            <p:cNvSpPr>
              <a:spLocks noChangeShapeType="1"/>
            </p:cNvSpPr>
            <p:nvPr/>
          </p:nvSpPr>
          <p:spPr bwMode="auto">
            <a:xfrm>
              <a:off x="3982" y="1299"/>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14" name="Line 29"/>
            <p:cNvSpPr>
              <a:spLocks noChangeShapeType="1"/>
            </p:cNvSpPr>
            <p:nvPr/>
          </p:nvSpPr>
          <p:spPr bwMode="auto">
            <a:xfrm flipV="1">
              <a:off x="3986" y="1286"/>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15" name="Freeform 30"/>
            <p:cNvSpPr>
              <a:spLocks/>
            </p:cNvSpPr>
            <p:nvPr/>
          </p:nvSpPr>
          <p:spPr bwMode="auto">
            <a:xfrm>
              <a:off x="3646" y="1449"/>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8316" name="Freeform 31"/>
            <p:cNvSpPr>
              <a:spLocks/>
            </p:cNvSpPr>
            <p:nvPr/>
          </p:nvSpPr>
          <p:spPr bwMode="auto">
            <a:xfrm flipH="1">
              <a:off x="3981" y="1450"/>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8317" name="Line 32"/>
            <p:cNvSpPr>
              <a:spLocks noChangeShapeType="1"/>
            </p:cNvSpPr>
            <p:nvPr/>
          </p:nvSpPr>
          <p:spPr bwMode="auto">
            <a:xfrm>
              <a:off x="3981" y="1453"/>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18" name="WordArt 33"/>
            <p:cNvSpPr>
              <a:spLocks noChangeArrowheads="1" noChangeShapeType="1" noTextEdit="1"/>
            </p:cNvSpPr>
            <p:nvPr/>
          </p:nvSpPr>
          <p:spPr bwMode="auto">
            <a:xfrm>
              <a:off x="3672" y="1514"/>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8319" name="Freeform 34"/>
            <p:cNvSpPr>
              <a:spLocks/>
            </p:cNvSpPr>
            <p:nvPr/>
          </p:nvSpPr>
          <p:spPr bwMode="auto">
            <a:xfrm rot="-246818">
              <a:off x="3684" y="1986"/>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8320" name="Freeform 35"/>
            <p:cNvSpPr>
              <a:spLocks/>
            </p:cNvSpPr>
            <p:nvPr/>
          </p:nvSpPr>
          <p:spPr bwMode="auto">
            <a:xfrm rot="246818" flipH="1">
              <a:off x="3979" y="1986"/>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8321" name="Line 36"/>
            <p:cNvSpPr>
              <a:spLocks noChangeShapeType="1"/>
            </p:cNvSpPr>
            <p:nvPr/>
          </p:nvSpPr>
          <p:spPr bwMode="auto">
            <a:xfrm flipH="1">
              <a:off x="3975" y="2048"/>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22" name="WordArt 37"/>
            <p:cNvSpPr>
              <a:spLocks noChangeArrowheads="1" noChangeShapeType="1" noTextEdit="1"/>
            </p:cNvSpPr>
            <p:nvPr/>
          </p:nvSpPr>
          <p:spPr bwMode="auto">
            <a:xfrm rot="546172">
              <a:off x="36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8323" name="WordArt 38"/>
            <p:cNvSpPr>
              <a:spLocks noChangeArrowheads="1" noChangeShapeType="1" noTextEdit="1"/>
            </p:cNvSpPr>
            <p:nvPr/>
          </p:nvSpPr>
          <p:spPr bwMode="auto">
            <a:xfrm rot="-534701">
              <a:off x="39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sp>
          <p:nvSpPr>
            <p:cNvPr id="138324" name="Freeform 39"/>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325" name="Freeform 40"/>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26" name="Freeform 41"/>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327" name="Freeform 42"/>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28" name="WordArt 43"/>
            <p:cNvSpPr>
              <a:spLocks noChangeArrowheads="1" noChangeShapeType="1" noTextEdit="1"/>
            </p:cNvSpPr>
            <p:nvPr/>
          </p:nvSpPr>
          <p:spPr bwMode="auto">
            <a:xfrm>
              <a:off x="3717" y="1661"/>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8329" name="WordArt 44"/>
            <p:cNvSpPr>
              <a:spLocks noChangeArrowheads="1" noChangeShapeType="1" noTextEdit="1"/>
            </p:cNvSpPr>
            <p:nvPr/>
          </p:nvSpPr>
          <p:spPr bwMode="auto">
            <a:xfrm>
              <a:off x="3733" y="1681"/>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8330" name="Freeform 45"/>
            <p:cNvSpPr>
              <a:spLocks/>
            </p:cNvSpPr>
            <p:nvPr/>
          </p:nvSpPr>
          <p:spPr bwMode="auto">
            <a:xfrm>
              <a:off x="3571"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8331" name="Freeform 46"/>
            <p:cNvSpPr>
              <a:spLocks/>
            </p:cNvSpPr>
            <p:nvPr/>
          </p:nvSpPr>
          <p:spPr bwMode="auto">
            <a:xfrm flipH="1">
              <a:off x="3979"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8332" name="Line 47"/>
            <p:cNvSpPr>
              <a:spLocks noChangeShapeType="1"/>
            </p:cNvSpPr>
            <p:nvPr/>
          </p:nvSpPr>
          <p:spPr bwMode="auto">
            <a:xfrm>
              <a:off x="3982" y="1299"/>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33" name="Line 48"/>
            <p:cNvSpPr>
              <a:spLocks noChangeShapeType="1"/>
            </p:cNvSpPr>
            <p:nvPr/>
          </p:nvSpPr>
          <p:spPr bwMode="auto">
            <a:xfrm flipV="1">
              <a:off x="3986" y="1286"/>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34" name="Freeform 49"/>
            <p:cNvSpPr>
              <a:spLocks/>
            </p:cNvSpPr>
            <p:nvPr/>
          </p:nvSpPr>
          <p:spPr bwMode="auto">
            <a:xfrm>
              <a:off x="3646" y="1449"/>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8335" name="Freeform 50"/>
            <p:cNvSpPr>
              <a:spLocks/>
            </p:cNvSpPr>
            <p:nvPr/>
          </p:nvSpPr>
          <p:spPr bwMode="auto">
            <a:xfrm flipH="1">
              <a:off x="3981" y="1450"/>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8336" name="Line 51"/>
            <p:cNvSpPr>
              <a:spLocks noChangeShapeType="1"/>
            </p:cNvSpPr>
            <p:nvPr/>
          </p:nvSpPr>
          <p:spPr bwMode="auto">
            <a:xfrm>
              <a:off x="3981" y="1453"/>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37" name="WordArt 52"/>
            <p:cNvSpPr>
              <a:spLocks noChangeArrowheads="1" noChangeShapeType="1" noTextEdit="1"/>
            </p:cNvSpPr>
            <p:nvPr/>
          </p:nvSpPr>
          <p:spPr bwMode="auto">
            <a:xfrm>
              <a:off x="3672" y="1514"/>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8338" name="Freeform 53"/>
            <p:cNvSpPr>
              <a:spLocks/>
            </p:cNvSpPr>
            <p:nvPr/>
          </p:nvSpPr>
          <p:spPr bwMode="auto">
            <a:xfrm rot="-246818">
              <a:off x="3684" y="1986"/>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8339" name="Freeform 54"/>
            <p:cNvSpPr>
              <a:spLocks/>
            </p:cNvSpPr>
            <p:nvPr/>
          </p:nvSpPr>
          <p:spPr bwMode="auto">
            <a:xfrm rot="246818" flipH="1">
              <a:off x="3979" y="1986"/>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8340" name="Line 55"/>
            <p:cNvSpPr>
              <a:spLocks noChangeShapeType="1"/>
            </p:cNvSpPr>
            <p:nvPr/>
          </p:nvSpPr>
          <p:spPr bwMode="auto">
            <a:xfrm flipH="1">
              <a:off x="3975" y="2048"/>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41" name="WordArt 56"/>
            <p:cNvSpPr>
              <a:spLocks noChangeArrowheads="1" noChangeShapeType="1" noTextEdit="1"/>
            </p:cNvSpPr>
            <p:nvPr/>
          </p:nvSpPr>
          <p:spPr bwMode="auto">
            <a:xfrm rot="546172">
              <a:off x="36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8342" name="WordArt 57"/>
            <p:cNvSpPr>
              <a:spLocks noChangeArrowheads="1" noChangeShapeType="1" noTextEdit="1"/>
            </p:cNvSpPr>
            <p:nvPr/>
          </p:nvSpPr>
          <p:spPr bwMode="auto">
            <a:xfrm rot="-534701">
              <a:off x="39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sp>
          <p:nvSpPr>
            <p:cNvPr id="138343" name="Freeform 58"/>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344" name="Freeform 59"/>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45" name="Freeform 60"/>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346" name="Freeform 61"/>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47" name="WordArt 62"/>
            <p:cNvSpPr>
              <a:spLocks noChangeArrowheads="1" noChangeShapeType="1" noTextEdit="1"/>
            </p:cNvSpPr>
            <p:nvPr/>
          </p:nvSpPr>
          <p:spPr bwMode="auto">
            <a:xfrm>
              <a:off x="3717" y="1661"/>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430</a:t>
              </a:r>
            </a:p>
          </p:txBody>
        </p:sp>
        <p:sp>
          <p:nvSpPr>
            <p:cNvPr id="138348" name="Text Box 63"/>
            <p:cNvSpPr txBox="1">
              <a:spLocks noChangeArrowheads="1"/>
            </p:cNvSpPr>
            <p:nvPr/>
          </p:nvSpPr>
          <p:spPr bwMode="auto">
            <a:xfrm>
              <a:off x="3718" y="2183"/>
              <a:ext cx="5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Officer</a:t>
              </a:r>
            </a:p>
          </p:txBody>
        </p:sp>
      </p:grpSp>
      <p:grpSp>
        <p:nvGrpSpPr>
          <p:cNvPr id="138260" name="Group 64"/>
          <p:cNvGrpSpPr>
            <a:grpSpLocks/>
          </p:cNvGrpSpPr>
          <p:nvPr/>
        </p:nvGrpSpPr>
        <p:grpSpPr bwMode="auto">
          <a:xfrm>
            <a:off x="2146300" y="4202113"/>
            <a:ext cx="1312863" cy="1395412"/>
            <a:chOff x="919" y="2714"/>
            <a:chExt cx="886" cy="981"/>
          </a:xfrm>
        </p:grpSpPr>
        <p:sp>
          <p:nvSpPr>
            <p:cNvPr id="138306" name="Freeform 65"/>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8307" name="Freeform 66"/>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8308" name="Line 67"/>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309" name="Line 68"/>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61" name="Group 69"/>
          <p:cNvGrpSpPr>
            <a:grpSpLocks/>
          </p:cNvGrpSpPr>
          <p:nvPr/>
        </p:nvGrpSpPr>
        <p:grpSpPr bwMode="auto">
          <a:xfrm>
            <a:off x="2265363" y="4470400"/>
            <a:ext cx="1060450" cy="246063"/>
            <a:chOff x="2525" y="2146"/>
            <a:chExt cx="716" cy="173"/>
          </a:xfrm>
        </p:grpSpPr>
        <p:sp>
          <p:nvSpPr>
            <p:cNvPr id="138304" name="Freeform 70"/>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8305" name="Freeform 71"/>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8262" name="Line 72"/>
          <p:cNvSpPr>
            <a:spLocks noChangeShapeType="1"/>
          </p:cNvSpPr>
          <p:nvPr/>
        </p:nvSpPr>
        <p:spPr bwMode="auto">
          <a:xfrm>
            <a:off x="2794000" y="44783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3" name="WordArt 73"/>
          <p:cNvSpPr>
            <a:spLocks noChangeArrowheads="1" noChangeShapeType="1" noTextEdit="1"/>
          </p:cNvSpPr>
          <p:nvPr/>
        </p:nvSpPr>
        <p:spPr bwMode="auto">
          <a:xfrm>
            <a:off x="2306638" y="45735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38264" name="Freeform 74"/>
          <p:cNvSpPr>
            <a:spLocks/>
          </p:cNvSpPr>
          <p:nvPr/>
        </p:nvSpPr>
        <p:spPr bwMode="auto">
          <a:xfrm rot="-246818">
            <a:off x="2325688" y="53197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65" name="Freeform 75"/>
          <p:cNvSpPr>
            <a:spLocks/>
          </p:cNvSpPr>
          <p:nvPr/>
        </p:nvSpPr>
        <p:spPr bwMode="auto">
          <a:xfrm rot="246818" flipH="1">
            <a:off x="2790825" y="53197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66" name="Line 76"/>
          <p:cNvSpPr>
            <a:spLocks noChangeShapeType="1"/>
          </p:cNvSpPr>
          <p:nvPr/>
        </p:nvSpPr>
        <p:spPr bwMode="auto">
          <a:xfrm flipH="1">
            <a:off x="2784475" y="54181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7" name="WordArt 77"/>
          <p:cNvSpPr>
            <a:spLocks noChangeArrowheads="1" noChangeShapeType="1" noTextEdit="1"/>
          </p:cNvSpPr>
          <p:nvPr/>
        </p:nvSpPr>
        <p:spPr bwMode="auto">
          <a:xfrm rot="546172">
            <a:off x="2349500" y="54070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8268" name="WordArt 78"/>
          <p:cNvSpPr>
            <a:spLocks noChangeArrowheads="1" noChangeShapeType="1" noTextEdit="1"/>
          </p:cNvSpPr>
          <p:nvPr/>
        </p:nvSpPr>
        <p:spPr bwMode="auto">
          <a:xfrm rot="-534701">
            <a:off x="2824163" y="54070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8269" name="Freeform 79"/>
          <p:cNvSpPr>
            <a:spLocks/>
          </p:cNvSpPr>
          <p:nvPr/>
        </p:nvSpPr>
        <p:spPr bwMode="auto">
          <a:xfrm>
            <a:off x="229076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0" name="Freeform 80"/>
          <p:cNvSpPr>
            <a:spLocks/>
          </p:cNvSpPr>
          <p:nvPr/>
        </p:nvSpPr>
        <p:spPr bwMode="auto">
          <a:xfrm>
            <a:off x="229076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71" name="Freeform 81"/>
          <p:cNvSpPr>
            <a:spLocks/>
          </p:cNvSpPr>
          <p:nvPr/>
        </p:nvSpPr>
        <p:spPr bwMode="auto">
          <a:xfrm>
            <a:off x="230187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2" name="Freeform 82"/>
          <p:cNvSpPr>
            <a:spLocks/>
          </p:cNvSpPr>
          <p:nvPr/>
        </p:nvSpPr>
        <p:spPr bwMode="auto">
          <a:xfrm>
            <a:off x="230187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73" name="WordArt 83"/>
          <p:cNvSpPr>
            <a:spLocks noChangeArrowheads="1" noChangeShapeType="1" noTextEdit="1"/>
          </p:cNvSpPr>
          <p:nvPr/>
        </p:nvSpPr>
        <p:spPr bwMode="auto">
          <a:xfrm>
            <a:off x="2379663" y="47926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8274" name="Freeform 84"/>
          <p:cNvSpPr>
            <a:spLocks/>
          </p:cNvSpPr>
          <p:nvPr/>
        </p:nvSpPr>
        <p:spPr bwMode="auto">
          <a:xfrm>
            <a:off x="5670550" y="4202113"/>
            <a:ext cx="668338" cy="139541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0000"/>
          </a:solidFill>
          <a:ln w="9525">
            <a:solidFill>
              <a:schemeClr val="tx1"/>
            </a:solidFill>
            <a:round/>
            <a:headEnd/>
            <a:tailEnd/>
          </a:ln>
        </p:spPr>
        <p:txBody>
          <a:bodyPr/>
          <a:lstStyle/>
          <a:p>
            <a:endParaRPr lang="en-US"/>
          </a:p>
        </p:txBody>
      </p:sp>
      <p:sp>
        <p:nvSpPr>
          <p:cNvPr id="138275" name="Freeform 85"/>
          <p:cNvSpPr>
            <a:spLocks/>
          </p:cNvSpPr>
          <p:nvPr/>
        </p:nvSpPr>
        <p:spPr bwMode="auto">
          <a:xfrm flipH="1">
            <a:off x="6315075" y="4202113"/>
            <a:ext cx="668338" cy="139541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0000"/>
          </a:solidFill>
          <a:ln w="9525">
            <a:solidFill>
              <a:schemeClr val="tx1"/>
            </a:solidFill>
            <a:round/>
            <a:headEnd/>
            <a:tailEnd/>
          </a:ln>
        </p:spPr>
        <p:txBody>
          <a:bodyPr/>
          <a:lstStyle/>
          <a:p>
            <a:endParaRPr lang="en-US"/>
          </a:p>
        </p:txBody>
      </p:sp>
      <p:sp>
        <p:nvSpPr>
          <p:cNvPr id="138276" name="Line 86"/>
          <p:cNvSpPr>
            <a:spLocks noChangeShapeType="1"/>
          </p:cNvSpPr>
          <p:nvPr/>
        </p:nvSpPr>
        <p:spPr bwMode="auto">
          <a:xfrm>
            <a:off x="6321425" y="4233863"/>
            <a:ext cx="0" cy="1357312"/>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77" name="Line 87"/>
          <p:cNvSpPr>
            <a:spLocks noChangeShapeType="1"/>
          </p:cNvSpPr>
          <p:nvPr/>
        </p:nvSpPr>
        <p:spPr bwMode="auto">
          <a:xfrm flipV="1">
            <a:off x="6327775" y="4213225"/>
            <a:ext cx="0" cy="2063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8278" name="Group 88"/>
          <p:cNvGrpSpPr>
            <a:grpSpLocks/>
          </p:cNvGrpSpPr>
          <p:nvPr/>
        </p:nvGrpSpPr>
        <p:grpSpPr bwMode="auto">
          <a:xfrm>
            <a:off x="5789613" y="4470400"/>
            <a:ext cx="1060450" cy="246063"/>
            <a:chOff x="2525" y="2146"/>
            <a:chExt cx="716" cy="173"/>
          </a:xfrm>
        </p:grpSpPr>
        <p:sp>
          <p:nvSpPr>
            <p:cNvPr id="138302" name="Freeform 8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8303" name="Freeform 9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8279" name="Line 91"/>
          <p:cNvSpPr>
            <a:spLocks noChangeShapeType="1"/>
          </p:cNvSpPr>
          <p:nvPr/>
        </p:nvSpPr>
        <p:spPr bwMode="auto">
          <a:xfrm>
            <a:off x="6318250" y="44783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0" name="WordArt 92"/>
          <p:cNvSpPr>
            <a:spLocks noChangeArrowheads="1" noChangeShapeType="1" noTextEdit="1"/>
          </p:cNvSpPr>
          <p:nvPr/>
        </p:nvSpPr>
        <p:spPr bwMode="auto">
          <a:xfrm>
            <a:off x="5830888" y="45735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8281" name="Freeform 93"/>
          <p:cNvSpPr>
            <a:spLocks/>
          </p:cNvSpPr>
          <p:nvPr/>
        </p:nvSpPr>
        <p:spPr bwMode="auto">
          <a:xfrm rot="-246818">
            <a:off x="5849938" y="53197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82" name="Freeform 94"/>
          <p:cNvSpPr>
            <a:spLocks/>
          </p:cNvSpPr>
          <p:nvPr/>
        </p:nvSpPr>
        <p:spPr bwMode="auto">
          <a:xfrm rot="246818" flipH="1">
            <a:off x="6315075" y="53197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8283" name="Line 95"/>
          <p:cNvSpPr>
            <a:spLocks noChangeShapeType="1"/>
          </p:cNvSpPr>
          <p:nvPr/>
        </p:nvSpPr>
        <p:spPr bwMode="auto">
          <a:xfrm flipH="1">
            <a:off x="6308725" y="54181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4" name="WordArt 96"/>
          <p:cNvSpPr>
            <a:spLocks noChangeArrowheads="1" noChangeShapeType="1" noTextEdit="1"/>
          </p:cNvSpPr>
          <p:nvPr/>
        </p:nvSpPr>
        <p:spPr bwMode="auto">
          <a:xfrm rot="546172">
            <a:off x="5873750" y="54070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8285" name="WordArt 97"/>
          <p:cNvSpPr>
            <a:spLocks noChangeArrowheads="1" noChangeShapeType="1" noTextEdit="1"/>
          </p:cNvSpPr>
          <p:nvPr/>
        </p:nvSpPr>
        <p:spPr bwMode="auto">
          <a:xfrm rot="-534701">
            <a:off x="6348413" y="54070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8286" name="Freeform 98"/>
          <p:cNvSpPr>
            <a:spLocks/>
          </p:cNvSpPr>
          <p:nvPr/>
        </p:nvSpPr>
        <p:spPr bwMode="auto">
          <a:xfrm>
            <a:off x="581501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7" name="Freeform 99"/>
          <p:cNvSpPr>
            <a:spLocks/>
          </p:cNvSpPr>
          <p:nvPr/>
        </p:nvSpPr>
        <p:spPr bwMode="auto">
          <a:xfrm>
            <a:off x="581501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88" name="Freeform 100"/>
          <p:cNvSpPr>
            <a:spLocks/>
          </p:cNvSpPr>
          <p:nvPr/>
        </p:nvSpPr>
        <p:spPr bwMode="auto">
          <a:xfrm>
            <a:off x="582612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9" name="Freeform 101"/>
          <p:cNvSpPr>
            <a:spLocks/>
          </p:cNvSpPr>
          <p:nvPr/>
        </p:nvSpPr>
        <p:spPr bwMode="auto">
          <a:xfrm>
            <a:off x="582612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90" name="WordArt 102"/>
          <p:cNvSpPr>
            <a:spLocks noChangeArrowheads="1" noChangeShapeType="1" noTextEdit="1"/>
          </p:cNvSpPr>
          <p:nvPr/>
        </p:nvSpPr>
        <p:spPr bwMode="auto">
          <a:xfrm>
            <a:off x="5903913" y="47926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8291" name="Text Box 103"/>
          <p:cNvSpPr txBox="1">
            <a:spLocks noChangeArrowheads="1"/>
          </p:cNvSpPr>
          <p:nvPr/>
        </p:nvSpPr>
        <p:spPr bwMode="auto">
          <a:xfrm>
            <a:off x="5743575" y="56388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Firefighter</a:t>
            </a:r>
          </a:p>
        </p:txBody>
      </p:sp>
      <p:sp>
        <p:nvSpPr>
          <p:cNvPr id="138292" name="Freeform 104"/>
          <p:cNvSpPr>
            <a:spLocks/>
          </p:cNvSpPr>
          <p:nvPr/>
        </p:nvSpPr>
        <p:spPr bwMode="auto">
          <a:xfrm>
            <a:off x="7388225" y="2711450"/>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chemeClr val="bg1"/>
          </a:solidFill>
          <a:ln w="9525">
            <a:solidFill>
              <a:schemeClr val="tx1"/>
            </a:solidFill>
            <a:round/>
            <a:headEnd/>
            <a:tailEnd/>
          </a:ln>
        </p:spPr>
        <p:txBody>
          <a:bodyPr/>
          <a:lstStyle/>
          <a:p>
            <a:endParaRPr lang="en-US"/>
          </a:p>
        </p:txBody>
      </p:sp>
      <p:sp>
        <p:nvSpPr>
          <p:cNvPr id="138293" name="WordArt 105"/>
          <p:cNvSpPr>
            <a:spLocks noChangeArrowheads="1" noChangeShapeType="1" noTextEdit="1"/>
          </p:cNvSpPr>
          <p:nvPr/>
        </p:nvSpPr>
        <p:spPr bwMode="auto">
          <a:xfrm>
            <a:off x="7461250" y="2808288"/>
            <a:ext cx="493713"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E430</a:t>
            </a:r>
          </a:p>
        </p:txBody>
      </p:sp>
      <p:sp>
        <p:nvSpPr>
          <p:cNvPr id="138294" name="Freeform 106"/>
          <p:cNvSpPr>
            <a:spLocks/>
          </p:cNvSpPr>
          <p:nvPr/>
        </p:nvSpPr>
        <p:spPr bwMode="auto">
          <a:xfrm>
            <a:off x="7391400" y="489743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8295" name="WordArt 107"/>
          <p:cNvSpPr>
            <a:spLocks noChangeArrowheads="1" noChangeShapeType="1" noTextEdit="1"/>
          </p:cNvSpPr>
          <p:nvPr/>
        </p:nvSpPr>
        <p:spPr bwMode="auto">
          <a:xfrm>
            <a:off x="7464425" y="4994275"/>
            <a:ext cx="493713"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E430</a:t>
            </a:r>
          </a:p>
        </p:txBody>
      </p:sp>
      <p:sp>
        <p:nvSpPr>
          <p:cNvPr id="138296" name="Freeform 108"/>
          <p:cNvSpPr>
            <a:spLocks/>
          </p:cNvSpPr>
          <p:nvPr/>
        </p:nvSpPr>
        <p:spPr bwMode="auto">
          <a:xfrm>
            <a:off x="3897313" y="270668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8297" name="WordArt 109"/>
          <p:cNvSpPr>
            <a:spLocks noChangeArrowheads="1" noChangeShapeType="1" noTextEdit="1"/>
          </p:cNvSpPr>
          <p:nvPr/>
        </p:nvSpPr>
        <p:spPr bwMode="auto">
          <a:xfrm>
            <a:off x="3970338" y="2790825"/>
            <a:ext cx="493712"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FF"/>
                </a:solidFill>
                <a:latin typeface="Franklin Gothic Demi"/>
              </a:rPr>
              <a:t>E430</a:t>
            </a:r>
          </a:p>
        </p:txBody>
      </p:sp>
      <p:sp>
        <p:nvSpPr>
          <p:cNvPr id="138298" name="Freeform 110"/>
          <p:cNvSpPr>
            <a:spLocks/>
          </p:cNvSpPr>
          <p:nvPr/>
        </p:nvSpPr>
        <p:spPr bwMode="auto">
          <a:xfrm>
            <a:off x="3900488" y="4892675"/>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8299" name="WordArt 111"/>
          <p:cNvSpPr>
            <a:spLocks noChangeArrowheads="1" noChangeShapeType="1" noTextEdit="1"/>
          </p:cNvSpPr>
          <p:nvPr/>
        </p:nvSpPr>
        <p:spPr bwMode="auto">
          <a:xfrm>
            <a:off x="3973513" y="4989513"/>
            <a:ext cx="493712"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E430</a:t>
            </a:r>
          </a:p>
        </p:txBody>
      </p:sp>
      <p:sp>
        <p:nvSpPr>
          <p:cNvPr id="138300" name="Text Box 112"/>
          <p:cNvSpPr txBox="1">
            <a:spLocks noChangeArrowheads="1"/>
          </p:cNvSpPr>
          <p:nvPr/>
        </p:nvSpPr>
        <p:spPr bwMode="auto">
          <a:xfrm>
            <a:off x="0" y="63388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a:latin typeface="Times New Roman" pitchFamily="18" charset="0"/>
                <a:cs typeface="Times New Roman" pitchFamily="18" charset="0"/>
              </a:rPr>
              <a:t>(with Probationary member as the firefighter)</a:t>
            </a:r>
          </a:p>
        </p:txBody>
      </p:sp>
      <p:sp>
        <p:nvSpPr>
          <p:cNvPr id="138301" name="Rectangle 113"/>
          <p:cNvSpPr>
            <a:spLocks noGrp="1" noChangeArrowheads="1"/>
          </p:cNvSpPr>
          <p:nvPr>
            <p:ph type="title"/>
          </p:nvPr>
        </p:nvSpPr>
        <p:spPr/>
        <p:txBody>
          <a:bodyPr/>
          <a:lstStyle/>
          <a:p>
            <a:pPr eaLnBrk="1" hangingPunct="1"/>
            <a:r>
              <a:rPr lang="en-US" smtClean="0"/>
              <a:t>What is this?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ACDA16-85B4-4BD2-9794-BFA185429736}" type="slidenum">
              <a:rPr lang="en-US" smtClean="0"/>
              <a:pPr eaLnBrk="1" hangingPunct="1"/>
              <a:t>101</a:t>
            </a:fld>
            <a:endParaRPr lang="en-US" smtClean="0"/>
          </a:p>
        </p:txBody>
      </p:sp>
      <p:grpSp>
        <p:nvGrpSpPr>
          <p:cNvPr id="139267" name="Group 2"/>
          <p:cNvGrpSpPr>
            <a:grpSpLocks/>
          </p:cNvGrpSpPr>
          <p:nvPr/>
        </p:nvGrpSpPr>
        <p:grpSpPr bwMode="auto">
          <a:xfrm>
            <a:off x="2146300" y="2030413"/>
            <a:ext cx="1312863" cy="1395412"/>
            <a:chOff x="919" y="2714"/>
            <a:chExt cx="886" cy="981"/>
          </a:xfrm>
        </p:grpSpPr>
        <p:sp>
          <p:nvSpPr>
            <p:cNvPr id="139351" name="Freeform 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9352" name="Freeform 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9353" name="Line 5"/>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54" name="Line 6"/>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9268" name="Group 7"/>
          <p:cNvGrpSpPr>
            <a:grpSpLocks/>
          </p:cNvGrpSpPr>
          <p:nvPr/>
        </p:nvGrpSpPr>
        <p:grpSpPr bwMode="auto">
          <a:xfrm>
            <a:off x="2265363" y="2298700"/>
            <a:ext cx="1060450" cy="246063"/>
            <a:chOff x="2525" y="2146"/>
            <a:chExt cx="716" cy="173"/>
          </a:xfrm>
        </p:grpSpPr>
        <p:sp>
          <p:nvSpPr>
            <p:cNvPr id="139349" name="Freeform 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9350" name="Freeform 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9269" name="Line 10"/>
          <p:cNvSpPr>
            <a:spLocks noChangeShapeType="1"/>
          </p:cNvSpPr>
          <p:nvPr/>
        </p:nvSpPr>
        <p:spPr bwMode="auto">
          <a:xfrm>
            <a:off x="2794000" y="23066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0" name="WordArt 11"/>
          <p:cNvSpPr>
            <a:spLocks noChangeArrowheads="1" noChangeShapeType="1" noTextEdit="1"/>
          </p:cNvSpPr>
          <p:nvPr/>
        </p:nvSpPr>
        <p:spPr bwMode="auto">
          <a:xfrm>
            <a:off x="2306638" y="24018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39271" name="Freeform 12"/>
          <p:cNvSpPr>
            <a:spLocks/>
          </p:cNvSpPr>
          <p:nvPr/>
        </p:nvSpPr>
        <p:spPr bwMode="auto">
          <a:xfrm rot="-246818">
            <a:off x="2325688" y="31480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9272" name="Freeform 13"/>
          <p:cNvSpPr>
            <a:spLocks/>
          </p:cNvSpPr>
          <p:nvPr/>
        </p:nvSpPr>
        <p:spPr bwMode="auto">
          <a:xfrm rot="246818" flipH="1">
            <a:off x="2790825" y="31480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9273" name="Line 14"/>
          <p:cNvSpPr>
            <a:spLocks noChangeShapeType="1"/>
          </p:cNvSpPr>
          <p:nvPr/>
        </p:nvSpPr>
        <p:spPr bwMode="auto">
          <a:xfrm flipH="1">
            <a:off x="2784475" y="32464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4" name="WordArt 15"/>
          <p:cNvSpPr>
            <a:spLocks noChangeArrowheads="1" noChangeShapeType="1" noTextEdit="1"/>
          </p:cNvSpPr>
          <p:nvPr/>
        </p:nvSpPr>
        <p:spPr bwMode="auto">
          <a:xfrm rot="546172">
            <a:off x="2349500" y="32353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9275" name="WordArt 16"/>
          <p:cNvSpPr>
            <a:spLocks noChangeArrowheads="1" noChangeShapeType="1" noTextEdit="1"/>
          </p:cNvSpPr>
          <p:nvPr/>
        </p:nvSpPr>
        <p:spPr bwMode="auto">
          <a:xfrm rot="-534701">
            <a:off x="2824163" y="32353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9276" name="Freeform 17"/>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277" name="Freeform 18"/>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78" name="Freeform 19"/>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279" name="Freeform 20"/>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80" name="WordArt 21"/>
          <p:cNvSpPr>
            <a:spLocks noChangeArrowheads="1" noChangeShapeType="1" noTextEdit="1"/>
          </p:cNvSpPr>
          <p:nvPr/>
        </p:nvSpPr>
        <p:spPr bwMode="auto">
          <a:xfrm>
            <a:off x="2379663" y="26209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9281" name="WordArt 22"/>
          <p:cNvSpPr>
            <a:spLocks noChangeArrowheads="1" noChangeShapeType="1" noTextEdit="1"/>
          </p:cNvSpPr>
          <p:nvPr/>
        </p:nvSpPr>
        <p:spPr bwMode="auto">
          <a:xfrm>
            <a:off x="5926138" y="266858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9282" name="Freeform 23"/>
          <p:cNvSpPr>
            <a:spLocks/>
          </p:cNvSpPr>
          <p:nvPr/>
        </p:nvSpPr>
        <p:spPr bwMode="auto">
          <a:xfrm>
            <a:off x="5668963" y="2030413"/>
            <a:ext cx="669925" cy="14017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9283" name="Freeform 24"/>
          <p:cNvSpPr>
            <a:spLocks/>
          </p:cNvSpPr>
          <p:nvPr/>
        </p:nvSpPr>
        <p:spPr bwMode="auto">
          <a:xfrm flipH="1">
            <a:off x="6316663" y="2030413"/>
            <a:ext cx="669925" cy="14017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9284" name="Line 25"/>
          <p:cNvSpPr>
            <a:spLocks noChangeShapeType="1"/>
          </p:cNvSpPr>
          <p:nvPr/>
        </p:nvSpPr>
        <p:spPr bwMode="auto">
          <a:xfrm>
            <a:off x="6321425" y="2062163"/>
            <a:ext cx="0" cy="1362075"/>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85" name="Line 26"/>
          <p:cNvSpPr>
            <a:spLocks noChangeShapeType="1"/>
          </p:cNvSpPr>
          <p:nvPr/>
        </p:nvSpPr>
        <p:spPr bwMode="auto">
          <a:xfrm flipV="1">
            <a:off x="6327775" y="2041525"/>
            <a:ext cx="0" cy="2063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86" name="Freeform 27"/>
          <p:cNvSpPr>
            <a:spLocks/>
          </p:cNvSpPr>
          <p:nvPr/>
        </p:nvSpPr>
        <p:spPr bwMode="auto">
          <a:xfrm>
            <a:off x="5788025" y="2300288"/>
            <a:ext cx="533400" cy="24606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9287" name="Freeform 28"/>
          <p:cNvSpPr>
            <a:spLocks/>
          </p:cNvSpPr>
          <p:nvPr/>
        </p:nvSpPr>
        <p:spPr bwMode="auto">
          <a:xfrm flipH="1">
            <a:off x="6319838" y="2301875"/>
            <a:ext cx="533400" cy="24606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9288" name="Line 29"/>
          <p:cNvSpPr>
            <a:spLocks noChangeShapeType="1"/>
          </p:cNvSpPr>
          <p:nvPr/>
        </p:nvSpPr>
        <p:spPr bwMode="auto">
          <a:xfrm>
            <a:off x="6319838" y="230663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89" name="WordArt 30"/>
          <p:cNvSpPr>
            <a:spLocks noChangeArrowheads="1" noChangeShapeType="1" noTextEdit="1"/>
          </p:cNvSpPr>
          <p:nvPr/>
        </p:nvSpPr>
        <p:spPr bwMode="auto">
          <a:xfrm>
            <a:off x="5829300" y="240347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9290" name="Freeform 31"/>
          <p:cNvSpPr>
            <a:spLocks/>
          </p:cNvSpPr>
          <p:nvPr/>
        </p:nvSpPr>
        <p:spPr bwMode="auto">
          <a:xfrm rot="-246818">
            <a:off x="5848350" y="315277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9291" name="Freeform 32"/>
          <p:cNvSpPr>
            <a:spLocks/>
          </p:cNvSpPr>
          <p:nvPr/>
        </p:nvSpPr>
        <p:spPr bwMode="auto">
          <a:xfrm rot="246818" flipH="1">
            <a:off x="6316663" y="315277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9292" name="Line 33"/>
          <p:cNvSpPr>
            <a:spLocks noChangeShapeType="1"/>
          </p:cNvSpPr>
          <p:nvPr/>
        </p:nvSpPr>
        <p:spPr bwMode="auto">
          <a:xfrm flipH="1">
            <a:off x="6310313" y="325120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3" name="WordArt 34"/>
          <p:cNvSpPr>
            <a:spLocks noChangeArrowheads="1" noChangeShapeType="1" noTextEdit="1"/>
          </p:cNvSpPr>
          <p:nvPr/>
        </p:nvSpPr>
        <p:spPr bwMode="auto">
          <a:xfrm rot="546172">
            <a:off x="5872163" y="324167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9294" name="WordArt 35"/>
          <p:cNvSpPr>
            <a:spLocks noChangeArrowheads="1" noChangeShapeType="1" noTextEdit="1"/>
          </p:cNvSpPr>
          <p:nvPr/>
        </p:nvSpPr>
        <p:spPr bwMode="auto">
          <a:xfrm rot="-534701">
            <a:off x="6348413" y="324167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sp>
        <p:nvSpPr>
          <p:cNvPr id="139295" name="Freeform 36"/>
          <p:cNvSpPr>
            <a:spLocks/>
          </p:cNvSpPr>
          <p:nvPr/>
        </p:nvSpPr>
        <p:spPr bwMode="auto">
          <a:xfrm>
            <a:off x="5813425" y="2611438"/>
            <a:ext cx="1022350" cy="51752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296" name="Freeform 37"/>
          <p:cNvSpPr>
            <a:spLocks/>
          </p:cNvSpPr>
          <p:nvPr/>
        </p:nvSpPr>
        <p:spPr bwMode="auto">
          <a:xfrm>
            <a:off x="5813425" y="2611438"/>
            <a:ext cx="1022350" cy="51752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97" name="Freeform 38"/>
          <p:cNvSpPr>
            <a:spLocks/>
          </p:cNvSpPr>
          <p:nvPr/>
        </p:nvSpPr>
        <p:spPr bwMode="auto">
          <a:xfrm>
            <a:off x="5824538" y="2600325"/>
            <a:ext cx="1022350" cy="517525"/>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298" name="Freeform 39"/>
          <p:cNvSpPr>
            <a:spLocks/>
          </p:cNvSpPr>
          <p:nvPr/>
        </p:nvSpPr>
        <p:spPr bwMode="auto">
          <a:xfrm>
            <a:off x="5824538" y="2600325"/>
            <a:ext cx="1022350" cy="517525"/>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99" name="WordArt 40"/>
          <p:cNvSpPr>
            <a:spLocks noChangeArrowheads="1" noChangeShapeType="1" noTextEdit="1"/>
          </p:cNvSpPr>
          <p:nvPr/>
        </p:nvSpPr>
        <p:spPr bwMode="auto">
          <a:xfrm>
            <a:off x="5900738" y="263683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9300" name="WordArt 41"/>
          <p:cNvSpPr>
            <a:spLocks noChangeArrowheads="1" noChangeShapeType="1" noTextEdit="1"/>
          </p:cNvSpPr>
          <p:nvPr/>
        </p:nvSpPr>
        <p:spPr bwMode="auto">
          <a:xfrm>
            <a:off x="5926138" y="266858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9301" name="Freeform 42"/>
          <p:cNvSpPr>
            <a:spLocks/>
          </p:cNvSpPr>
          <p:nvPr/>
        </p:nvSpPr>
        <p:spPr bwMode="auto">
          <a:xfrm>
            <a:off x="5668963" y="2030413"/>
            <a:ext cx="669925" cy="14017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9302" name="Freeform 43"/>
          <p:cNvSpPr>
            <a:spLocks/>
          </p:cNvSpPr>
          <p:nvPr/>
        </p:nvSpPr>
        <p:spPr bwMode="auto">
          <a:xfrm flipH="1">
            <a:off x="6316663" y="2030413"/>
            <a:ext cx="669925" cy="14017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9303" name="Line 44"/>
          <p:cNvSpPr>
            <a:spLocks noChangeShapeType="1"/>
          </p:cNvSpPr>
          <p:nvPr/>
        </p:nvSpPr>
        <p:spPr bwMode="auto">
          <a:xfrm>
            <a:off x="6321425" y="2062163"/>
            <a:ext cx="0" cy="1362075"/>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04" name="Line 45"/>
          <p:cNvSpPr>
            <a:spLocks noChangeShapeType="1"/>
          </p:cNvSpPr>
          <p:nvPr/>
        </p:nvSpPr>
        <p:spPr bwMode="auto">
          <a:xfrm flipV="1">
            <a:off x="6327775" y="2041525"/>
            <a:ext cx="0" cy="2063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05" name="Freeform 46"/>
          <p:cNvSpPr>
            <a:spLocks/>
          </p:cNvSpPr>
          <p:nvPr/>
        </p:nvSpPr>
        <p:spPr bwMode="auto">
          <a:xfrm>
            <a:off x="5788025" y="2300288"/>
            <a:ext cx="533400" cy="24606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9306" name="Freeform 47"/>
          <p:cNvSpPr>
            <a:spLocks/>
          </p:cNvSpPr>
          <p:nvPr/>
        </p:nvSpPr>
        <p:spPr bwMode="auto">
          <a:xfrm flipH="1">
            <a:off x="6319838" y="2301875"/>
            <a:ext cx="533400" cy="24606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9307" name="Line 48"/>
          <p:cNvSpPr>
            <a:spLocks noChangeShapeType="1"/>
          </p:cNvSpPr>
          <p:nvPr/>
        </p:nvSpPr>
        <p:spPr bwMode="auto">
          <a:xfrm>
            <a:off x="6319838" y="230663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08" name="WordArt 49"/>
          <p:cNvSpPr>
            <a:spLocks noChangeArrowheads="1" noChangeShapeType="1" noTextEdit="1"/>
          </p:cNvSpPr>
          <p:nvPr/>
        </p:nvSpPr>
        <p:spPr bwMode="auto">
          <a:xfrm>
            <a:off x="5829300" y="240347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9309" name="Freeform 50"/>
          <p:cNvSpPr>
            <a:spLocks/>
          </p:cNvSpPr>
          <p:nvPr/>
        </p:nvSpPr>
        <p:spPr bwMode="auto">
          <a:xfrm rot="-246818">
            <a:off x="5848350" y="315277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9310" name="Freeform 51"/>
          <p:cNvSpPr>
            <a:spLocks/>
          </p:cNvSpPr>
          <p:nvPr/>
        </p:nvSpPr>
        <p:spPr bwMode="auto">
          <a:xfrm rot="246818" flipH="1">
            <a:off x="6316663" y="315277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9311" name="Line 52"/>
          <p:cNvSpPr>
            <a:spLocks noChangeShapeType="1"/>
          </p:cNvSpPr>
          <p:nvPr/>
        </p:nvSpPr>
        <p:spPr bwMode="auto">
          <a:xfrm flipH="1">
            <a:off x="6310313" y="325120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12" name="WordArt 53"/>
          <p:cNvSpPr>
            <a:spLocks noChangeArrowheads="1" noChangeShapeType="1" noTextEdit="1"/>
          </p:cNvSpPr>
          <p:nvPr/>
        </p:nvSpPr>
        <p:spPr bwMode="auto">
          <a:xfrm rot="546172">
            <a:off x="5872163" y="324167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9313" name="WordArt 54"/>
          <p:cNvSpPr>
            <a:spLocks noChangeArrowheads="1" noChangeShapeType="1" noTextEdit="1"/>
          </p:cNvSpPr>
          <p:nvPr/>
        </p:nvSpPr>
        <p:spPr bwMode="auto">
          <a:xfrm rot="-534701">
            <a:off x="6348413" y="324167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sp>
        <p:nvSpPr>
          <p:cNvPr id="139314" name="Freeform 55"/>
          <p:cNvSpPr>
            <a:spLocks/>
          </p:cNvSpPr>
          <p:nvPr/>
        </p:nvSpPr>
        <p:spPr bwMode="auto">
          <a:xfrm>
            <a:off x="5813425" y="2611438"/>
            <a:ext cx="1022350" cy="51752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315" name="Freeform 56"/>
          <p:cNvSpPr>
            <a:spLocks/>
          </p:cNvSpPr>
          <p:nvPr/>
        </p:nvSpPr>
        <p:spPr bwMode="auto">
          <a:xfrm>
            <a:off x="5813425" y="2611438"/>
            <a:ext cx="1022350" cy="51752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16" name="Freeform 57"/>
          <p:cNvSpPr>
            <a:spLocks/>
          </p:cNvSpPr>
          <p:nvPr/>
        </p:nvSpPr>
        <p:spPr bwMode="auto">
          <a:xfrm>
            <a:off x="5824538" y="2600325"/>
            <a:ext cx="1022350" cy="517525"/>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317" name="Freeform 58"/>
          <p:cNvSpPr>
            <a:spLocks/>
          </p:cNvSpPr>
          <p:nvPr/>
        </p:nvSpPr>
        <p:spPr bwMode="auto">
          <a:xfrm>
            <a:off x="5824538" y="2600325"/>
            <a:ext cx="1022350" cy="517525"/>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18" name="WordArt 59"/>
          <p:cNvSpPr>
            <a:spLocks noChangeArrowheads="1" noChangeShapeType="1" noTextEdit="1"/>
          </p:cNvSpPr>
          <p:nvPr/>
        </p:nvSpPr>
        <p:spPr bwMode="auto">
          <a:xfrm>
            <a:off x="5900738" y="263683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8000"/>
                </a:solidFill>
                <a:latin typeface="Franklin Gothic Demi"/>
              </a:rPr>
              <a:t>410</a:t>
            </a:r>
          </a:p>
        </p:txBody>
      </p:sp>
      <p:sp>
        <p:nvSpPr>
          <p:cNvPr id="139319" name="Text Box 60"/>
          <p:cNvSpPr txBox="1">
            <a:spLocks noChangeArrowheads="1"/>
          </p:cNvSpPr>
          <p:nvPr/>
        </p:nvSpPr>
        <p:spPr bwMode="auto">
          <a:xfrm>
            <a:off x="2409825" y="34671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Driver</a:t>
            </a:r>
          </a:p>
        </p:txBody>
      </p:sp>
      <p:sp>
        <p:nvSpPr>
          <p:cNvPr id="139320" name="Text Box 61"/>
          <p:cNvSpPr txBox="1">
            <a:spLocks noChangeArrowheads="1"/>
          </p:cNvSpPr>
          <p:nvPr/>
        </p:nvSpPr>
        <p:spPr bwMode="auto">
          <a:xfrm>
            <a:off x="5943600" y="3505200"/>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Officer</a:t>
            </a:r>
          </a:p>
        </p:txBody>
      </p:sp>
      <p:grpSp>
        <p:nvGrpSpPr>
          <p:cNvPr id="139321" name="Group 62"/>
          <p:cNvGrpSpPr>
            <a:grpSpLocks/>
          </p:cNvGrpSpPr>
          <p:nvPr/>
        </p:nvGrpSpPr>
        <p:grpSpPr bwMode="auto">
          <a:xfrm>
            <a:off x="5670550" y="4202113"/>
            <a:ext cx="1312863" cy="1395412"/>
            <a:chOff x="919" y="2714"/>
            <a:chExt cx="886" cy="981"/>
          </a:xfrm>
        </p:grpSpPr>
        <p:sp>
          <p:nvSpPr>
            <p:cNvPr id="139345" name="Freeform 6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9346" name="Freeform 6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9347" name="Line 65"/>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48" name="Line 66"/>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9322" name="Group 67"/>
          <p:cNvGrpSpPr>
            <a:grpSpLocks/>
          </p:cNvGrpSpPr>
          <p:nvPr/>
        </p:nvGrpSpPr>
        <p:grpSpPr bwMode="auto">
          <a:xfrm>
            <a:off x="5789613" y="4470400"/>
            <a:ext cx="1060450" cy="246063"/>
            <a:chOff x="2525" y="2146"/>
            <a:chExt cx="716" cy="173"/>
          </a:xfrm>
        </p:grpSpPr>
        <p:sp>
          <p:nvSpPr>
            <p:cNvPr id="139343" name="Freeform 6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9344" name="Freeform 6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9323" name="Line 70"/>
          <p:cNvSpPr>
            <a:spLocks noChangeShapeType="1"/>
          </p:cNvSpPr>
          <p:nvPr/>
        </p:nvSpPr>
        <p:spPr bwMode="auto">
          <a:xfrm>
            <a:off x="6318250" y="44783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24" name="WordArt 71"/>
          <p:cNvSpPr>
            <a:spLocks noChangeArrowheads="1" noChangeShapeType="1" noTextEdit="1"/>
          </p:cNvSpPr>
          <p:nvPr/>
        </p:nvSpPr>
        <p:spPr bwMode="auto">
          <a:xfrm>
            <a:off x="5830888" y="45735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9325" name="Freeform 72"/>
          <p:cNvSpPr>
            <a:spLocks/>
          </p:cNvSpPr>
          <p:nvPr/>
        </p:nvSpPr>
        <p:spPr bwMode="auto">
          <a:xfrm rot="-246818">
            <a:off x="5849938" y="53197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9326" name="Freeform 73"/>
          <p:cNvSpPr>
            <a:spLocks/>
          </p:cNvSpPr>
          <p:nvPr/>
        </p:nvSpPr>
        <p:spPr bwMode="auto">
          <a:xfrm rot="246818" flipH="1">
            <a:off x="6315075" y="53197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9327" name="Line 74"/>
          <p:cNvSpPr>
            <a:spLocks noChangeShapeType="1"/>
          </p:cNvSpPr>
          <p:nvPr/>
        </p:nvSpPr>
        <p:spPr bwMode="auto">
          <a:xfrm flipH="1">
            <a:off x="6308725" y="54181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328" name="WordArt 75"/>
          <p:cNvSpPr>
            <a:spLocks noChangeArrowheads="1" noChangeShapeType="1" noTextEdit="1"/>
          </p:cNvSpPr>
          <p:nvPr/>
        </p:nvSpPr>
        <p:spPr bwMode="auto">
          <a:xfrm rot="546172">
            <a:off x="5873750" y="54070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9329" name="WordArt 76"/>
          <p:cNvSpPr>
            <a:spLocks noChangeArrowheads="1" noChangeShapeType="1" noTextEdit="1"/>
          </p:cNvSpPr>
          <p:nvPr/>
        </p:nvSpPr>
        <p:spPr bwMode="auto">
          <a:xfrm rot="-534701">
            <a:off x="6348413" y="54070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9330" name="Freeform 77"/>
          <p:cNvSpPr>
            <a:spLocks/>
          </p:cNvSpPr>
          <p:nvPr/>
        </p:nvSpPr>
        <p:spPr bwMode="auto">
          <a:xfrm>
            <a:off x="581501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331" name="Freeform 78"/>
          <p:cNvSpPr>
            <a:spLocks/>
          </p:cNvSpPr>
          <p:nvPr/>
        </p:nvSpPr>
        <p:spPr bwMode="auto">
          <a:xfrm>
            <a:off x="581501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32" name="Freeform 79"/>
          <p:cNvSpPr>
            <a:spLocks/>
          </p:cNvSpPr>
          <p:nvPr/>
        </p:nvSpPr>
        <p:spPr bwMode="auto">
          <a:xfrm>
            <a:off x="582612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333" name="Freeform 80"/>
          <p:cNvSpPr>
            <a:spLocks/>
          </p:cNvSpPr>
          <p:nvPr/>
        </p:nvSpPr>
        <p:spPr bwMode="auto">
          <a:xfrm>
            <a:off x="582612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34" name="WordArt 81"/>
          <p:cNvSpPr>
            <a:spLocks noChangeArrowheads="1" noChangeShapeType="1" noTextEdit="1"/>
          </p:cNvSpPr>
          <p:nvPr/>
        </p:nvSpPr>
        <p:spPr bwMode="auto">
          <a:xfrm>
            <a:off x="5903913" y="47926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9335" name="Text Box 82"/>
          <p:cNvSpPr txBox="1">
            <a:spLocks noChangeArrowheads="1"/>
          </p:cNvSpPr>
          <p:nvPr/>
        </p:nvSpPr>
        <p:spPr bwMode="auto">
          <a:xfrm>
            <a:off x="5743575" y="56388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Firefighter</a:t>
            </a:r>
          </a:p>
        </p:txBody>
      </p:sp>
      <p:sp>
        <p:nvSpPr>
          <p:cNvPr id="139336" name="Freeform 83"/>
          <p:cNvSpPr>
            <a:spLocks/>
          </p:cNvSpPr>
          <p:nvPr/>
        </p:nvSpPr>
        <p:spPr bwMode="auto">
          <a:xfrm>
            <a:off x="7388225" y="2711450"/>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chemeClr val="bg1"/>
          </a:solidFill>
          <a:ln w="9525">
            <a:solidFill>
              <a:schemeClr val="tx1"/>
            </a:solidFill>
            <a:round/>
            <a:headEnd/>
            <a:tailEnd/>
          </a:ln>
        </p:spPr>
        <p:txBody>
          <a:bodyPr/>
          <a:lstStyle/>
          <a:p>
            <a:endParaRPr lang="en-US"/>
          </a:p>
        </p:txBody>
      </p:sp>
      <p:sp>
        <p:nvSpPr>
          <p:cNvPr id="139337" name="WordArt 84"/>
          <p:cNvSpPr>
            <a:spLocks noChangeArrowheads="1" noChangeShapeType="1" noTextEdit="1"/>
          </p:cNvSpPr>
          <p:nvPr/>
        </p:nvSpPr>
        <p:spPr bwMode="auto">
          <a:xfrm>
            <a:off x="7461250" y="2808288"/>
            <a:ext cx="493713"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8000"/>
                </a:solidFill>
                <a:latin typeface="Franklin Gothic Demi"/>
              </a:rPr>
              <a:t>T410</a:t>
            </a:r>
          </a:p>
        </p:txBody>
      </p:sp>
      <p:sp>
        <p:nvSpPr>
          <p:cNvPr id="139338" name="Freeform 85"/>
          <p:cNvSpPr>
            <a:spLocks/>
          </p:cNvSpPr>
          <p:nvPr/>
        </p:nvSpPr>
        <p:spPr bwMode="auto">
          <a:xfrm>
            <a:off x="7391400" y="489743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008000"/>
          </a:solidFill>
          <a:ln w="9525">
            <a:solidFill>
              <a:schemeClr val="tx1"/>
            </a:solidFill>
            <a:round/>
            <a:headEnd/>
            <a:tailEnd/>
          </a:ln>
        </p:spPr>
        <p:txBody>
          <a:bodyPr/>
          <a:lstStyle/>
          <a:p>
            <a:endParaRPr lang="en-US"/>
          </a:p>
        </p:txBody>
      </p:sp>
      <p:sp>
        <p:nvSpPr>
          <p:cNvPr id="139339" name="WordArt 86"/>
          <p:cNvSpPr>
            <a:spLocks noChangeArrowheads="1" noChangeShapeType="1" noTextEdit="1"/>
          </p:cNvSpPr>
          <p:nvPr/>
        </p:nvSpPr>
        <p:spPr bwMode="auto">
          <a:xfrm>
            <a:off x="7464425" y="4994275"/>
            <a:ext cx="493713"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T410</a:t>
            </a:r>
          </a:p>
        </p:txBody>
      </p:sp>
      <p:sp>
        <p:nvSpPr>
          <p:cNvPr id="139340" name="Freeform 87"/>
          <p:cNvSpPr>
            <a:spLocks/>
          </p:cNvSpPr>
          <p:nvPr/>
        </p:nvSpPr>
        <p:spPr bwMode="auto">
          <a:xfrm>
            <a:off x="3897313" y="270668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008000"/>
          </a:solidFill>
          <a:ln w="9525">
            <a:solidFill>
              <a:schemeClr val="tx1"/>
            </a:solidFill>
            <a:round/>
            <a:headEnd/>
            <a:tailEnd/>
          </a:ln>
        </p:spPr>
        <p:txBody>
          <a:bodyPr/>
          <a:lstStyle/>
          <a:p>
            <a:endParaRPr lang="en-US"/>
          </a:p>
        </p:txBody>
      </p:sp>
      <p:sp>
        <p:nvSpPr>
          <p:cNvPr id="139341" name="WordArt 88"/>
          <p:cNvSpPr>
            <a:spLocks noChangeArrowheads="1" noChangeShapeType="1" noTextEdit="1"/>
          </p:cNvSpPr>
          <p:nvPr/>
        </p:nvSpPr>
        <p:spPr bwMode="auto">
          <a:xfrm>
            <a:off x="3970338" y="2803525"/>
            <a:ext cx="493712"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FF"/>
                </a:solidFill>
                <a:latin typeface="Franklin Gothic Demi"/>
              </a:rPr>
              <a:t>T410</a:t>
            </a:r>
          </a:p>
        </p:txBody>
      </p:sp>
      <p:sp>
        <p:nvSpPr>
          <p:cNvPr id="139342" name="Rectangle 89"/>
          <p:cNvSpPr>
            <a:spLocks noGrp="1" noChangeArrowheads="1"/>
          </p:cNvSpPr>
          <p:nvPr>
            <p:ph type="title"/>
          </p:nvPr>
        </p:nvSpPr>
        <p:spPr/>
        <p:txBody>
          <a:bodyPr/>
          <a:lstStyle/>
          <a:p>
            <a:pPr eaLnBrk="1" hangingPunct="1"/>
            <a:r>
              <a:rPr lang="en-US" smtClean="0"/>
              <a:t>What is this?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CE2FE-ACD7-4378-8380-4D83614595E4}" type="slidenum">
              <a:rPr lang="en-US" smtClean="0"/>
              <a:pPr eaLnBrk="1" hangingPunct="1"/>
              <a:t>102</a:t>
            </a:fld>
            <a:endParaRPr lang="en-US" smtClean="0"/>
          </a:p>
        </p:txBody>
      </p:sp>
      <p:grpSp>
        <p:nvGrpSpPr>
          <p:cNvPr id="140291" name="Group 2"/>
          <p:cNvGrpSpPr>
            <a:grpSpLocks/>
          </p:cNvGrpSpPr>
          <p:nvPr/>
        </p:nvGrpSpPr>
        <p:grpSpPr bwMode="auto">
          <a:xfrm>
            <a:off x="2057400" y="2743200"/>
            <a:ext cx="5934075" cy="1803400"/>
            <a:chOff x="1352" y="1783"/>
            <a:chExt cx="3738" cy="1136"/>
          </a:xfrm>
        </p:grpSpPr>
        <p:grpSp>
          <p:nvGrpSpPr>
            <p:cNvPr id="140293" name="Group 3"/>
            <p:cNvGrpSpPr>
              <a:grpSpLocks/>
            </p:cNvGrpSpPr>
            <p:nvPr/>
          </p:nvGrpSpPr>
          <p:grpSpPr bwMode="auto">
            <a:xfrm>
              <a:off x="1352" y="1783"/>
              <a:ext cx="827" cy="879"/>
              <a:chOff x="919" y="2714"/>
              <a:chExt cx="886" cy="981"/>
            </a:xfrm>
          </p:grpSpPr>
          <p:sp>
            <p:nvSpPr>
              <p:cNvPr id="140353" name="Freeform 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40354" name="Freeform 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40355" name="Line 6"/>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6" name="Line 7"/>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4" name="Group 8"/>
            <p:cNvGrpSpPr>
              <a:grpSpLocks/>
            </p:cNvGrpSpPr>
            <p:nvPr/>
          </p:nvGrpSpPr>
          <p:grpSpPr bwMode="auto">
            <a:xfrm>
              <a:off x="1427" y="1952"/>
              <a:ext cx="668" cy="155"/>
              <a:chOff x="2525" y="2146"/>
              <a:chExt cx="716" cy="173"/>
            </a:xfrm>
          </p:grpSpPr>
          <p:sp>
            <p:nvSpPr>
              <p:cNvPr id="140351" name="Freeform 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40352" name="Freeform 1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40295" name="Line 11"/>
            <p:cNvSpPr>
              <a:spLocks noChangeShapeType="1"/>
            </p:cNvSpPr>
            <p:nvPr/>
          </p:nvSpPr>
          <p:spPr bwMode="auto">
            <a:xfrm>
              <a:off x="1760" y="1957"/>
              <a:ext cx="0" cy="8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6" name="WordArt 12"/>
            <p:cNvSpPr>
              <a:spLocks noChangeArrowheads="1" noChangeShapeType="1" noTextEdit="1"/>
            </p:cNvSpPr>
            <p:nvPr/>
          </p:nvSpPr>
          <p:spPr bwMode="auto">
            <a:xfrm>
              <a:off x="1453" y="2017"/>
              <a:ext cx="627" cy="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40297" name="Freeform 13"/>
            <p:cNvSpPr>
              <a:spLocks/>
            </p:cNvSpPr>
            <p:nvPr/>
          </p:nvSpPr>
          <p:spPr bwMode="auto">
            <a:xfrm rot="-246818">
              <a:off x="1465" y="2487"/>
              <a:ext cx="301" cy="155"/>
            </a:xfrm>
            <a:custGeom>
              <a:avLst/>
              <a:gdLst>
                <a:gd name="T0" fmla="*/ 0 w 353"/>
                <a:gd name="T1" fmla="*/ 0 h 165"/>
                <a:gd name="T2" fmla="*/ 0 w 353"/>
                <a:gd name="T3" fmla="*/ 70 h 165"/>
                <a:gd name="T4" fmla="*/ 187 w 353"/>
                <a:gd name="T5" fmla="*/ 129 h 165"/>
                <a:gd name="T6" fmla="*/ 187 w 353"/>
                <a:gd name="T7" fmla="*/ 56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40298" name="Freeform 14"/>
            <p:cNvSpPr>
              <a:spLocks/>
            </p:cNvSpPr>
            <p:nvPr/>
          </p:nvSpPr>
          <p:spPr bwMode="auto">
            <a:xfrm rot="246818" flipH="1">
              <a:off x="1758" y="2487"/>
              <a:ext cx="302" cy="155"/>
            </a:xfrm>
            <a:custGeom>
              <a:avLst/>
              <a:gdLst>
                <a:gd name="T0" fmla="*/ 0 w 353"/>
                <a:gd name="T1" fmla="*/ 0 h 165"/>
                <a:gd name="T2" fmla="*/ 0 w 353"/>
                <a:gd name="T3" fmla="*/ 70 h 165"/>
                <a:gd name="T4" fmla="*/ 189 w 353"/>
                <a:gd name="T5" fmla="*/ 129 h 165"/>
                <a:gd name="T6" fmla="*/ 189 w 353"/>
                <a:gd name="T7" fmla="*/ 56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40299" name="Line 15"/>
            <p:cNvSpPr>
              <a:spLocks noChangeShapeType="1"/>
            </p:cNvSpPr>
            <p:nvPr/>
          </p:nvSpPr>
          <p:spPr bwMode="auto">
            <a:xfrm flipH="1">
              <a:off x="1754" y="2549"/>
              <a:ext cx="5" cy="8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0" name="WordArt 16"/>
            <p:cNvSpPr>
              <a:spLocks noChangeArrowheads="1" noChangeShapeType="1" noTextEdit="1"/>
            </p:cNvSpPr>
            <p:nvPr/>
          </p:nvSpPr>
          <p:spPr bwMode="auto">
            <a:xfrm rot="546172">
              <a:off x="1480" y="2542"/>
              <a:ext cx="277"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40301" name="WordArt 17"/>
            <p:cNvSpPr>
              <a:spLocks noChangeArrowheads="1" noChangeShapeType="1" noTextEdit="1"/>
            </p:cNvSpPr>
            <p:nvPr/>
          </p:nvSpPr>
          <p:spPr bwMode="auto">
            <a:xfrm rot="-534701">
              <a:off x="1779" y="2542"/>
              <a:ext cx="277"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40302" name="Freeform 18"/>
            <p:cNvSpPr>
              <a:spLocks/>
            </p:cNvSpPr>
            <p:nvPr/>
          </p:nvSpPr>
          <p:spPr bwMode="auto">
            <a:xfrm>
              <a:off x="1443" y="2148"/>
              <a:ext cx="642" cy="311"/>
            </a:xfrm>
            <a:custGeom>
              <a:avLst/>
              <a:gdLst>
                <a:gd name="T0" fmla="*/ 3 w 1412"/>
                <a:gd name="T1" fmla="*/ 0 h 714"/>
                <a:gd name="T2" fmla="*/ 57 w 1412"/>
                <a:gd name="T3" fmla="*/ 0 h 714"/>
                <a:gd name="T4" fmla="*/ 58 w 1412"/>
                <a:gd name="T5" fmla="*/ 0 h 714"/>
                <a:gd name="T6" fmla="*/ 58 w 1412"/>
                <a:gd name="T7" fmla="*/ 0 h 714"/>
                <a:gd name="T8" fmla="*/ 59 w 1412"/>
                <a:gd name="T9" fmla="*/ 0 h 714"/>
                <a:gd name="T10" fmla="*/ 59 w 1412"/>
                <a:gd name="T11" fmla="*/ 1 h 714"/>
                <a:gd name="T12" fmla="*/ 60 w 1412"/>
                <a:gd name="T13" fmla="*/ 1 h 714"/>
                <a:gd name="T14" fmla="*/ 60 w 1412"/>
                <a:gd name="T15" fmla="*/ 1 h 714"/>
                <a:gd name="T16" fmla="*/ 60 w 1412"/>
                <a:gd name="T17" fmla="*/ 2 h 714"/>
                <a:gd name="T18" fmla="*/ 60 w 1412"/>
                <a:gd name="T19" fmla="*/ 3 h 714"/>
                <a:gd name="T20" fmla="*/ 60 w 1412"/>
                <a:gd name="T21" fmla="*/ 23 h 714"/>
                <a:gd name="T22" fmla="*/ 60 w 1412"/>
                <a:gd name="T23" fmla="*/ 24 h 714"/>
                <a:gd name="T24" fmla="*/ 60 w 1412"/>
                <a:gd name="T25" fmla="*/ 24 h 714"/>
                <a:gd name="T26" fmla="*/ 60 w 1412"/>
                <a:gd name="T27" fmla="*/ 24 h 714"/>
                <a:gd name="T28" fmla="*/ 59 w 1412"/>
                <a:gd name="T29" fmla="*/ 25 h 714"/>
                <a:gd name="T30" fmla="*/ 59 w 1412"/>
                <a:gd name="T31" fmla="*/ 25 h 714"/>
                <a:gd name="T32" fmla="*/ 58 w 1412"/>
                <a:gd name="T33" fmla="*/ 25 h 714"/>
                <a:gd name="T34" fmla="*/ 58 w 1412"/>
                <a:gd name="T35" fmla="*/ 26 h 714"/>
                <a:gd name="T36" fmla="*/ 57 w 1412"/>
                <a:gd name="T37" fmla="*/ 26 h 714"/>
                <a:gd name="T38" fmla="*/ 3 w 1412"/>
                <a:gd name="T39" fmla="*/ 26 h 714"/>
                <a:gd name="T40" fmla="*/ 2 w 1412"/>
                <a:gd name="T41" fmla="*/ 26 h 714"/>
                <a:gd name="T42" fmla="*/ 2 w 1412"/>
                <a:gd name="T43" fmla="*/ 25 h 714"/>
                <a:gd name="T44" fmla="*/ 1 w 1412"/>
                <a:gd name="T45" fmla="*/ 25 h 714"/>
                <a:gd name="T46" fmla="*/ 1 w 1412"/>
                <a:gd name="T47" fmla="*/ 25 h 714"/>
                <a:gd name="T48" fmla="*/ 0 w 1412"/>
                <a:gd name="T49" fmla="*/ 24 h 714"/>
                <a:gd name="T50" fmla="*/ 0 w 1412"/>
                <a:gd name="T51" fmla="*/ 24 h 714"/>
                <a:gd name="T52" fmla="*/ 0 w 1412"/>
                <a:gd name="T53" fmla="*/ 24 h 714"/>
                <a:gd name="T54" fmla="*/ 0 w 1412"/>
                <a:gd name="T55" fmla="*/ 23 h 714"/>
                <a:gd name="T56" fmla="*/ 0 w 1412"/>
                <a:gd name="T57" fmla="*/ 3 h 714"/>
                <a:gd name="T58" fmla="*/ 0 w 1412"/>
                <a:gd name="T59" fmla="*/ 2 h 714"/>
                <a:gd name="T60" fmla="*/ 0 w 1412"/>
                <a:gd name="T61" fmla="*/ 1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03" name="Freeform 19"/>
            <p:cNvSpPr>
              <a:spLocks/>
            </p:cNvSpPr>
            <p:nvPr/>
          </p:nvSpPr>
          <p:spPr bwMode="auto">
            <a:xfrm>
              <a:off x="1443" y="2148"/>
              <a:ext cx="642" cy="311"/>
            </a:xfrm>
            <a:custGeom>
              <a:avLst/>
              <a:gdLst>
                <a:gd name="T0" fmla="*/ 3 w 1412"/>
                <a:gd name="T1" fmla="*/ 0 h 714"/>
                <a:gd name="T2" fmla="*/ 57 w 1412"/>
                <a:gd name="T3" fmla="*/ 0 h 714"/>
                <a:gd name="T4" fmla="*/ 58 w 1412"/>
                <a:gd name="T5" fmla="*/ 0 h 714"/>
                <a:gd name="T6" fmla="*/ 58 w 1412"/>
                <a:gd name="T7" fmla="*/ 0 h 714"/>
                <a:gd name="T8" fmla="*/ 59 w 1412"/>
                <a:gd name="T9" fmla="*/ 0 h 714"/>
                <a:gd name="T10" fmla="*/ 59 w 1412"/>
                <a:gd name="T11" fmla="*/ 1 h 714"/>
                <a:gd name="T12" fmla="*/ 60 w 1412"/>
                <a:gd name="T13" fmla="*/ 1 h 714"/>
                <a:gd name="T14" fmla="*/ 60 w 1412"/>
                <a:gd name="T15" fmla="*/ 1 h 714"/>
                <a:gd name="T16" fmla="*/ 60 w 1412"/>
                <a:gd name="T17" fmla="*/ 2 h 714"/>
                <a:gd name="T18" fmla="*/ 60 w 1412"/>
                <a:gd name="T19" fmla="*/ 3 h 714"/>
                <a:gd name="T20" fmla="*/ 60 w 1412"/>
                <a:gd name="T21" fmla="*/ 23 h 714"/>
                <a:gd name="T22" fmla="*/ 60 w 1412"/>
                <a:gd name="T23" fmla="*/ 24 h 714"/>
                <a:gd name="T24" fmla="*/ 60 w 1412"/>
                <a:gd name="T25" fmla="*/ 24 h 714"/>
                <a:gd name="T26" fmla="*/ 60 w 1412"/>
                <a:gd name="T27" fmla="*/ 24 h 714"/>
                <a:gd name="T28" fmla="*/ 59 w 1412"/>
                <a:gd name="T29" fmla="*/ 25 h 714"/>
                <a:gd name="T30" fmla="*/ 59 w 1412"/>
                <a:gd name="T31" fmla="*/ 25 h 714"/>
                <a:gd name="T32" fmla="*/ 58 w 1412"/>
                <a:gd name="T33" fmla="*/ 25 h 714"/>
                <a:gd name="T34" fmla="*/ 58 w 1412"/>
                <a:gd name="T35" fmla="*/ 26 h 714"/>
                <a:gd name="T36" fmla="*/ 57 w 1412"/>
                <a:gd name="T37" fmla="*/ 26 h 714"/>
                <a:gd name="T38" fmla="*/ 3 w 1412"/>
                <a:gd name="T39" fmla="*/ 26 h 714"/>
                <a:gd name="T40" fmla="*/ 2 w 1412"/>
                <a:gd name="T41" fmla="*/ 26 h 714"/>
                <a:gd name="T42" fmla="*/ 2 w 1412"/>
                <a:gd name="T43" fmla="*/ 25 h 714"/>
                <a:gd name="T44" fmla="*/ 1 w 1412"/>
                <a:gd name="T45" fmla="*/ 25 h 714"/>
                <a:gd name="T46" fmla="*/ 1 w 1412"/>
                <a:gd name="T47" fmla="*/ 25 h 714"/>
                <a:gd name="T48" fmla="*/ 0 w 1412"/>
                <a:gd name="T49" fmla="*/ 24 h 714"/>
                <a:gd name="T50" fmla="*/ 0 w 1412"/>
                <a:gd name="T51" fmla="*/ 24 h 714"/>
                <a:gd name="T52" fmla="*/ 0 w 1412"/>
                <a:gd name="T53" fmla="*/ 24 h 714"/>
                <a:gd name="T54" fmla="*/ 0 w 1412"/>
                <a:gd name="T55" fmla="*/ 23 h 714"/>
                <a:gd name="T56" fmla="*/ 0 w 1412"/>
                <a:gd name="T57" fmla="*/ 3 h 714"/>
                <a:gd name="T58" fmla="*/ 0 w 1412"/>
                <a:gd name="T59" fmla="*/ 2 h 714"/>
                <a:gd name="T60" fmla="*/ 0 w 1412"/>
                <a:gd name="T61" fmla="*/ 1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4" name="Freeform 20"/>
            <p:cNvSpPr>
              <a:spLocks/>
            </p:cNvSpPr>
            <p:nvPr/>
          </p:nvSpPr>
          <p:spPr bwMode="auto">
            <a:xfrm>
              <a:off x="1450" y="2141"/>
              <a:ext cx="641" cy="312"/>
            </a:xfrm>
            <a:custGeom>
              <a:avLst/>
              <a:gdLst>
                <a:gd name="T0" fmla="*/ 3 w 1410"/>
                <a:gd name="T1" fmla="*/ 0 h 714"/>
                <a:gd name="T2" fmla="*/ 57 w 1410"/>
                <a:gd name="T3" fmla="*/ 0 h 714"/>
                <a:gd name="T4" fmla="*/ 58 w 1410"/>
                <a:gd name="T5" fmla="*/ 0 h 714"/>
                <a:gd name="T6" fmla="*/ 58 w 1410"/>
                <a:gd name="T7" fmla="*/ 0 h 714"/>
                <a:gd name="T8" fmla="*/ 59 w 1410"/>
                <a:gd name="T9" fmla="*/ 0 h 714"/>
                <a:gd name="T10" fmla="*/ 59 w 1410"/>
                <a:gd name="T11" fmla="*/ 1 h 714"/>
                <a:gd name="T12" fmla="*/ 60 w 1410"/>
                <a:gd name="T13" fmla="*/ 1 h 714"/>
                <a:gd name="T14" fmla="*/ 60 w 1410"/>
                <a:gd name="T15" fmla="*/ 1 h 714"/>
                <a:gd name="T16" fmla="*/ 60 w 1410"/>
                <a:gd name="T17" fmla="*/ 2 h 714"/>
                <a:gd name="T18" fmla="*/ 60 w 1410"/>
                <a:gd name="T19" fmla="*/ 3 h 714"/>
                <a:gd name="T20" fmla="*/ 60 w 1410"/>
                <a:gd name="T21" fmla="*/ 24 h 714"/>
                <a:gd name="T22" fmla="*/ 60 w 1410"/>
                <a:gd name="T23" fmla="*/ 24 h 714"/>
                <a:gd name="T24" fmla="*/ 60 w 1410"/>
                <a:gd name="T25" fmla="*/ 24 h 714"/>
                <a:gd name="T26" fmla="*/ 60 w 1410"/>
                <a:gd name="T27" fmla="*/ 25 h 714"/>
                <a:gd name="T28" fmla="*/ 59 w 1410"/>
                <a:gd name="T29" fmla="*/ 25 h 714"/>
                <a:gd name="T30" fmla="*/ 59 w 1410"/>
                <a:gd name="T31" fmla="*/ 26 h 714"/>
                <a:gd name="T32" fmla="*/ 58 w 1410"/>
                <a:gd name="T33" fmla="*/ 26 h 714"/>
                <a:gd name="T34" fmla="*/ 58 w 1410"/>
                <a:gd name="T35" fmla="*/ 26 h 714"/>
                <a:gd name="T36" fmla="*/ 57 w 1410"/>
                <a:gd name="T37" fmla="*/ 26 h 714"/>
                <a:gd name="T38" fmla="*/ 3 w 1410"/>
                <a:gd name="T39" fmla="*/ 26 h 714"/>
                <a:gd name="T40" fmla="*/ 2 w 1410"/>
                <a:gd name="T41" fmla="*/ 26 h 714"/>
                <a:gd name="T42" fmla="*/ 2 w 1410"/>
                <a:gd name="T43" fmla="*/ 26 h 714"/>
                <a:gd name="T44" fmla="*/ 1 w 1410"/>
                <a:gd name="T45" fmla="*/ 26 h 714"/>
                <a:gd name="T46" fmla="*/ 1 w 1410"/>
                <a:gd name="T47" fmla="*/ 25 h 714"/>
                <a:gd name="T48" fmla="*/ 0 w 1410"/>
                <a:gd name="T49" fmla="*/ 25 h 714"/>
                <a:gd name="T50" fmla="*/ 0 w 1410"/>
                <a:gd name="T51" fmla="*/ 24 h 714"/>
                <a:gd name="T52" fmla="*/ 0 w 1410"/>
                <a:gd name="T53" fmla="*/ 24 h 714"/>
                <a:gd name="T54" fmla="*/ 0 w 1410"/>
                <a:gd name="T55" fmla="*/ 24 h 714"/>
                <a:gd name="T56" fmla="*/ 0 w 1410"/>
                <a:gd name="T57" fmla="*/ 3 h 714"/>
                <a:gd name="T58" fmla="*/ 0 w 1410"/>
                <a:gd name="T59" fmla="*/ 2 h 714"/>
                <a:gd name="T60" fmla="*/ 0 w 1410"/>
                <a:gd name="T61" fmla="*/ 1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05" name="Freeform 21"/>
            <p:cNvSpPr>
              <a:spLocks/>
            </p:cNvSpPr>
            <p:nvPr/>
          </p:nvSpPr>
          <p:spPr bwMode="auto">
            <a:xfrm>
              <a:off x="1450" y="2141"/>
              <a:ext cx="641" cy="312"/>
            </a:xfrm>
            <a:custGeom>
              <a:avLst/>
              <a:gdLst>
                <a:gd name="T0" fmla="*/ 3 w 1410"/>
                <a:gd name="T1" fmla="*/ 0 h 714"/>
                <a:gd name="T2" fmla="*/ 57 w 1410"/>
                <a:gd name="T3" fmla="*/ 0 h 714"/>
                <a:gd name="T4" fmla="*/ 58 w 1410"/>
                <a:gd name="T5" fmla="*/ 0 h 714"/>
                <a:gd name="T6" fmla="*/ 58 w 1410"/>
                <a:gd name="T7" fmla="*/ 0 h 714"/>
                <a:gd name="T8" fmla="*/ 59 w 1410"/>
                <a:gd name="T9" fmla="*/ 0 h 714"/>
                <a:gd name="T10" fmla="*/ 59 w 1410"/>
                <a:gd name="T11" fmla="*/ 1 h 714"/>
                <a:gd name="T12" fmla="*/ 60 w 1410"/>
                <a:gd name="T13" fmla="*/ 1 h 714"/>
                <a:gd name="T14" fmla="*/ 60 w 1410"/>
                <a:gd name="T15" fmla="*/ 1 h 714"/>
                <a:gd name="T16" fmla="*/ 60 w 1410"/>
                <a:gd name="T17" fmla="*/ 2 h 714"/>
                <a:gd name="T18" fmla="*/ 60 w 1410"/>
                <a:gd name="T19" fmla="*/ 3 h 714"/>
                <a:gd name="T20" fmla="*/ 60 w 1410"/>
                <a:gd name="T21" fmla="*/ 24 h 714"/>
                <a:gd name="T22" fmla="*/ 60 w 1410"/>
                <a:gd name="T23" fmla="*/ 24 h 714"/>
                <a:gd name="T24" fmla="*/ 60 w 1410"/>
                <a:gd name="T25" fmla="*/ 24 h 714"/>
                <a:gd name="T26" fmla="*/ 60 w 1410"/>
                <a:gd name="T27" fmla="*/ 25 h 714"/>
                <a:gd name="T28" fmla="*/ 59 w 1410"/>
                <a:gd name="T29" fmla="*/ 25 h 714"/>
                <a:gd name="T30" fmla="*/ 59 w 1410"/>
                <a:gd name="T31" fmla="*/ 26 h 714"/>
                <a:gd name="T32" fmla="*/ 58 w 1410"/>
                <a:gd name="T33" fmla="*/ 26 h 714"/>
                <a:gd name="T34" fmla="*/ 58 w 1410"/>
                <a:gd name="T35" fmla="*/ 26 h 714"/>
                <a:gd name="T36" fmla="*/ 57 w 1410"/>
                <a:gd name="T37" fmla="*/ 26 h 714"/>
                <a:gd name="T38" fmla="*/ 3 w 1410"/>
                <a:gd name="T39" fmla="*/ 26 h 714"/>
                <a:gd name="T40" fmla="*/ 2 w 1410"/>
                <a:gd name="T41" fmla="*/ 26 h 714"/>
                <a:gd name="T42" fmla="*/ 2 w 1410"/>
                <a:gd name="T43" fmla="*/ 26 h 714"/>
                <a:gd name="T44" fmla="*/ 1 w 1410"/>
                <a:gd name="T45" fmla="*/ 26 h 714"/>
                <a:gd name="T46" fmla="*/ 1 w 1410"/>
                <a:gd name="T47" fmla="*/ 25 h 714"/>
                <a:gd name="T48" fmla="*/ 0 w 1410"/>
                <a:gd name="T49" fmla="*/ 25 h 714"/>
                <a:gd name="T50" fmla="*/ 0 w 1410"/>
                <a:gd name="T51" fmla="*/ 24 h 714"/>
                <a:gd name="T52" fmla="*/ 0 w 1410"/>
                <a:gd name="T53" fmla="*/ 24 h 714"/>
                <a:gd name="T54" fmla="*/ 0 w 1410"/>
                <a:gd name="T55" fmla="*/ 24 h 714"/>
                <a:gd name="T56" fmla="*/ 0 w 1410"/>
                <a:gd name="T57" fmla="*/ 3 h 714"/>
                <a:gd name="T58" fmla="*/ 0 w 1410"/>
                <a:gd name="T59" fmla="*/ 2 h 714"/>
                <a:gd name="T60" fmla="*/ 0 w 1410"/>
                <a:gd name="T61" fmla="*/ 1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00FF"/>
            </a:solidFill>
            <a:ln w="3175">
              <a:solidFill>
                <a:srgbClr val="1F1A17"/>
              </a:solidFill>
              <a:prstDash val="solid"/>
              <a:round/>
              <a:headEnd/>
              <a:tailEnd/>
            </a:ln>
          </p:spPr>
          <p:txBody>
            <a:bodyPr/>
            <a:lstStyle/>
            <a:p>
              <a:endParaRPr lang="en-US"/>
            </a:p>
          </p:txBody>
        </p:sp>
        <p:sp>
          <p:nvSpPr>
            <p:cNvPr id="140306" name="WordArt 22"/>
            <p:cNvSpPr>
              <a:spLocks noChangeArrowheads="1" noChangeShapeType="1" noTextEdit="1"/>
            </p:cNvSpPr>
            <p:nvPr/>
          </p:nvSpPr>
          <p:spPr bwMode="auto">
            <a:xfrm>
              <a:off x="1499" y="2155"/>
              <a:ext cx="548" cy="289"/>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402</a:t>
              </a:r>
            </a:p>
          </p:txBody>
        </p:sp>
        <p:sp>
          <p:nvSpPr>
            <p:cNvPr id="140307" name="WordArt 23"/>
            <p:cNvSpPr>
              <a:spLocks noChangeArrowheads="1" noChangeShapeType="1" noTextEdit="1"/>
            </p:cNvSpPr>
            <p:nvPr/>
          </p:nvSpPr>
          <p:spPr bwMode="auto">
            <a:xfrm>
              <a:off x="3733" y="2185"/>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40308" name="Freeform 24"/>
            <p:cNvSpPr>
              <a:spLocks/>
            </p:cNvSpPr>
            <p:nvPr/>
          </p:nvSpPr>
          <p:spPr bwMode="auto">
            <a:xfrm>
              <a:off x="3571" y="1783"/>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40309" name="Freeform 25"/>
            <p:cNvSpPr>
              <a:spLocks/>
            </p:cNvSpPr>
            <p:nvPr/>
          </p:nvSpPr>
          <p:spPr bwMode="auto">
            <a:xfrm flipH="1">
              <a:off x="3979" y="1783"/>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40310" name="Line 26"/>
            <p:cNvSpPr>
              <a:spLocks noChangeShapeType="1"/>
            </p:cNvSpPr>
            <p:nvPr/>
          </p:nvSpPr>
          <p:spPr bwMode="auto">
            <a:xfrm>
              <a:off x="3982" y="1803"/>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1" name="Line 27"/>
            <p:cNvSpPr>
              <a:spLocks noChangeShapeType="1"/>
            </p:cNvSpPr>
            <p:nvPr/>
          </p:nvSpPr>
          <p:spPr bwMode="auto">
            <a:xfrm flipV="1">
              <a:off x="3986" y="1790"/>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2" name="Freeform 28"/>
            <p:cNvSpPr>
              <a:spLocks/>
            </p:cNvSpPr>
            <p:nvPr/>
          </p:nvSpPr>
          <p:spPr bwMode="auto">
            <a:xfrm>
              <a:off x="3646" y="1953"/>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40313" name="Freeform 29"/>
            <p:cNvSpPr>
              <a:spLocks/>
            </p:cNvSpPr>
            <p:nvPr/>
          </p:nvSpPr>
          <p:spPr bwMode="auto">
            <a:xfrm flipH="1">
              <a:off x="3981" y="1954"/>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40314" name="Line 30"/>
            <p:cNvSpPr>
              <a:spLocks noChangeShapeType="1"/>
            </p:cNvSpPr>
            <p:nvPr/>
          </p:nvSpPr>
          <p:spPr bwMode="auto">
            <a:xfrm>
              <a:off x="3981" y="1957"/>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5" name="WordArt 31"/>
            <p:cNvSpPr>
              <a:spLocks noChangeArrowheads="1" noChangeShapeType="1" noTextEdit="1"/>
            </p:cNvSpPr>
            <p:nvPr/>
          </p:nvSpPr>
          <p:spPr bwMode="auto">
            <a:xfrm>
              <a:off x="3672" y="2018"/>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40316" name="Freeform 32"/>
            <p:cNvSpPr>
              <a:spLocks/>
            </p:cNvSpPr>
            <p:nvPr/>
          </p:nvSpPr>
          <p:spPr bwMode="auto">
            <a:xfrm rot="-246818">
              <a:off x="3684" y="2490"/>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40317" name="Freeform 33"/>
            <p:cNvSpPr>
              <a:spLocks/>
            </p:cNvSpPr>
            <p:nvPr/>
          </p:nvSpPr>
          <p:spPr bwMode="auto">
            <a:xfrm rot="246818" flipH="1">
              <a:off x="3979" y="2490"/>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40318" name="Line 34"/>
            <p:cNvSpPr>
              <a:spLocks noChangeShapeType="1"/>
            </p:cNvSpPr>
            <p:nvPr/>
          </p:nvSpPr>
          <p:spPr bwMode="auto">
            <a:xfrm flipH="1">
              <a:off x="3975" y="2552"/>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9" name="WordArt 35"/>
            <p:cNvSpPr>
              <a:spLocks noChangeArrowheads="1" noChangeShapeType="1" noTextEdit="1"/>
            </p:cNvSpPr>
            <p:nvPr/>
          </p:nvSpPr>
          <p:spPr bwMode="auto">
            <a:xfrm rot="546172">
              <a:off x="3699" y="2546"/>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40320" name="WordArt 36"/>
            <p:cNvSpPr>
              <a:spLocks noChangeArrowheads="1" noChangeShapeType="1" noTextEdit="1"/>
            </p:cNvSpPr>
            <p:nvPr/>
          </p:nvSpPr>
          <p:spPr bwMode="auto">
            <a:xfrm rot="-534701">
              <a:off x="3999" y="2546"/>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sp>
          <p:nvSpPr>
            <p:cNvPr id="140321" name="Freeform 37"/>
            <p:cNvSpPr>
              <a:spLocks/>
            </p:cNvSpPr>
            <p:nvPr/>
          </p:nvSpPr>
          <p:spPr bwMode="auto">
            <a:xfrm>
              <a:off x="3662" y="2149"/>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22" name="Freeform 38"/>
            <p:cNvSpPr>
              <a:spLocks/>
            </p:cNvSpPr>
            <p:nvPr/>
          </p:nvSpPr>
          <p:spPr bwMode="auto">
            <a:xfrm>
              <a:off x="3662" y="2149"/>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3" name="Freeform 39"/>
            <p:cNvSpPr>
              <a:spLocks/>
            </p:cNvSpPr>
            <p:nvPr/>
          </p:nvSpPr>
          <p:spPr bwMode="auto">
            <a:xfrm>
              <a:off x="3669" y="2142"/>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24" name="Freeform 40"/>
            <p:cNvSpPr>
              <a:spLocks/>
            </p:cNvSpPr>
            <p:nvPr/>
          </p:nvSpPr>
          <p:spPr bwMode="auto">
            <a:xfrm>
              <a:off x="3669" y="2142"/>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5" name="WordArt 41"/>
            <p:cNvSpPr>
              <a:spLocks noChangeArrowheads="1" noChangeShapeType="1" noTextEdit="1"/>
            </p:cNvSpPr>
            <p:nvPr/>
          </p:nvSpPr>
          <p:spPr bwMode="auto">
            <a:xfrm>
              <a:off x="3717" y="2165"/>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40326" name="WordArt 42"/>
            <p:cNvSpPr>
              <a:spLocks noChangeArrowheads="1" noChangeShapeType="1" noTextEdit="1"/>
            </p:cNvSpPr>
            <p:nvPr/>
          </p:nvSpPr>
          <p:spPr bwMode="auto">
            <a:xfrm>
              <a:off x="3733" y="2185"/>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40327" name="Freeform 43"/>
            <p:cNvSpPr>
              <a:spLocks/>
            </p:cNvSpPr>
            <p:nvPr/>
          </p:nvSpPr>
          <p:spPr bwMode="auto">
            <a:xfrm>
              <a:off x="3571" y="1783"/>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40328" name="Freeform 44"/>
            <p:cNvSpPr>
              <a:spLocks/>
            </p:cNvSpPr>
            <p:nvPr/>
          </p:nvSpPr>
          <p:spPr bwMode="auto">
            <a:xfrm flipH="1">
              <a:off x="3979" y="1783"/>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40329" name="Line 45"/>
            <p:cNvSpPr>
              <a:spLocks noChangeShapeType="1"/>
            </p:cNvSpPr>
            <p:nvPr/>
          </p:nvSpPr>
          <p:spPr bwMode="auto">
            <a:xfrm>
              <a:off x="3982" y="1803"/>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0" name="Line 46"/>
            <p:cNvSpPr>
              <a:spLocks noChangeShapeType="1"/>
            </p:cNvSpPr>
            <p:nvPr/>
          </p:nvSpPr>
          <p:spPr bwMode="auto">
            <a:xfrm flipV="1">
              <a:off x="3986" y="1790"/>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1" name="Freeform 47"/>
            <p:cNvSpPr>
              <a:spLocks/>
            </p:cNvSpPr>
            <p:nvPr/>
          </p:nvSpPr>
          <p:spPr bwMode="auto">
            <a:xfrm>
              <a:off x="3646" y="1953"/>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40332" name="Freeform 48"/>
            <p:cNvSpPr>
              <a:spLocks/>
            </p:cNvSpPr>
            <p:nvPr/>
          </p:nvSpPr>
          <p:spPr bwMode="auto">
            <a:xfrm flipH="1">
              <a:off x="3981" y="1954"/>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40333" name="Line 49"/>
            <p:cNvSpPr>
              <a:spLocks noChangeShapeType="1"/>
            </p:cNvSpPr>
            <p:nvPr/>
          </p:nvSpPr>
          <p:spPr bwMode="auto">
            <a:xfrm>
              <a:off x="3981" y="1957"/>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4" name="WordArt 50"/>
            <p:cNvSpPr>
              <a:spLocks noChangeArrowheads="1" noChangeShapeType="1" noTextEdit="1"/>
            </p:cNvSpPr>
            <p:nvPr/>
          </p:nvSpPr>
          <p:spPr bwMode="auto">
            <a:xfrm>
              <a:off x="3672" y="2018"/>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40335" name="Freeform 51"/>
            <p:cNvSpPr>
              <a:spLocks/>
            </p:cNvSpPr>
            <p:nvPr/>
          </p:nvSpPr>
          <p:spPr bwMode="auto">
            <a:xfrm rot="-246818">
              <a:off x="3684" y="2490"/>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40336" name="Freeform 52"/>
            <p:cNvSpPr>
              <a:spLocks/>
            </p:cNvSpPr>
            <p:nvPr/>
          </p:nvSpPr>
          <p:spPr bwMode="auto">
            <a:xfrm rot="246818" flipH="1">
              <a:off x="3979" y="2490"/>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40337" name="Line 53"/>
            <p:cNvSpPr>
              <a:spLocks noChangeShapeType="1"/>
            </p:cNvSpPr>
            <p:nvPr/>
          </p:nvSpPr>
          <p:spPr bwMode="auto">
            <a:xfrm flipH="1">
              <a:off x="3975" y="2552"/>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8" name="WordArt 54"/>
            <p:cNvSpPr>
              <a:spLocks noChangeArrowheads="1" noChangeShapeType="1" noTextEdit="1"/>
            </p:cNvSpPr>
            <p:nvPr/>
          </p:nvSpPr>
          <p:spPr bwMode="auto">
            <a:xfrm rot="546172">
              <a:off x="3699" y="2546"/>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40339" name="WordArt 55"/>
            <p:cNvSpPr>
              <a:spLocks noChangeArrowheads="1" noChangeShapeType="1" noTextEdit="1"/>
            </p:cNvSpPr>
            <p:nvPr/>
          </p:nvSpPr>
          <p:spPr bwMode="auto">
            <a:xfrm rot="-534701">
              <a:off x="3999" y="2546"/>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sp>
          <p:nvSpPr>
            <p:cNvPr id="140340" name="Freeform 56"/>
            <p:cNvSpPr>
              <a:spLocks/>
            </p:cNvSpPr>
            <p:nvPr/>
          </p:nvSpPr>
          <p:spPr bwMode="auto">
            <a:xfrm>
              <a:off x="3662" y="2149"/>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41" name="Freeform 57"/>
            <p:cNvSpPr>
              <a:spLocks/>
            </p:cNvSpPr>
            <p:nvPr/>
          </p:nvSpPr>
          <p:spPr bwMode="auto">
            <a:xfrm>
              <a:off x="3662" y="2149"/>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42" name="Freeform 58"/>
            <p:cNvSpPr>
              <a:spLocks/>
            </p:cNvSpPr>
            <p:nvPr/>
          </p:nvSpPr>
          <p:spPr bwMode="auto">
            <a:xfrm>
              <a:off x="3669" y="2142"/>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343" name="Freeform 59"/>
            <p:cNvSpPr>
              <a:spLocks/>
            </p:cNvSpPr>
            <p:nvPr/>
          </p:nvSpPr>
          <p:spPr bwMode="auto">
            <a:xfrm>
              <a:off x="3669" y="2142"/>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44" name="WordArt 60"/>
            <p:cNvSpPr>
              <a:spLocks noChangeArrowheads="1" noChangeShapeType="1" noTextEdit="1"/>
            </p:cNvSpPr>
            <p:nvPr/>
          </p:nvSpPr>
          <p:spPr bwMode="auto">
            <a:xfrm>
              <a:off x="3717" y="2165"/>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00FF"/>
                  </a:solidFill>
                  <a:latin typeface="Franklin Gothic Demi"/>
                </a:rPr>
                <a:t>402</a:t>
              </a:r>
            </a:p>
          </p:txBody>
        </p:sp>
        <p:sp>
          <p:nvSpPr>
            <p:cNvPr id="140345" name="Text Box 61"/>
            <p:cNvSpPr txBox="1">
              <a:spLocks noChangeArrowheads="1"/>
            </p:cNvSpPr>
            <p:nvPr/>
          </p:nvSpPr>
          <p:spPr bwMode="auto">
            <a:xfrm>
              <a:off x="1518" y="2688"/>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Driver</a:t>
              </a:r>
            </a:p>
          </p:txBody>
        </p:sp>
        <p:sp>
          <p:nvSpPr>
            <p:cNvPr id="140346" name="Text Box 62"/>
            <p:cNvSpPr txBox="1">
              <a:spLocks noChangeArrowheads="1"/>
            </p:cNvSpPr>
            <p:nvPr/>
          </p:nvSpPr>
          <p:spPr bwMode="auto">
            <a:xfrm>
              <a:off x="3718" y="2687"/>
              <a:ext cx="5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Officer</a:t>
              </a:r>
            </a:p>
          </p:txBody>
        </p:sp>
        <p:sp>
          <p:nvSpPr>
            <p:cNvPr id="140347" name="Freeform 63"/>
            <p:cNvSpPr>
              <a:spLocks/>
            </p:cNvSpPr>
            <p:nvPr/>
          </p:nvSpPr>
          <p:spPr bwMode="auto">
            <a:xfrm>
              <a:off x="4654" y="2212"/>
              <a:ext cx="436" cy="274"/>
            </a:xfrm>
            <a:custGeom>
              <a:avLst/>
              <a:gdLst>
                <a:gd name="T0" fmla="*/ 0 w 436"/>
                <a:gd name="T1" fmla="*/ 274 h 274"/>
                <a:gd name="T2" fmla="*/ 44 w 436"/>
                <a:gd name="T3" fmla="*/ 0 h 274"/>
                <a:gd name="T4" fmla="*/ 330 w 436"/>
                <a:gd name="T5" fmla="*/ 0 h 274"/>
                <a:gd name="T6" fmla="*/ 436 w 436"/>
                <a:gd name="T7" fmla="*/ 274 h 274"/>
                <a:gd name="T8" fmla="*/ 0 w 436"/>
                <a:gd name="T9" fmla="*/ 274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chemeClr val="bg1"/>
            </a:solidFill>
            <a:ln w="9525">
              <a:solidFill>
                <a:schemeClr val="tx1"/>
              </a:solidFill>
              <a:round/>
              <a:headEnd/>
              <a:tailEnd/>
            </a:ln>
          </p:spPr>
          <p:txBody>
            <a:bodyPr/>
            <a:lstStyle/>
            <a:p>
              <a:endParaRPr lang="en-US"/>
            </a:p>
          </p:txBody>
        </p:sp>
        <p:sp>
          <p:nvSpPr>
            <p:cNvPr id="140348" name="WordArt 64"/>
            <p:cNvSpPr>
              <a:spLocks noChangeArrowheads="1" noChangeShapeType="1" noTextEdit="1"/>
            </p:cNvSpPr>
            <p:nvPr/>
          </p:nvSpPr>
          <p:spPr bwMode="auto">
            <a:xfrm>
              <a:off x="4700" y="2273"/>
              <a:ext cx="311" cy="171"/>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00FF"/>
                  </a:solidFill>
                  <a:latin typeface="Franklin Gothic Demi"/>
                </a:rPr>
                <a:t>M402</a:t>
              </a:r>
            </a:p>
          </p:txBody>
        </p:sp>
        <p:sp>
          <p:nvSpPr>
            <p:cNvPr id="140349" name="Freeform 65"/>
            <p:cNvSpPr>
              <a:spLocks/>
            </p:cNvSpPr>
            <p:nvPr/>
          </p:nvSpPr>
          <p:spPr bwMode="auto">
            <a:xfrm>
              <a:off x="2455" y="2209"/>
              <a:ext cx="436" cy="274"/>
            </a:xfrm>
            <a:custGeom>
              <a:avLst/>
              <a:gdLst>
                <a:gd name="T0" fmla="*/ 0 w 436"/>
                <a:gd name="T1" fmla="*/ 274 h 274"/>
                <a:gd name="T2" fmla="*/ 44 w 436"/>
                <a:gd name="T3" fmla="*/ 0 h 274"/>
                <a:gd name="T4" fmla="*/ 330 w 436"/>
                <a:gd name="T5" fmla="*/ 0 h 274"/>
                <a:gd name="T6" fmla="*/ 436 w 436"/>
                <a:gd name="T7" fmla="*/ 274 h 274"/>
                <a:gd name="T8" fmla="*/ 0 w 436"/>
                <a:gd name="T9" fmla="*/ 274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0000FF"/>
            </a:solidFill>
            <a:ln w="9525">
              <a:solidFill>
                <a:schemeClr val="tx1"/>
              </a:solidFill>
              <a:round/>
              <a:headEnd/>
              <a:tailEnd/>
            </a:ln>
          </p:spPr>
          <p:txBody>
            <a:bodyPr/>
            <a:lstStyle/>
            <a:p>
              <a:endParaRPr lang="en-US"/>
            </a:p>
          </p:txBody>
        </p:sp>
        <p:sp>
          <p:nvSpPr>
            <p:cNvPr id="140350" name="WordArt 66"/>
            <p:cNvSpPr>
              <a:spLocks noChangeArrowheads="1" noChangeShapeType="1" noTextEdit="1"/>
            </p:cNvSpPr>
            <p:nvPr/>
          </p:nvSpPr>
          <p:spPr bwMode="auto">
            <a:xfrm>
              <a:off x="2501" y="2270"/>
              <a:ext cx="311" cy="171"/>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FF"/>
                  </a:solidFill>
                  <a:latin typeface="Franklin Gothic Demi"/>
                </a:rPr>
                <a:t>M402</a:t>
              </a:r>
            </a:p>
          </p:txBody>
        </p:sp>
      </p:grpSp>
      <p:sp>
        <p:nvSpPr>
          <p:cNvPr id="140292" name="Text Box 67"/>
          <p:cNvSpPr>
            <a:spLocks noGrp="1" noChangeArrowheads="1"/>
          </p:cNvSpPr>
          <p:nvPr>
            <p:ph type="title"/>
          </p:nvPr>
        </p:nvSpPr>
        <p:spPr>
          <a:noFill/>
        </p:spPr>
        <p:txBody>
          <a:bodyPr/>
          <a:lstStyle/>
          <a:p>
            <a:pPr eaLnBrk="1" hangingPunct="1"/>
            <a:r>
              <a:rPr lang="en-US" b="1" smtClean="0"/>
              <a:t>What is this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FA05F1-BF24-4F83-ADC0-428A00A542AC}" type="slidenum">
              <a:rPr lang="en-US" smtClean="0"/>
              <a:pPr eaLnBrk="1" hangingPunct="1"/>
              <a:t>103</a:t>
            </a:fld>
            <a:endParaRPr lang="en-US" smtClean="0"/>
          </a:p>
        </p:txBody>
      </p:sp>
      <p:sp>
        <p:nvSpPr>
          <p:cNvPr id="141315" name="Rectangle 2"/>
          <p:cNvSpPr>
            <a:spLocks noGrp="1" noChangeArrowheads="1"/>
          </p:cNvSpPr>
          <p:nvPr>
            <p:ph type="title"/>
          </p:nvPr>
        </p:nvSpPr>
        <p:spPr/>
        <p:txBody>
          <a:bodyPr/>
          <a:lstStyle/>
          <a:p>
            <a:pPr eaLnBrk="1" hangingPunct="1"/>
            <a:r>
              <a:rPr lang="en-US" smtClean="0"/>
              <a:t>Incident Operations</a:t>
            </a:r>
          </a:p>
        </p:txBody>
      </p:sp>
      <p:sp>
        <p:nvSpPr>
          <p:cNvPr id="141316" name="Rectangle 3"/>
          <p:cNvSpPr>
            <a:spLocks noGrp="1" noChangeArrowheads="1"/>
          </p:cNvSpPr>
          <p:nvPr>
            <p:ph type="body" sz="half" idx="1"/>
          </p:nvPr>
        </p:nvSpPr>
        <p:spPr>
          <a:xfrm>
            <a:off x="457200" y="1600200"/>
            <a:ext cx="4011613" cy="4106863"/>
          </a:xfrm>
        </p:spPr>
        <p:txBody>
          <a:bodyPr/>
          <a:lstStyle/>
          <a:p>
            <a:pPr eaLnBrk="1" hangingPunct="1"/>
            <a:r>
              <a:rPr lang="en-US" sz="3200" smtClean="0"/>
              <a:t>First arriving unit takes or passes command</a:t>
            </a:r>
          </a:p>
          <a:p>
            <a:pPr eaLnBrk="1" hangingPunct="1"/>
            <a:r>
              <a:rPr lang="en-US" sz="3200" smtClean="0"/>
              <a:t>Designates Passport Drop</a:t>
            </a:r>
          </a:p>
          <a:p>
            <a:pPr eaLnBrk="1" hangingPunct="1"/>
            <a:r>
              <a:rPr lang="en-US" sz="3200" smtClean="0"/>
              <a:t>Command Officer places rosters on command board</a:t>
            </a:r>
          </a:p>
        </p:txBody>
      </p:sp>
      <p:sp>
        <p:nvSpPr>
          <p:cNvPr id="141317" name="Rectangle 4"/>
          <p:cNvSpPr>
            <a:spLocks noGrp="1" noChangeArrowheads="1"/>
          </p:cNvSpPr>
          <p:nvPr>
            <p:ph type="body" sz="half" idx="2"/>
          </p:nvPr>
        </p:nvSpPr>
        <p:spPr>
          <a:xfrm>
            <a:off x="4419600" y="1600200"/>
            <a:ext cx="4267200" cy="4525963"/>
          </a:xfrm>
        </p:spPr>
        <p:txBody>
          <a:bodyPr/>
          <a:lstStyle/>
          <a:p>
            <a:pPr eaLnBrk="1" hangingPunct="1"/>
            <a:r>
              <a:rPr lang="en-US" sz="3200" smtClean="0"/>
              <a:t>Remote Entry-At first unit at remote location (mall, distant side, etc.)</a:t>
            </a:r>
          </a:p>
          <a:p>
            <a:pPr eaLnBrk="1" hangingPunct="1"/>
            <a:r>
              <a:rPr lang="en-US" sz="3200" smtClean="0"/>
              <a:t>Alert Tone</a:t>
            </a:r>
          </a:p>
          <a:p>
            <a:pPr lvl="1" eaLnBrk="1" hangingPunct="1"/>
            <a:r>
              <a:rPr lang="en-US" sz="2800" smtClean="0"/>
              <a:t>Entry Control</a:t>
            </a:r>
          </a:p>
          <a:p>
            <a:pPr lvl="1" eaLnBrk="1" hangingPunct="1"/>
            <a:r>
              <a:rPr lang="en-US" sz="2800" smtClean="0"/>
              <a:t>Evacuation</a:t>
            </a:r>
          </a:p>
          <a:p>
            <a:pPr lvl="1" eaLnBrk="1" hangingPunct="1"/>
            <a:r>
              <a:rPr lang="en-US" sz="2800" smtClean="0"/>
              <a:t>Red Hats To Report to IC</a:t>
            </a:r>
          </a:p>
        </p:txBody>
      </p:sp>
    </p:spTree>
  </p:cSld>
  <p:clrMapOvr>
    <a:masterClrMapping/>
  </p:clrMapOvr>
  <p:transition>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BE0D90-23B6-4353-979D-F95AB88AB36C}" type="slidenum">
              <a:rPr lang="en-US" smtClean="0"/>
              <a:pPr eaLnBrk="1" hangingPunct="1"/>
              <a:t>104</a:t>
            </a:fld>
            <a:endParaRPr lang="en-US" smtClean="0"/>
          </a:p>
        </p:txBody>
      </p:sp>
      <p:sp>
        <p:nvSpPr>
          <p:cNvPr id="142339" name="Rectangle 2"/>
          <p:cNvSpPr>
            <a:spLocks noGrp="1" noChangeArrowheads="1"/>
          </p:cNvSpPr>
          <p:nvPr>
            <p:ph type="title"/>
          </p:nvPr>
        </p:nvSpPr>
        <p:spPr/>
        <p:txBody>
          <a:bodyPr/>
          <a:lstStyle/>
          <a:p>
            <a:pPr eaLnBrk="1" hangingPunct="1"/>
            <a:r>
              <a:rPr lang="en-US" smtClean="0"/>
              <a:t>Incident Operations</a:t>
            </a:r>
          </a:p>
        </p:txBody>
      </p:sp>
      <p:sp>
        <p:nvSpPr>
          <p:cNvPr id="142340" name="Rectangle 3"/>
          <p:cNvSpPr>
            <a:spLocks noGrp="1" noChangeArrowheads="1"/>
          </p:cNvSpPr>
          <p:nvPr>
            <p:ph type="body" idx="1"/>
          </p:nvPr>
        </p:nvSpPr>
        <p:spPr>
          <a:xfrm>
            <a:off x="304800" y="1524000"/>
            <a:ext cx="8229600" cy="4114800"/>
          </a:xfrm>
        </p:spPr>
        <p:txBody>
          <a:bodyPr/>
          <a:lstStyle/>
          <a:p>
            <a:pPr eaLnBrk="1" hangingPunct="1"/>
            <a:r>
              <a:rPr lang="en-US" smtClean="0"/>
              <a:t>DPSC - 10 minute marks until situation stable</a:t>
            </a:r>
          </a:p>
          <a:p>
            <a:pPr eaLnBrk="1" hangingPunct="1"/>
            <a:r>
              <a:rPr lang="en-US" smtClean="0"/>
              <a:t>Roll Call at 20 minute mark</a:t>
            </a:r>
          </a:p>
          <a:p>
            <a:pPr lvl="1" eaLnBrk="1" hangingPunct="1"/>
            <a:r>
              <a:rPr lang="en-US" smtClean="0"/>
              <a:t>Initiated by IC</a:t>
            </a:r>
          </a:p>
          <a:p>
            <a:pPr lvl="1" eaLnBrk="1" hangingPunct="1"/>
            <a:r>
              <a:rPr lang="en-US" smtClean="0"/>
              <a:t>All sectors to account for personnel</a:t>
            </a:r>
          </a:p>
          <a:p>
            <a:pPr lvl="1" eaLnBrk="1" hangingPunct="1"/>
            <a:r>
              <a:rPr lang="en-US" smtClean="0"/>
              <a:t>Report “PAR” when called by IC</a:t>
            </a:r>
          </a:p>
          <a:p>
            <a:pPr lvl="1" eaLnBrk="1" hangingPunct="1"/>
            <a:r>
              <a:rPr lang="en-US" smtClean="0"/>
              <a:t>All sectors will be checked</a:t>
            </a:r>
          </a:p>
          <a:p>
            <a:pPr eaLnBrk="1" hangingPunct="1"/>
            <a:r>
              <a:rPr lang="en-US" smtClean="0"/>
              <a:t>Confirmation to DPSC </a:t>
            </a:r>
          </a:p>
        </p:txBody>
      </p:sp>
    </p:spTree>
  </p:cSld>
  <p:clrMapOvr>
    <a:masterClrMapping/>
  </p:clrMapOvr>
  <p:transition>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CF15AF-21AC-421B-B7A8-A2B965F2783D}" type="slidenum">
              <a:rPr lang="en-US" smtClean="0"/>
              <a:pPr eaLnBrk="1" hangingPunct="1"/>
              <a:t>105</a:t>
            </a:fld>
            <a:endParaRPr lang="en-US" smtClean="0"/>
          </a:p>
        </p:txBody>
      </p:sp>
      <p:sp>
        <p:nvSpPr>
          <p:cNvPr id="143363" name="Rectangle 2"/>
          <p:cNvSpPr>
            <a:spLocks noGrp="1" noChangeArrowheads="1"/>
          </p:cNvSpPr>
          <p:nvPr>
            <p:ph type="title"/>
          </p:nvPr>
        </p:nvSpPr>
        <p:spPr/>
        <p:txBody>
          <a:bodyPr/>
          <a:lstStyle/>
          <a:p>
            <a:pPr eaLnBrk="1" hangingPunct="1"/>
            <a:r>
              <a:rPr lang="en-US" smtClean="0"/>
              <a:t>Incident Operations</a:t>
            </a:r>
          </a:p>
        </p:txBody>
      </p:sp>
      <p:sp>
        <p:nvSpPr>
          <p:cNvPr id="143364" name="Rectangle 3"/>
          <p:cNvSpPr>
            <a:spLocks noGrp="1" noChangeArrowheads="1"/>
          </p:cNvSpPr>
          <p:nvPr>
            <p:ph type="body" idx="1"/>
          </p:nvPr>
        </p:nvSpPr>
        <p:spPr/>
        <p:txBody>
          <a:bodyPr/>
          <a:lstStyle/>
          <a:p>
            <a:pPr eaLnBrk="1" hangingPunct="1">
              <a:lnSpc>
                <a:spcPct val="90000"/>
              </a:lnSpc>
            </a:pPr>
            <a:r>
              <a:rPr lang="en-US" sz="2800" smtClean="0"/>
              <a:t>All personnel must have name tags</a:t>
            </a:r>
          </a:p>
          <a:p>
            <a:pPr eaLnBrk="1" hangingPunct="1">
              <a:lnSpc>
                <a:spcPct val="90000"/>
              </a:lnSpc>
            </a:pPr>
            <a:r>
              <a:rPr lang="en-US" sz="2800" smtClean="0"/>
              <a:t>Minimum operating crews or teams of two</a:t>
            </a:r>
          </a:p>
          <a:p>
            <a:pPr eaLnBrk="1" hangingPunct="1">
              <a:lnSpc>
                <a:spcPct val="90000"/>
              </a:lnSpc>
            </a:pPr>
            <a:r>
              <a:rPr lang="en-US" sz="2800" smtClean="0"/>
              <a:t>Operating crews must have a portable radio</a:t>
            </a:r>
          </a:p>
          <a:p>
            <a:pPr eaLnBrk="1" hangingPunct="1">
              <a:lnSpc>
                <a:spcPct val="90000"/>
              </a:lnSpc>
            </a:pPr>
            <a:r>
              <a:rPr lang="en-US" sz="2800" smtClean="0"/>
              <a:t>Enter and exit areas together</a:t>
            </a:r>
          </a:p>
          <a:p>
            <a:pPr eaLnBrk="1" hangingPunct="1">
              <a:lnSpc>
                <a:spcPct val="90000"/>
              </a:lnSpc>
            </a:pPr>
            <a:r>
              <a:rPr lang="en-US" sz="2800" smtClean="0"/>
              <a:t>Maintain voice or other contact</a:t>
            </a:r>
          </a:p>
          <a:p>
            <a:pPr eaLnBrk="1" hangingPunct="1">
              <a:lnSpc>
                <a:spcPct val="90000"/>
              </a:lnSpc>
            </a:pPr>
            <a:r>
              <a:rPr lang="en-US" sz="2800" smtClean="0"/>
              <a:t>Each team member must be able to:</a:t>
            </a:r>
          </a:p>
          <a:p>
            <a:pPr lvl="1" eaLnBrk="1" hangingPunct="1">
              <a:lnSpc>
                <a:spcPct val="90000"/>
              </a:lnSpc>
            </a:pPr>
            <a:r>
              <a:rPr lang="en-US" sz="2400" smtClean="0"/>
              <a:t>Provide direct help to team members</a:t>
            </a:r>
          </a:p>
          <a:p>
            <a:pPr lvl="1" eaLnBrk="1" hangingPunct="1">
              <a:lnSpc>
                <a:spcPct val="90000"/>
              </a:lnSpc>
            </a:pPr>
            <a:r>
              <a:rPr lang="en-US" sz="2400" smtClean="0"/>
              <a:t>Call for assistance</a:t>
            </a:r>
          </a:p>
          <a:p>
            <a:pPr lvl="1" eaLnBrk="1" hangingPunct="1">
              <a:lnSpc>
                <a:spcPct val="90000"/>
              </a:lnSpc>
            </a:pPr>
            <a:r>
              <a:rPr lang="en-US" sz="2400" smtClean="0"/>
              <a:t>Go and get help for a team member that is injured</a:t>
            </a:r>
          </a:p>
        </p:txBody>
      </p:sp>
    </p:spTree>
  </p:cSld>
  <p:clrMapOvr>
    <a:masterClrMapping/>
  </p:clrMapOvr>
  <p:transition>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34CAEB-EBA6-4C93-8281-09D86928861B}" type="slidenum">
              <a:rPr lang="en-US" smtClean="0"/>
              <a:pPr eaLnBrk="1" hangingPunct="1"/>
              <a:t>106</a:t>
            </a:fld>
            <a:endParaRPr lang="en-US" smtClean="0"/>
          </a:p>
        </p:txBody>
      </p:sp>
      <p:sp>
        <p:nvSpPr>
          <p:cNvPr id="144387" name="Rectangle 2"/>
          <p:cNvSpPr>
            <a:spLocks noChangeArrowheads="1"/>
          </p:cNvSpPr>
          <p:nvPr/>
        </p:nvSpPr>
        <p:spPr bwMode="auto">
          <a:xfrm>
            <a:off x="1981200" y="2971800"/>
            <a:ext cx="5105400" cy="22098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4388" name="Rectangle 3"/>
          <p:cNvSpPr>
            <a:spLocks noGrp="1" noChangeArrowheads="1"/>
          </p:cNvSpPr>
          <p:nvPr>
            <p:ph type="title"/>
          </p:nvPr>
        </p:nvSpPr>
        <p:spPr>
          <a:xfrm>
            <a:off x="0" y="381000"/>
            <a:ext cx="8763000" cy="1143000"/>
          </a:xfrm>
        </p:spPr>
        <p:txBody>
          <a:bodyPr/>
          <a:lstStyle/>
          <a:p>
            <a:pPr eaLnBrk="1" hangingPunct="1"/>
            <a:r>
              <a:rPr lang="en-US" smtClean="0"/>
              <a:t>Where are you? - Sides/Quadrants</a:t>
            </a:r>
          </a:p>
        </p:txBody>
      </p:sp>
      <p:sp>
        <p:nvSpPr>
          <p:cNvPr id="316420" name="Text Box 4"/>
          <p:cNvSpPr txBox="1">
            <a:spLocks noChangeArrowheads="1"/>
          </p:cNvSpPr>
          <p:nvPr/>
        </p:nvSpPr>
        <p:spPr bwMode="auto">
          <a:xfrm>
            <a:off x="304800" y="5486400"/>
            <a:ext cx="2590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800">
                <a:latin typeface="Times New Roman" pitchFamily="18" charset="0"/>
              </a:rPr>
              <a:t>Structure with Quadrants</a:t>
            </a:r>
            <a:endParaRPr kumimoji="1" lang="en-US" sz="2400">
              <a:latin typeface="Times New Roman" pitchFamily="18" charset="0"/>
            </a:endParaRPr>
          </a:p>
        </p:txBody>
      </p:sp>
      <p:sp>
        <p:nvSpPr>
          <p:cNvPr id="144390" name="Text Box 5"/>
          <p:cNvSpPr txBox="1">
            <a:spLocks noChangeArrowheads="1"/>
          </p:cNvSpPr>
          <p:nvPr/>
        </p:nvSpPr>
        <p:spPr bwMode="auto">
          <a:xfrm>
            <a:off x="3581400" y="5334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400">
                <a:latin typeface="Times New Roman" pitchFamily="18" charset="0"/>
              </a:rPr>
              <a:t>Side A</a:t>
            </a:r>
          </a:p>
        </p:txBody>
      </p:sp>
      <p:sp>
        <p:nvSpPr>
          <p:cNvPr id="144391" name="Text Box 6"/>
          <p:cNvSpPr txBox="1">
            <a:spLocks noChangeArrowheads="1"/>
          </p:cNvSpPr>
          <p:nvPr/>
        </p:nvSpPr>
        <p:spPr bwMode="auto">
          <a:xfrm>
            <a:off x="3886200" y="579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i="1">
                <a:latin typeface="Times New Roman" pitchFamily="18" charset="0"/>
              </a:rPr>
              <a:t>Division A</a:t>
            </a:r>
            <a:endParaRPr kumimoji="1" lang="en-US" sz="2400">
              <a:latin typeface="Times New Roman" pitchFamily="18" charset="0"/>
            </a:endParaRPr>
          </a:p>
        </p:txBody>
      </p:sp>
      <p:sp>
        <p:nvSpPr>
          <p:cNvPr id="144392" name="Text Box 7"/>
          <p:cNvSpPr txBox="1">
            <a:spLocks noChangeArrowheads="1"/>
          </p:cNvSpPr>
          <p:nvPr/>
        </p:nvSpPr>
        <p:spPr bwMode="auto">
          <a:xfrm rot="30304">
            <a:off x="0" y="3200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400">
                <a:latin typeface="Times New Roman" pitchFamily="18" charset="0"/>
              </a:rPr>
              <a:t>Side B</a:t>
            </a:r>
          </a:p>
        </p:txBody>
      </p:sp>
      <p:sp>
        <p:nvSpPr>
          <p:cNvPr id="144393" name="Text Box 8"/>
          <p:cNvSpPr txBox="1">
            <a:spLocks noChangeArrowheads="1"/>
          </p:cNvSpPr>
          <p:nvPr/>
        </p:nvSpPr>
        <p:spPr bwMode="auto">
          <a:xfrm>
            <a:off x="0" y="3810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i="1">
                <a:latin typeface="Times New Roman" pitchFamily="18" charset="0"/>
              </a:rPr>
              <a:t>Division B</a:t>
            </a:r>
            <a:endParaRPr kumimoji="1" lang="en-US" sz="2400">
              <a:latin typeface="Times New Roman" pitchFamily="18" charset="0"/>
            </a:endParaRPr>
          </a:p>
        </p:txBody>
      </p:sp>
      <p:sp>
        <p:nvSpPr>
          <p:cNvPr id="144394" name="Text Box 9"/>
          <p:cNvSpPr txBox="1">
            <a:spLocks noChangeArrowheads="1"/>
          </p:cNvSpPr>
          <p:nvPr/>
        </p:nvSpPr>
        <p:spPr bwMode="auto">
          <a:xfrm>
            <a:off x="3581400" y="1752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400">
                <a:latin typeface="Times New Roman" pitchFamily="18" charset="0"/>
              </a:rPr>
              <a:t>Side C</a:t>
            </a:r>
          </a:p>
        </p:txBody>
      </p:sp>
      <p:sp>
        <p:nvSpPr>
          <p:cNvPr id="144395" name="Text Box 10"/>
          <p:cNvSpPr txBox="1">
            <a:spLocks noChangeArrowheads="1"/>
          </p:cNvSpPr>
          <p:nvPr/>
        </p:nvSpPr>
        <p:spPr bwMode="auto">
          <a:xfrm>
            <a:off x="3810000" y="2362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i="1">
                <a:latin typeface="Times New Roman" pitchFamily="18" charset="0"/>
              </a:rPr>
              <a:t>Division C</a:t>
            </a:r>
          </a:p>
        </p:txBody>
      </p:sp>
      <p:sp>
        <p:nvSpPr>
          <p:cNvPr id="144396" name="Text Box 11"/>
          <p:cNvSpPr txBox="1">
            <a:spLocks noChangeArrowheads="1"/>
          </p:cNvSpPr>
          <p:nvPr/>
        </p:nvSpPr>
        <p:spPr bwMode="auto">
          <a:xfrm>
            <a:off x="7162800" y="3124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400">
                <a:latin typeface="Times New Roman" pitchFamily="18" charset="0"/>
              </a:rPr>
              <a:t>Side D</a:t>
            </a:r>
          </a:p>
        </p:txBody>
      </p:sp>
      <p:sp>
        <p:nvSpPr>
          <p:cNvPr id="144397" name="Text Box 12"/>
          <p:cNvSpPr txBox="1">
            <a:spLocks noChangeArrowheads="1"/>
          </p:cNvSpPr>
          <p:nvPr/>
        </p:nvSpPr>
        <p:spPr bwMode="auto">
          <a:xfrm>
            <a:off x="7315200" y="3733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 </a:t>
            </a:r>
            <a:r>
              <a:rPr kumimoji="1" lang="en-US" sz="2400" i="1">
                <a:latin typeface="Times New Roman" pitchFamily="18" charset="0"/>
              </a:rPr>
              <a:t>Division D</a:t>
            </a:r>
            <a:endParaRPr kumimoji="1" lang="en-US" sz="2400">
              <a:latin typeface="Times New Roman" pitchFamily="18" charset="0"/>
            </a:endParaRPr>
          </a:p>
        </p:txBody>
      </p:sp>
      <p:sp>
        <p:nvSpPr>
          <p:cNvPr id="144398" name="Line 13"/>
          <p:cNvSpPr>
            <a:spLocks noChangeShapeType="1"/>
          </p:cNvSpPr>
          <p:nvPr/>
        </p:nvSpPr>
        <p:spPr bwMode="auto">
          <a:xfrm>
            <a:off x="4724400" y="2971800"/>
            <a:ext cx="0" cy="2209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4399" name="Line 14"/>
          <p:cNvSpPr>
            <a:spLocks noChangeShapeType="1"/>
          </p:cNvSpPr>
          <p:nvPr/>
        </p:nvSpPr>
        <p:spPr bwMode="auto">
          <a:xfrm>
            <a:off x="2209800" y="4038600"/>
            <a:ext cx="5029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6431" name="Text Box 15"/>
          <p:cNvSpPr txBox="1">
            <a:spLocks noChangeArrowheads="1"/>
          </p:cNvSpPr>
          <p:nvPr/>
        </p:nvSpPr>
        <p:spPr bwMode="auto">
          <a:xfrm>
            <a:off x="2362200" y="4324350"/>
            <a:ext cx="20574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kumimoji="1" lang="en-US" sz="2800" b="1" i="1">
                <a:solidFill>
                  <a:schemeClr val="accent2"/>
                </a:solidFill>
                <a:effectLst>
                  <a:outerShdw blurRad="38100" dist="38100" dir="2700000" algn="tl">
                    <a:srgbClr val="000000"/>
                  </a:outerShdw>
                </a:effectLst>
                <a:latin typeface="Times New Roman" pitchFamily="18" charset="0"/>
              </a:rPr>
              <a:t>A</a:t>
            </a:r>
            <a:r>
              <a:rPr kumimoji="1" lang="en-US" sz="2400" b="1">
                <a:solidFill>
                  <a:schemeClr val="accent2"/>
                </a:solidFill>
                <a:latin typeface="Times New Roman" pitchFamily="18" charset="0"/>
              </a:rPr>
              <a:t> </a:t>
            </a:r>
            <a:r>
              <a:rPr kumimoji="1" lang="en-US" sz="2400" b="1">
                <a:solidFill>
                  <a:schemeClr val="accent2"/>
                </a:solidFill>
                <a:effectLst>
                  <a:outerShdw blurRad="38100" dist="38100" dir="2700000" algn="tl">
                    <a:srgbClr val="000000"/>
                  </a:outerShdw>
                </a:effectLst>
                <a:latin typeface="Times New Roman" pitchFamily="18" charset="0"/>
              </a:rPr>
              <a:t>quadrant</a:t>
            </a:r>
            <a:endParaRPr kumimoji="1" lang="en-US" sz="2400" b="1">
              <a:solidFill>
                <a:schemeClr val="accent2"/>
              </a:solidFill>
              <a:latin typeface="Times New Roman" pitchFamily="18" charset="0"/>
            </a:endParaRPr>
          </a:p>
        </p:txBody>
      </p:sp>
      <p:sp>
        <p:nvSpPr>
          <p:cNvPr id="316432" name="Text Box 16"/>
          <p:cNvSpPr txBox="1">
            <a:spLocks noChangeArrowheads="1"/>
          </p:cNvSpPr>
          <p:nvPr/>
        </p:nvSpPr>
        <p:spPr bwMode="auto">
          <a:xfrm>
            <a:off x="4953000" y="4343400"/>
            <a:ext cx="20574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kumimoji="1" lang="en-US" sz="2800" b="1" i="1">
                <a:solidFill>
                  <a:schemeClr val="accent2"/>
                </a:solidFill>
                <a:effectLst>
                  <a:outerShdw blurRad="38100" dist="38100" dir="2700000" algn="tl">
                    <a:srgbClr val="000000"/>
                  </a:outerShdw>
                </a:effectLst>
                <a:latin typeface="Times New Roman" pitchFamily="18" charset="0"/>
              </a:rPr>
              <a:t>D</a:t>
            </a:r>
            <a:r>
              <a:rPr kumimoji="1" lang="en-US" sz="2400" b="1">
                <a:solidFill>
                  <a:schemeClr val="accent2"/>
                </a:solidFill>
                <a:latin typeface="Times New Roman" pitchFamily="18" charset="0"/>
              </a:rPr>
              <a:t> </a:t>
            </a:r>
            <a:r>
              <a:rPr kumimoji="1" lang="en-US" sz="2400" b="1">
                <a:solidFill>
                  <a:schemeClr val="accent2"/>
                </a:solidFill>
                <a:effectLst>
                  <a:outerShdw blurRad="38100" dist="38100" dir="2700000" algn="tl">
                    <a:srgbClr val="000000"/>
                  </a:outerShdw>
                </a:effectLst>
                <a:latin typeface="Times New Roman" pitchFamily="18" charset="0"/>
              </a:rPr>
              <a:t>quadrant</a:t>
            </a:r>
            <a:endParaRPr kumimoji="1" lang="en-US" sz="2400" b="1">
              <a:solidFill>
                <a:schemeClr val="accent2"/>
              </a:solidFill>
              <a:latin typeface="Times New Roman" pitchFamily="18" charset="0"/>
            </a:endParaRPr>
          </a:p>
        </p:txBody>
      </p:sp>
      <p:sp>
        <p:nvSpPr>
          <p:cNvPr id="316433" name="Text Box 17"/>
          <p:cNvSpPr txBox="1">
            <a:spLocks noChangeArrowheads="1"/>
          </p:cNvSpPr>
          <p:nvPr/>
        </p:nvSpPr>
        <p:spPr bwMode="auto">
          <a:xfrm>
            <a:off x="4953000" y="3276600"/>
            <a:ext cx="20574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kumimoji="1" lang="en-US" sz="2800" b="1" i="1">
                <a:solidFill>
                  <a:schemeClr val="accent2"/>
                </a:solidFill>
                <a:effectLst>
                  <a:outerShdw blurRad="38100" dist="38100" dir="2700000" algn="tl">
                    <a:srgbClr val="000000"/>
                  </a:outerShdw>
                </a:effectLst>
                <a:latin typeface="Times New Roman" pitchFamily="18" charset="0"/>
              </a:rPr>
              <a:t>C</a:t>
            </a:r>
            <a:r>
              <a:rPr kumimoji="1" lang="en-US" sz="2400" b="1">
                <a:solidFill>
                  <a:schemeClr val="accent2"/>
                </a:solidFill>
                <a:latin typeface="Times New Roman" pitchFamily="18" charset="0"/>
              </a:rPr>
              <a:t> </a:t>
            </a:r>
            <a:r>
              <a:rPr kumimoji="1" lang="en-US" sz="2400" b="1">
                <a:solidFill>
                  <a:schemeClr val="accent2"/>
                </a:solidFill>
                <a:effectLst>
                  <a:outerShdw blurRad="38100" dist="38100" dir="2700000" algn="tl">
                    <a:srgbClr val="000000"/>
                  </a:outerShdw>
                </a:effectLst>
                <a:latin typeface="Times New Roman" pitchFamily="18" charset="0"/>
              </a:rPr>
              <a:t>quadrant</a:t>
            </a:r>
            <a:endParaRPr kumimoji="1" lang="en-US" sz="2400" b="1">
              <a:solidFill>
                <a:schemeClr val="accent2"/>
              </a:solidFill>
              <a:latin typeface="Times New Roman" pitchFamily="18" charset="0"/>
            </a:endParaRPr>
          </a:p>
        </p:txBody>
      </p:sp>
      <p:sp>
        <p:nvSpPr>
          <p:cNvPr id="316434" name="Text Box 18"/>
          <p:cNvSpPr txBox="1">
            <a:spLocks noChangeArrowheads="1"/>
          </p:cNvSpPr>
          <p:nvPr/>
        </p:nvSpPr>
        <p:spPr bwMode="auto">
          <a:xfrm>
            <a:off x="2362200" y="3352800"/>
            <a:ext cx="20574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kumimoji="1" lang="en-US" sz="2800" b="1" i="1">
                <a:solidFill>
                  <a:schemeClr val="accent2"/>
                </a:solidFill>
                <a:effectLst>
                  <a:outerShdw blurRad="38100" dist="38100" dir="2700000" algn="tl">
                    <a:srgbClr val="000000"/>
                  </a:outerShdw>
                </a:effectLst>
                <a:latin typeface="Times New Roman" pitchFamily="18" charset="0"/>
              </a:rPr>
              <a:t>B</a:t>
            </a:r>
            <a:r>
              <a:rPr kumimoji="1" lang="en-US" sz="2400" b="1">
                <a:solidFill>
                  <a:schemeClr val="accent2"/>
                </a:solidFill>
                <a:latin typeface="Times New Roman" pitchFamily="18" charset="0"/>
              </a:rPr>
              <a:t> </a:t>
            </a:r>
            <a:r>
              <a:rPr kumimoji="1" lang="en-US" sz="2400" b="1">
                <a:solidFill>
                  <a:schemeClr val="accent2"/>
                </a:solidFill>
                <a:effectLst>
                  <a:outerShdw blurRad="38100" dist="38100" dir="2700000" algn="tl">
                    <a:srgbClr val="000000"/>
                  </a:outerShdw>
                </a:effectLst>
                <a:latin typeface="Times New Roman" pitchFamily="18" charset="0"/>
              </a:rPr>
              <a:t>quadrant</a:t>
            </a:r>
            <a:endParaRPr kumimoji="1" lang="en-US" sz="2400" b="1">
              <a:solidFill>
                <a:schemeClr val="accent2"/>
              </a:solidFill>
              <a:latin typeface="Times New Roman" pitchFamily="18" charset="0"/>
            </a:endParaRPr>
          </a:p>
        </p:txBody>
      </p:sp>
      <p:sp>
        <p:nvSpPr>
          <p:cNvPr id="316435" name="Line 19"/>
          <p:cNvSpPr>
            <a:spLocks noChangeShapeType="1"/>
          </p:cNvSpPr>
          <p:nvPr/>
        </p:nvSpPr>
        <p:spPr bwMode="auto">
          <a:xfrm flipV="1">
            <a:off x="1828800" y="5029200"/>
            <a:ext cx="609600" cy="609600"/>
          </a:xfrm>
          <a:prstGeom prst="line">
            <a:avLst/>
          </a:prstGeom>
          <a:noFill/>
          <a:ln w="28575">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4405" name="Text Box 20"/>
          <p:cNvSpPr txBox="1">
            <a:spLocks noChangeArrowheads="1"/>
          </p:cNvSpPr>
          <p:nvPr/>
        </p:nvSpPr>
        <p:spPr bwMode="auto">
          <a:xfrm>
            <a:off x="3810000" y="3810000"/>
            <a:ext cx="1828800" cy="482600"/>
          </a:xfrm>
          <a:prstGeom prst="rect">
            <a:avLst/>
          </a:prstGeom>
          <a:noFill/>
          <a:ln w="25400">
            <a:solidFill>
              <a:srgbClr val="00008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a:solidFill>
                  <a:srgbClr val="003399"/>
                </a:solidFill>
                <a:latin typeface="Times New Roman" pitchFamily="18" charset="0"/>
              </a:rPr>
              <a:t>E Quadrant</a:t>
            </a:r>
            <a:endParaRPr lang="en-US"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7000"/>
                                  </p:stCondLst>
                                  <p:childTnLst>
                                    <p:set>
                                      <p:cBhvr>
                                        <p:cTn id="6" dur="1" fill="hold">
                                          <p:stCondLst>
                                            <p:cond delay="0"/>
                                          </p:stCondLst>
                                        </p:cTn>
                                        <p:tgtEl>
                                          <p:spTgt spid="316420"/>
                                        </p:tgtEl>
                                        <p:attrNameLst>
                                          <p:attrName>style.visibility</p:attrName>
                                        </p:attrNameLst>
                                      </p:cBhvr>
                                      <p:to>
                                        <p:strVal val="visible"/>
                                      </p:to>
                                    </p:set>
                                    <p:animEffect transition="in" filter="barn(outHorizontal)">
                                      <p:cBhvr>
                                        <p:cTn id="7" dur="500"/>
                                        <p:tgtEl>
                                          <p:spTgt spid="316420"/>
                                        </p:tgtEl>
                                      </p:cBhvr>
                                    </p:animEffect>
                                  </p:childTnLst>
                                </p:cTn>
                              </p:par>
                            </p:childTnLst>
                          </p:cTn>
                        </p:par>
                        <p:par>
                          <p:cTn id="8" fill="hold" nodeType="afterGroup">
                            <p:stCondLst>
                              <p:cond delay="7500"/>
                            </p:stCondLst>
                            <p:childTnLst>
                              <p:par>
                                <p:cTn id="9" presetID="22" presetClass="entr" presetSubtype="4" fill="hold" grpId="0" nodeType="afterEffect">
                                  <p:stCondLst>
                                    <p:cond delay="0"/>
                                  </p:stCondLst>
                                  <p:childTnLst>
                                    <p:set>
                                      <p:cBhvr>
                                        <p:cTn id="10" dur="1" fill="hold">
                                          <p:stCondLst>
                                            <p:cond delay="0"/>
                                          </p:stCondLst>
                                        </p:cTn>
                                        <p:tgtEl>
                                          <p:spTgt spid="316435"/>
                                        </p:tgtEl>
                                        <p:attrNameLst>
                                          <p:attrName>style.visibility</p:attrName>
                                        </p:attrNameLst>
                                      </p:cBhvr>
                                      <p:to>
                                        <p:strVal val="visible"/>
                                      </p:to>
                                    </p:set>
                                    <p:animEffect transition="in" filter="wipe(down)">
                                      <p:cBhvr>
                                        <p:cTn id="11" dur="500"/>
                                        <p:tgtEl>
                                          <p:spTgt spid="316435"/>
                                        </p:tgtEl>
                                      </p:cBhvr>
                                    </p:animEffect>
                                  </p:childTnLst>
                                </p:cTn>
                              </p:par>
                            </p:childTnLst>
                          </p:cTn>
                        </p:par>
                        <p:par>
                          <p:cTn id="12" fill="hold" nodeType="afterGroup">
                            <p:stCondLst>
                              <p:cond delay="8000"/>
                            </p:stCondLst>
                            <p:childTnLst>
                              <p:par>
                                <p:cTn id="13" presetID="23" presetClass="entr" presetSubtype="528" fill="hold" grpId="0" nodeType="afterEffect">
                                  <p:stCondLst>
                                    <p:cond delay="100"/>
                                  </p:stCondLst>
                                  <p:childTnLst>
                                    <p:set>
                                      <p:cBhvr>
                                        <p:cTn id="14" dur="1" fill="hold">
                                          <p:stCondLst>
                                            <p:cond delay="0"/>
                                          </p:stCondLst>
                                        </p:cTn>
                                        <p:tgtEl>
                                          <p:spTgt spid="316431"/>
                                        </p:tgtEl>
                                        <p:attrNameLst>
                                          <p:attrName>style.visibility</p:attrName>
                                        </p:attrNameLst>
                                      </p:cBhvr>
                                      <p:to>
                                        <p:strVal val="visible"/>
                                      </p:to>
                                    </p:set>
                                    <p:anim calcmode="lin" valueType="num">
                                      <p:cBhvr>
                                        <p:cTn id="15" dur="500" fill="hold"/>
                                        <p:tgtEl>
                                          <p:spTgt spid="316431"/>
                                        </p:tgtEl>
                                        <p:attrNameLst>
                                          <p:attrName>ppt_w</p:attrName>
                                        </p:attrNameLst>
                                      </p:cBhvr>
                                      <p:tavLst>
                                        <p:tav tm="0">
                                          <p:val>
                                            <p:fltVal val="0"/>
                                          </p:val>
                                        </p:tav>
                                        <p:tav tm="100000">
                                          <p:val>
                                            <p:strVal val="#ppt_w"/>
                                          </p:val>
                                        </p:tav>
                                      </p:tavLst>
                                    </p:anim>
                                    <p:anim calcmode="lin" valueType="num">
                                      <p:cBhvr>
                                        <p:cTn id="16" dur="500" fill="hold"/>
                                        <p:tgtEl>
                                          <p:spTgt spid="316431"/>
                                        </p:tgtEl>
                                        <p:attrNameLst>
                                          <p:attrName>ppt_h</p:attrName>
                                        </p:attrNameLst>
                                      </p:cBhvr>
                                      <p:tavLst>
                                        <p:tav tm="0">
                                          <p:val>
                                            <p:fltVal val="0"/>
                                          </p:val>
                                        </p:tav>
                                        <p:tav tm="100000">
                                          <p:val>
                                            <p:strVal val="#ppt_h"/>
                                          </p:val>
                                        </p:tav>
                                      </p:tavLst>
                                    </p:anim>
                                    <p:anim calcmode="lin" valueType="num">
                                      <p:cBhvr>
                                        <p:cTn id="17" dur="500" fill="hold"/>
                                        <p:tgtEl>
                                          <p:spTgt spid="316431"/>
                                        </p:tgtEl>
                                        <p:attrNameLst>
                                          <p:attrName>ppt_x</p:attrName>
                                        </p:attrNameLst>
                                      </p:cBhvr>
                                      <p:tavLst>
                                        <p:tav tm="0">
                                          <p:val>
                                            <p:fltVal val="0.5"/>
                                          </p:val>
                                        </p:tav>
                                        <p:tav tm="100000">
                                          <p:val>
                                            <p:strVal val="#ppt_x"/>
                                          </p:val>
                                        </p:tav>
                                      </p:tavLst>
                                    </p:anim>
                                    <p:anim calcmode="lin" valueType="num">
                                      <p:cBhvr>
                                        <p:cTn id="18" dur="500" fill="hold"/>
                                        <p:tgtEl>
                                          <p:spTgt spid="31643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8600"/>
                            </p:stCondLst>
                            <p:childTnLst>
                              <p:par>
                                <p:cTn id="20" presetID="23" presetClass="entr" presetSubtype="528" fill="hold" grpId="0" nodeType="afterEffect">
                                  <p:stCondLst>
                                    <p:cond delay="100"/>
                                  </p:stCondLst>
                                  <p:childTnLst>
                                    <p:set>
                                      <p:cBhvr>
                                        <p:cTn id="21" dur="1" fill="hold">
                                          <p:stCondLst>
                                            <p:cond delay="0"/>
                                          </p:stCondLst>
                                        </p:cTn>
                                        <p:tgtEl>
                                          <p:spTgt spid="316434"/>
                                        </p:tgtEl>
                                        <p:attrNameLst>
                                          <p:attrName>style.visibility</p:attrName>
                                        </p:attrNameLst>
                                      </p:cBhvr>
                                      <p:to>
                                        <p:strVal val="visible"/>
                                      </p:to>
                                    </p:set>
                                    <p:anim calcmode="lin" valueType="num">
                                      <p:cBhvr>
                                        <p:cTn id="22" dur="500" fill="hold"/>
                                        <p:tgtEl>
                                          <p:spTgt spid="316434"/>
                                        </p:tgtEl>
                                        <p:attrNameLst>
                                          <p:attrName>ppt_w</p:attrName>
                                        </p:attrNameLst>
                                      </p:cBhvr>
                                      <p:tavLst>
                                        <p:tav tm="0">
                                          <p:val>
                                            <p:fltVal val="0"/>
                                          </p:val>
                                        </p:tav>
                                        <p:tav tm="100000">
                                          <p:val>
                                            <p:strVal val="#ppt_w"/>
                                          </p:val>
                                        </p:tav>
                                      </p:tavLst>
                                    </p:anim>
                                    <p:anim calcmode="lin" valueType="num">
                                      <p:cBhvr>
                                        <p:cTn id="23" dur="500" fill="hold"/>
                                        <p:tgtEl>
                                          <p:spTgt spid="316434"/>
                                        </p:tgtEl>
                                        <p:attrNameLst>
                                          <p:attrName>ppt_h</p:attrName>
                                        </p:attrNameLst>
                                      </p:cBhvr>
                                      <p:tavLst>
                                        <p:tav tm="0">
                                          <p:val>
                                            <p:fltVal val="0"/>
                                          </p:val>
                                        </p:tav>
                                        <p:tav tm="100000">
                                          <p:val>
                                            <p:strVal val="#ppt_h"/>
                                          </p:val>
                                        </p:tav>
                                      </p:tavLst>
                                    </p:anim>
                                    <p:anim calcmode="lin" valueType="num">
                                      <p:cBhvr>
                                        <p:cTn id="24" dur="500" fill="hold"/>
                                        <p:tgtEl>
                                          <p:spTgt spid="316434"/>
                                        </p:tgtEl>
                                        <p:attrNameLst>
                                          <p:attrName>ppt_x</p:attrName>
                                        </p:attrNameLst>
                                      </p:cBhvr>
                                      <p:tavLst>
                                        <p:tav tm="0">
                                          <p:val>
                                            <p:fltVal val="0.5"/>
                                          </p:val>
                                        </p:tav>
                                        <p:tav tm="100000">
                                          <p:val>
                                            <p:strVal val="#ppt_x"/>
                                          </p:val>
                                        </p:tav>
                                      </p:tavLst>
                                    </p:anim>
                                    <p:anim calcmode="lin" valueType="num">
                                      <p:cBhvr>
                                        <p:cTn id="25" dur="500" fill="hold"/>
                                        <p:tgtEl>
                                          <p:spTgt spid="316434"/>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9200"/>
                            </p:stCondLst>
                            <p:childTnLst>
                              <p:par>
                                <p:cTn id="27" presetID="23" presetClass="entr" presetSubtype="528" fill="hold" grpId="0" nodeType="afterEffect">
                                  <p:stCondLst>
                                    <p:cond delay="0"/>
                                  </p:stCondLst>
                                  <p:childTnLst>
                                    <p:set>
                                      <p:cBhvr>
                                        <p:cTn id="28" dur="1" fill="hold">
                                          <p:stCondLst>
                                            <p:cond delay="0"/>
                                          </p:stCondLst>
                                        </p:cTn>
                                        <p:tgtEl>
                                          <p:spTgt spid="316433"/>
                                        </p:tgtEl>
                                        <p:attrNameLst>
                                          <p:attrName>style.visibility</p:attrName>
                                        </p:attrNameLst>
                                      </p:cBhvr>
                                      <p:to>
                                        <p:strVal val="visible"/>
                                      </p:to>
                                    </p:set>
                                    <p:anim calcmode="lin" valueType="num">
                                      <p:cBhvr>
                                        <p:cTn id="29" dur="500" fill="hold"/>
                                        <p:tgtEl>
                                          <p:spTgt spid="316433"/>
                                        </p:tgtEl>
                                        <p:attrNameLst>
                                          <p:attrName>ppt_w</p:attrName>
                                        </p:attrNameLst>
                                      </p:cBhvr>
                                      <p:tavLst>
                                        <p:tav tm="0">
                                          <p:val>
                                            <p:fltVal val="0"/>
                                          </p:val>
                                        </p:tav>
                                        <p:tav tm="100000">
                                          <p:val>
                                            <p:strVal val="#ppt_w"/>
                                          </p:val>
                                        </p:tav>
                                      </p:tavLst>
                                    </p:anim>
                                    <p:anim calcmode="lin" valueType="num">
                                      <p:cBhvr>
                                        <p:cTn id="30" dur="500" fill="hold"/>
                                        <p:tgtEl>
                                          <p:spTgt spid="316433"/>
                                        </p:tgtEl>
                                        <p:attrNameLst>
                                          <p:attrName>ppt_h</p:attrName>
                                        </p:attrNameLst>
                                      </p:cBhvr>
                                      <p:tavLst>
                                        <p:tav tm="0">
                                          <p:val>
                                            <p:fltVal val="0"/>
                                          </p:val>
                                        </p:tav>
                                        <p:tav tm="100000">
                                          <p:val>
                                            <p:strVal val="#ppt_h"/>
                                          </p:val>
                                        </p:tav>
                                      </p:tavLst>
                                    </p:anim>
                                    <p:anim calcmode="lin" valueType="num">
                                      <p:cBhvr>
                                        <p:cTn id="31" dur="500" fill="hold"/>
                                        <p:tgtEl>
                                          <p:spTgt spid="316433"/>
                                        </p:tgtEl>
                                        <p:attrNameLst>
                                          <p:attrName>ppt_x</p:attrName>
                                        </p:attrNameLst>
                                      </p:cBhvr>
                                      <p:tavLst>
                                        <p:tav tm="0">
                                          <p:val>
                                            <p:fltVal val="0.5"/>
                                          </p:val>
                                        </p:tav>
                                        <p:tav tm="100000">
                                          <p:val>
                                            <p:strVal val="#ppt_x"/>
                                          </p:val>
                                        </p:tav>
                                      </p:tavLst>
                                    </p:anim>
                                    <p:anim calcmode="lin" valueType="num">
                                      <p:cBhvr>
                                        <p:cTn id="32" dur="500" fill="hold"/>
                                        <p:tgtEl>
                                          <p:spTgt spid="316433"/>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9700"/>
                            </p:stCondLst>
                            <p:childTnLst>
                              <p:par>
                                <p:cTn id="34" presetID="23" presetClass="entr" presetSubtype="528" fill="hold" grpId="0" nodeType="afterEffect">
                                  <p:stCondLst>
                                    <p:cond delay="0"/>
                                  </p:stCondLst>
                                  <p:childTnLst>
                                    <p:set>
                                      <p:cBhvr>
                                        <p:cTn id="35" dur="1" fill="hold">
                                          <p:stCondLst>
                                            <p:cond delay="0"/>
                                          </p:stCondLst>
                                        </p:cTn>
                                        <p:tgtEl>
                                          <p:spTgt spid="316432"/>
                                        </p:tgtEl>
                                        <p:attrNameLst>
                                          <p:attrName>style.visibility</p:attrName>
                                        </p:attrNameLst>
                                      </p:cBhvr>
                                      <p:to>
                                        <p:strVal val="visible"/>
                                      </p:to>
                                    </p:set>
                                    <p:anim calcmode="lin" valueType="num">
                                      <p:cBhvr>
                                        <p:cTn id="36" dur="500" fill="hold"/>
                                        <p:tgtEl>
                                          <p:spTgt spid="316432"/>
                                        </p:tgtEl>
                                        <p:attrNameLst>
                                          <p:attrName>ppt_w</p:attrName>
                                        </p:attrNameLst>
                                      </p:cBhvr>
                                      <p:tavLst>
                                        <p:tav tm="0">
                                          <p:val>
                                            <p:fltVal val="0"/>
                                          </p:val>
                                        </p:tav>
                                        <p:tav tm="100000">
                                          <p:val>
                                            <p:strVal val="#ppt_w"/>
                                          </p:val>
                                        </p:tav>
                                      </p:tavLst>
                                    </p:anim>
                                    <p:anim calcmode="lin" valueType="num">
                                      <p:cBhvr>
                                        <p:cTn id="37" dur="500" fill="hold"/>
                                        <p:tgtEl>
                                          <p:spTgt spid="316432"/>
                                        </p:tgtEl>
                                        <p:attrNameLst>
                                          <p:attrName>ppt_h</p:attrName>
                                        </p:attrNameLst>
                                      </p:cBhvr>
                                      <p:tavLst>
                                        <p:tav tm="0">
                                          <p:val>
                                            <p:fltVal val="0"/>
                                          </p:val>
                                        </p:tav>
                                        <p:tav tm="100000">
                                          <p:val>
                                            <p:strVal val="#ppt_h"/>
                                          </p:val>
                                        </p:tav>
                                      </p:tavLst>
                                    </p:anim>
                                    <p:anim calcmode="lin" valueType="num">
                                      <p:cBhvr>
                                        <p:cTn id="38" dur="500" fill="hold"/>
                                        <p:tgtEl>
                                          <p:spTgt spid="316432"/>
                                        </p:tgtEl>
                                        <p:attrNameLst>
                                          <p:attrName>ppt_x</p:attrName>
                                        </p:attrNameLst>
                                      </p:cBhvr>
                                      <p:tavLst>
                                        <p:tav tm="0">
                                          <p:val>
                                            <p:fltVal val="0.5"/>
                                          </p:val>
                                        </p:tav>
                                        <p:tav tm="100000">
                                          <p:val>
                                            <p:strVal val="#ppt_x"/>
                                          </p:val>
                                        </p:tav>
                                      </p:tavLst>
                                    </p:anim>
                                    <p:anim calcmode="lin" valueType="num">
                                      <p:cBhvr>
                                        <p:cTn id="39" dur="500" fill="hold"/>
                                        <p:tgtEl>
                                          <p:spTgt spid="3164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autoUpdateAnimBg="0"/>
      <p:bldP spid="316431" grpId="0" autoUpdateAnimBg="0"/>
      <p:bldP spid="316432" grpId="0" autoUpdateAnimBg="0"/>
      <p:bldP spid="316433" grpId="0" autoUpdateAnimBg="0"/>
      <p:bldP spid="316434" grpId="0" autoUpdateAnimBg="0"/>
      <p:bldP spid="31643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91C790-962C-4BF3-B0B4-5DEA597036D9}" type="slidenum">
              <a:rPr lang="en-US" smtClean="0"/>
              <a:pPr eaLnBrk="1" hangingPunct="1"/>
              <a:t>107</a:t>
            </a:fld>
            <a:endParaRPr lang="en-US" smtClean="0"/>
          </a:p>
        </p:txBody>
      </p:sp>
      <p:sp>
        <p:nvSpPr>
          <p:cNvPr id="145411" name="Rectangle 2"/>
          <p:cNvSpPr>
            <a:spLocks noGrp="1" noChangeArrowheads="1"/>
          </p:cNvSpPr>
          <p:nvPr>
            <p:ph type="title"/>
          </p:nvPr>
        </p:nvSpPr>
        <p:spPr>
          <a:xfrm>
            <a:off x="457200" y="0"/>
            <a:ext cx="8229600" cy="1371600"/>
          </a:xfrm>
        </p:spPr>
        <p:txBody>
          <a:bodyPr/>
          <a:lstStyle/>
          <a:p>
            <a:pPr eaLnBrk="1" hangingPunct="1"/>
            <a:r>
              <a:rPr lang="en-US" smtClean="0"/>
              <a:t>Where are you? - Multi Story</a:t>
            </a:r>
          </a:p>
        </p:txBody>
      </p:sp>
      <p:sp>
        <p:nvSpPr>
          <p:cNvPr id="145412" name="Rectangle 3"/>
          <p:cNvSpPr>
            <a:spLocks noChangeArrowheads="1"/>
          </p:cNvSpPr>
          <p:nvPr/>
        </p:nvSpPr>
        <p:spPr bwMode="auto">
          <a:xfrm>
            <a:off x="1371600" y="1828800"/>
            <a:ext cx="6096000" cy="3352800"/>
          </a:xfrm>
          <a:prstGeom prst="rect">
            <a:avLst/>
          </a:prstGeom>
          <a:solidFill>
            <a:schemeClr val="accent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wrap="none" anchor="ctr">
            <a:flatTx/>
          </a:bodyPr>
          <a:lstStyle/>
          <a:p>
            <a:endParaRPr lang="en-US"/>
          </a:p>
        </p:txBody>
      </p:sp>
      <p:sp>
        <p:nvSpPr>
          <p:cNvPr id="145413" name="Line 4"/>
          <p:cNvSpPr>
            <a:spLocks noChangeShapeType="1"/>
          </p:cNvSpPr>
          <p:nvPr/>
        </p:nvSpPr>
        <p:spPr bwMode="auto">
          <a:xfrm>
            <a:off x="1371600" y="2438400"/>
            <a:ext cx="1588"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4" name="Line 5"/>
          <p:cNvSpPr>
            <a:spLocks noChangeShapeType="1"/>
          </p:cNvSpPr>
          <p:nvPr/>
        </p:nvSpPr>
        <p:spPr bwMode="auto">
          <a:xfrm>
            <a:off x="1371600" y="2590800"/>
            <a:ext cx="6096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5" name="Line 6"/>
          <p:cNvSpPr>
            <a:spLocks noChangeShapeType="1"/>
          </p:cNvSpPr>
          <p:nvPr/>
        </p:nvSpPr>
        <p:spPr bwMode="auto">
          <a:xfrm flipV="1">
            <a:off x="7467600" y="2438400"/>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6" name="Line 7"/>
          <p:cNvSpPr>
            <a:spLocks noChangeShapeType="1"/>
          </p:cNvSpPr>
          <p:nvPr/>
        </p:nvSpPr>
        <p:spPr bwMode="auto">
          <a:xfrm>
            <a:off x="1371600" y="3124200"/>
            <a:ext cx="6096000" cy="1588"/>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7" name="Line 8"/>
          <p:cNvSpPr>
            <a:spLocks noChangeShapeType="1"/>
          </p:cNvSpPr>
          <p:nvPr/>
        </p:nvSpPr>
        <p:spPr bwMode="auto">
          <a:xfrm flipV="1">
            <a:off x="7467600" y="3048000"/>
            <a:ext cx="1524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8" name="Line 9"/>
          <p:cNvSpPr>
            <a:spLocks noChangeShapeType="1"/>
          </p:cNvSpPr>
          <p:nvPr/>
        </p:nvSpPr>
        <p:spPr bwMode="auto">
          <a:xfrm>
            <a:off x="1371600" y="3657600"/>
            <a:ext cx="6096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9" name="Line 10"/>
          <p:cNvSpPr>
            <a:spLocks noChangeShapeType="1"/>
          </p:cNvSpPr>
          <p:nvPr/>
        </p:nvSpPr>
        <p:spPr bwMode="auto">
          <a:xfrm flipV="1">
            <a:off x="7467600" y="3581400"/>
            <a:ext cx="1524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0" name="Line 11"/>
          <p:cNvSpPr>
            <a:spLocks noChangeShapeType="1"/>
          </p:cNvSpPr>
          <p:nvPr/>
        </p:nvSpPr>
        <p:spPr bwMode="auto">
          <a:xfrm>
            <a:off x="1371600" y="4114800"/>
            <a:ext cx="6096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1" name="Line 12"/>
          <p:cNvSpPr>
            <a:spLocks noChangeShapeType="1"/>
          </p:cNvSpPr>
          <p:nvPr/>
        </p:nvSpPr>
        <p:spPr bwMode="auto">
          <a:xfrm flipV="1">
            <a:off x="7467600" y="3962400"/>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2" name="Line 13"/>
          <p:cNvSpPr>
            <a:spLocks noChangeShapeType="1"/>
          </p:cNvSpPr>
          <p:nvPr/>
        </p:nvSpPr>
        <p:spPr bwMode="auto">
          <a:xfrm>
            <a:off x="1371600" y="4572000"/>
            <a:ext cx="6096000" cy="1588"/>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3" name="Line 14"/>
          <p:cNvSpPr>
            <a:spLocks noChangeShapeType="1"/>
          </p:cNvSpPr>
          <p:nvPr/>
        </p:nvSpPr>
        <p:spPr bwMode="auto">
          <a:xfrm flipV="1">
            <a:off x="7467600" y="4419600"/>
            <a:ext cx="152400" cy="152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4" name="Line 15"/>
          <p:cNvSpPr>
            <a:spLocks noChangeShapeType="1"/>
          </p:cNvSpPr>
          <p:nvPr/>
        </p:nvSpPr>
        <p:spPr bwMode="auto">
          <a:xfrm>
            <a:off x="1371600" y="5105400"/>
            <a:ext cx="6096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5" name="Line 16"/>
          <p:cNvSpPr>
            <a:spLocks noChangeShapeType="1"/>
          </p:cNvSpPr>
          <p:nvPr/>
        </p:nvSpPr>
        <p:spPr bwMode="auto">
          <a:xfrm flipV="1">
            <a:off x="7467600" y="4800600"/>
            <a:ext cx="7620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26" name="Text Box 17"/>
          <p:cNvSpPr txBox="1">
            <a:spLocks noChangeArrowheads="1"/>
          </p:cNvSpPr>
          <p:nvPr/>
        </p:nvSpPr>
        <p:spPr bwMode="auto">
          <a:xfrm>
            <a:off x="4648200" y="4724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Sub-Floors</a:t>
            </a:r>
          </a:p>
        </p:txBody>
      </p:sp>
      <p:sp>
        <p:nvSpPr>
          <p:cNvPr id="145427" name="Text Box 18"/>
          <p:cNvSpPr txBox="1">
            <a:spLocks noChangeArrowheads="1"/>
          </p:cNvSpPr>
          <p:nvPr/>
        </p:nvSpPr>
        <p:spPr bwMode="auto">
          <a:xfrm>
            <a:off x="4648200" y="41529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First Floor</a:t>
            </a:r>
          </a:p>
        </p:txBody>
      </p:sp>
      <p:sp>
        <p:nvSpPr>
          <p:cNvPr id="145428" name="Text Box 19"/>
          <p:cNvSpPr txBox="1">
            <a:spLocks noChangeArrowheads="1"/>
          </p:cNvSpPr>
          <p:nvPr/>
        </p:nvSpPr>
        <p:spPr bwMode="auto">
          <a:xfrm>
            <a:off x="1447800" y="41338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Division 1</a:t>
            </a:r>
          </a:p>
        </p:txBody>
      </p:sp>
      <p:sp>
        <p:nvSpPr>
          <p:cNvPr id="145429" name="Text Box 20"/>
          <p:cNvSpPr txBox="1">
            <a:spLocks noChangeArrowheads="1"/>
          </p:cNvSpPr>
          <p:nvPr/>
        </p:nvSpPr>
        <p:spPr bwMode="auto">
          <a:xfrm>
            <a:off x="1447800" y="3733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Division 2</a:t>
            </a:r>
          </a:p>
        </p:txBody>
      </p:sp>
      <p:sp>
        <p:nvSpPr>
          <p:cNvPr id="145430" name="Text Box 21"/>
          <p:cNvSpPr txBox="1">
            <a:spLocks noChangeArrowheads="1"/>
          </p:cNvSpPr>
          <p:nvPr/>
        </p:nvSpPr>
        <p:spPr bwMode="auto">
          <a:xfrm>
            <a:off x="1447800" y="3200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Division 3</a:t>
            </a:r>
          </a:p>
        </p:txBody>
      </p:sp>
      <p:sp>
        <p:nvSpPr>
          <p:cNvPr id="145431" name="Text Box 22"/>
          <p:cNvSpPr txBox="1">
            <a:spLocks noChangeArrowheads="1"/>
          </p:cNvSpPr>
          <p:nvPr/>
        </p:nvSpPr>
        <p:spPr bwMode="auto">
          <a:xfrm>
            <a:off x="1447800" y="2743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Division 4</a:t>
            </a:r>
          </a:p>
        </p:txBody>
      </p:sp>
      <p:sp>
        <p:nvSpPr>
          <p:cNvPr id="145432" name="Text Box 23"/>
          <p:cNvSpPr txBox="1">
            <a:spLocks noChangeArrowheads="1"/>
          </p:cNvSpPr>
          <p:nvPr/>
        </p:nvSpPr>
        <p:spPr bwMode="auto">
          <a:xfrm>
            <a:off x="1447800" y="2133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Division 5</a:t>
            </a:r>
          </a:p>
        </p:txBody>
      </p:sp>
      <p:sp>
        <p:nvSpPr>
          <p:cNvPr id="145433" name="Text Box 24"/>
          <p:cNvSpPr txBox="1">
            <a:spLocks noChangeArrowheads="1"/>
          </p:cNvSpPr>
          <p:nvPr/>
        </p:nvSpPr>
        <p:spPr bwMode="auto">
          <a:xfrm>
            <a:off x="4648200" y="3733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Second Floor</a:t>
            </a:r>
          </a:p>
        </p:txBody>
      </p:sp>
      <p:sp>
        <p:nvSpPr>
          <p:cNvPr id="145434" name="Text Box 25"/>
          <p:cNvSpPr txBox="1">
            <a:spLocks noChangeArrowheads="1"/>
          </p:cNvSpPr>
          <p:nvPr/>
        </p:nvSpPr>
        <p:spPr bwMode="auto">
          <a:xfrm>
            <a:off x="466725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Third Floor</a:t>
            </a:r>
          </a:p>
        </p:txBody>
      </p:sp>
      <p:sp>
        <p:nvSpPr>
          <p:cNvPr id="145435" name="Text Box 26"/>
          <p:cNvSpPr txBox="1">
            <a:spLocks noChangeArrowheads="1"/>
          </p:cNvSpPr>
          <p:nvPr/>
        </p:nvSpPr>
        <p:spPr bwMode="auto">
          <a:xfrm>
            <a:off x="4667250" y="2667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Fourth Floor</a:t>
            </a:r>
          </a:p>
        </p:txBody>
      </p:sp>
      <p:sp>
        <p:nvSpPr>
          <p:cNvPr id="145436" name="Text Box 27"/>
          <p:cNvSpPr txBox="1">
            <a:spLocks noChangeArrowheads="1"/>
          </p:cNvSpPr>
          <p:nvPr/>
        </p:nvSpPr>
        <p:spPr bwMode="auto">
          <a:xfrm>
            <a:off x="4667250" y="22098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Fifth Floor</a:t>
            </a:r>
          </a:p>
        </p:txBody>
      </p:sp>
      <p:sp>
        <p:nvSpPr>
          <p:cNvPr id="318492" name="Text Box 28"/>
          <p:cNvSpPr txBox="1">
            <a:spLocks noChangeArrowheads="1"/>
          </p:cNvSpPr>
          <p:nvPr/>
        </p:nvSpPr>
        <p:spPr bwMode="auto">
          <a:xfrm>
            <a:off x="381000" y="53340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a:latin typeface="Times New Roman" pitchFamily="18" charset="0"/>
              </a:rPr>
              <a:t>Examples</a:t>
            </a:r>
            <a:r>
              <a:rPr kumimoji="1" lang="en-US" sz="2400">
                <a:latin typeface="Times New Roman" pitchFamily="18" charset="0"/>
              </a:rPr>
              <a:t>:  Basement, Mezzanine, P1, P2, L1, L2</a:t>
            </a:r>
          </a:p>
        </p:txBody>
      </p:sp>
      <p:sp>
        <p:nvSpPr>
          <p:cNvPr id="318493" name="Line 29"/>
          <p:cNvSpPr>
            <a:spLocks noChangeShapeType="1"/>
          </p:cNvSpPr>
          <p:nvPr/>
        </p:nvSpPr>
        <p:spPr bwMode="auto">
          <a:xfrm flipV="1">
            <a:off x="1066800" y="4800600"/>
            <a:ext cx="838200" cy="609600"/>
          </a:xfrm>
          <a:prstGeom prst="line">
            <a:avLst/>
          </a:prstGeom>
          <a:noFill/>
          <a:ln w="317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8494" name="Text Box 30"/>
          <p:cNvSpPr txBox="1">
            <a:spLocks noChangeArrowheads="1"/>
          </p:cNvSpPr>
          <p:nvPr/>
        </p:nvSpPr>
        <p:spPr bwMode="auto">
          <a:xfrm>
            <a:off x="3962400" y="5334000"/>
            <a:ext cx="480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sz="2400" b="1">
                <a:latin typeface="Times New Roman" pitchFamily="18" charset="0"/>
              </a:rPr>
              <a:t>** Sub-floors will be designated as the actual name of the sub-floor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5000"/>
                                  </p:stCondLst>
                                  <p:childTnLst>
                                    <p:set>
                                      <p:cBhvr>
                                        <p:cTn id="6" dur="1" fill="hold">
                                          <p:stCondLst>
                                            <p:cond delay="0"/>
                                          </p:stCondLst>
                                        </p:cTn>
                                        <p:tgtEl>
                                          <p:spTgt spid="318494"/>
                                        </p:tgtEl>
                                        <p:attrNameLst>
                                          <p:attrName>style.visibility</p:attrName>
                                        </p:attrNameLst>
                                      </p:cBhvr>
                                      <p:to>
                                        <p:strVal val="visible"/>
                                      </p:to>
                                    </p:set>
                                    <p:anim calcmode="lin" valueType="num">
                                      <p:cBhvr>
                                        <p:cTn id="7" dur="500" fill="hold"/>
                                        <p:tgtEl>
                                          <p:spTgt spid="318494"/>
                                        </p:tgtEl>
                                        <p:attrNameLst>
                                          <p:attrName>ppt_w</p:attrName>
                                        </p:attrNameLst>
                                      </p:cBhvr>
                                      <p:tavLst>
                                        <p:tav tm="0">
                                          <p:val>
                                            <p:strVal val="(6*min(max(#ppt_w*#ppt_h,.3),1)-7.4)/-.7*#ppt_w"/>
                                          </p:val>
                                        </p:tav>
                                        <p:tav tm="100000">
                                          <p:val>
                                            <p:strVal val="#ppt_w"/>
                                          </p:val>
                                        </p:tav>
                                      </p:tavLst>
                                    </p:anim>
                                    <p:anim calcmode="lin" valueType="num">
                                      <p:cBhvr>
                                        <p:cTn id="8" dur="500" fill="hold"/>
                                        <p:tgtEl>
                                          <p:spTgt spid="318494"/>
                                        </p:tgtEl>
                                        <p:attrNameLst>
                                          <p:attrName>ppt_h</p:attrName>
                                        </p:attrNameLst>
                                      </p:cBhvr>
                                      <p:tavLst>
                                        <p:tav tm="0">
                                          <p:val>
                                            <p:strVal val="(6*min(max(#ppt_w*#ppt_h,.3),1)-7.4)/-.7*#ppt_h"/>
                                          </p:val>
                                        </p:tav>
                                        <p:tav tm="100000">
                                          <p:val>
                                            <p:strVal val="#ppt_h"/>
                                          </p:val>
                                        </p:tav>
                                      </p:tavLst>
                                    </p:anim>
                                    <p:anim calcmode="lin" valueType="num">
                                      <p:cBhvr>
                                        <p:cTn id="9" dur="500" fill="hold"/>
                                        <p:tgtEl>
                                          <p:spTgt spid="318494"/>
                                        </p:tgtEl>
                                        <p:attrNameLst>
                                          <p:attrName>ppt_x</p:attrName>
                                        </p:attrNameLst>
                                      </p:cBhvr>
                                      <p:tavLst>
                                        <p:tav tm="0">
                                          <p:val>
                                            <p:fltVal val="0.5"/>
                                          </p:val>
                                        </p:tav>
                                        <p:tav tm="100000">
                                          <p:val>
                                            <p:strVal val="#ppt_x"/>
                                          </p:val>
                                        </p:tav>
                                      </p:tavLst>
                                    </p:anim>
                                    <p:anim calcmode="lin" valueType="num">
                                      <p:cBhvr>
                                        <p:cTn id="10" dur="500" fill="hold"/>
                                        <p:tgtEl>
                                          <p:spTgt spid="31849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500"/>
                            </p:stCondLst>
                            <p:childTnLst>
                              <p:par>
                                <p:cTn id="12" presetID="5" presetClass="entr" presetSubtype="5" fill="hold" grpId="0" nodeType="afterEffect">
                                  <p:stCondLst>
                                    <p:cond delay="0"/>
                                  </p:stCondLst>
                                  <p:childTnLst>
                                    <p:set>
                                      <p:cBhvr>
                                        <p:cTn id="13" dur="1" fill="hold">
                                          <p:stCondLst>
                                            <p:cond delay="0"/>
                                          </p:stCondLst>
                                        </p:cTn>
                                        <p:tgtEl>
                                          <p:spTgt spid="318492"/>
                                        </p:tgtEl>
                                        <p:attrNameLst>
                                          <p:attrName>style.visibility</p:attrName>
                                        </p:attrNameLst>
                                      </p:cBhvr>
                                      <p:to>
                                        <p:strVal val="visible"/>
                                      </p:to>
                                    </p:set>
                                    <p:animEffect transition="in" filter="checkerboard(down)">
                                      <p:cBhvr>
                                        <p:cTn id="14" dur="500"/>
                                        <p:tgtEl>
                                          <p:spTgt spid="318492"/>
                                        </p:tgtEl>
                                      </p:cBhvr>
                                    </p:animEffect>
                                  </p:childTnLst>
                                </p:cTn>
                              </p:par>
                            </p:childTnLst>
                          </p:cTn>
                        </p:par>
                        <p:par>
                          <p:cTn id="15" fill="hold" nodeType="afterGroup">
                            <p:stCondLst>
                              <p:cond delay="6000"/>
                            </p:stCondLst>
                            <p:childTnLst>
                              <p:par>
                                <p:cTn id="16" presetID="18" presetClass="entr" presetSubtype="9" fill="hold" grpId="0" nodeType="afterEffect">
                                  <p:stCondLst>
                                    <p:cond delay="0"/>
                                  </p:stCondLst>
                                  <p:childTnLst>
                                    <p:set>
                                      <p:cBhvr>
                                        <p:cTn id="17" dur="1" fill="hold">
                                          <p:stCondLst>
                                            <p:cond delay="0"/>
                                          </p:stCondLst>
                                        </p:cTn>
                                        <p:tgtEl>
                                          <p:spTgt spid="318493"/>
                                        </p:tgtEl>
                                        <p:attrNameLst>
                                          <p:attrName>style.visibility</p:attrName>
                                        </p:attrNameLst>
                                      </p:cBhvr>
                                      <p:to>
                                        <p:strVal val="visible"/>
                                      </p:to>
                                    </p:set>
                                    <p:animEffect transition="in" filter="strips(upLeft)">
                                      <p:cBhvr>
                                        <p:cTn id="18" dur="500"/>
                                        <p:tgtEl>
                                          <p:spTgt spid="318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92" grpId="0" autoUpdateAnimBg="0"/>
      <p:bldP spid="318493" grpId="0" animBg="1"/>
      <p:bldP spid="318494"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4D9602-937E-4309-84D2-32F254CBA929}" type="slidenum">
              <a:rPr lang="en-US" smtClean="0"/>
              <a:pPr eaLnBrk="1" hangingPunct="1"/>
              <a:t>108</a:t>
            </a:fld>
            <a:endParaRPr lang="en-US" smtClean="0"/>
          </a:p>
        </p:txBody>
      </p:sp>
      <p:sp>
        <p:nvSpPr>
          <p:cNvPr id="146435" name="Rectangle 2"/>
          <p:cNvSpPr>
            <a:spLocks noGrp="1" noChangeArrowheads="1"/>
          </p:cNvSpPr>
          <p:nvPr>
            <p:ph type="title"/>
          </p:nvPr>
        </p:nvSpPr>
        <p:spPr/>
        <p:txBody>
          <a:bodyPr/>
          <a:lstStyle/>
          <a:p>
            <a:pPr eaLnBrk="1" hangingPunct="1"/>
            <a:r>
              <a:rPr lang="en-US" smtClean="0"/>
              <a:t>Where are you? - Exposures</a:t>
            </a:r>
          </a:p>
        </p:txBody>
      </p:sp>
      <p:sp>
        <p:nvSpPr>
          <p:cNvPr id="146436" name="Rectangle 3"/>
          <p:cNvSpPr>
            <a:spLocks noChangeArrowheads="1"/>
          </p:cNvSpPr>
          <p:nvPr/>
        </p:nvSpPr>
        <p:spPr bwMode="auto">
          <a:xfrm>
            <a:off x="3352800" y="3429000"/>
            <a:ext cx="2286000" cy="12954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6437" name="Text Box 4"/>
          <p:cNvSpPr txBox="1">
            <a:spLocks noChangeArrowheads="1"/>
          </p:cNvSpPr>
          <p:nvPr/>
        </p:nvSpPr>
        <p:spPr bwMode="auto">
          <a:xfrm>
            <a:off x="3505200" y="3733800"/>
            <a:ext cx="21336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Fire Building</a:t>
            </a:r>
          </a:p>
        </p:txBody>
      </p:sp>
      <p:sp>
        <p:nvSpPr>
          <p:cNvPr id="146438" name="Rectangle 5"/>
          <p:cNvSpPr>
            <a:spLocks noChangeArrowheads="1"/>
          </p:cNvSpPr>
          <p:nvPr/>
        </p:nvSpPr>
        <p:spPr bwMode="auto">
          <a:xfrm>
            <a:off x="3505200" y="5181600"/>
            <a:ext cx="1905000" cy="7620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6439" name="Text Box 6"/>
          <p:cNvSpPr txBox="1">
            <a:spLocks noChangeArrowheads="1"/>
          </p:cNvSpPr>
          <p:nvPr/>
        </p:nvSpPr>
        <p:spPr bwMode="auto">
          <a:xfrm>
            <a:off x="3657600" y="5257800"/>
            <a:ext cx="17526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Exposure A</a:t>
            </a:r>
          </a:p>
        </p:txBody>
      </p:sp>
      <p:sp>
        <p:nvSpPr>
          <p:cNvPr id="146440" name="Rectangle 7"/>
          <p:cNvSpPr>
            <a:spLocks noChangeArrowheads="1"/>
          </p:cNvSpPr>
          <p:nvPr/>
        </p:nvSpPr>
        <p:spPr bwMode="auto">
          <a:xfrm>
            <a:off x="6019800" y="3429000"/>
            <a:ext cx="1676400" cy="13716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6441" name="Text Box 8"/>
          <p:cNvSpPr txBox="1">
            <a:spLocks noChangeArrowheads="1"/>
          </p:cNvSpPr>
          <p:nvPr/>
        </p:nvSpPr>
        <p:spPr bwMode="auto">
          <a:xfrm>
            <a:off x="1295400" y="3810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Exposure B</a:t>
            </a:r>
          </a:p>
        </p:txBody>
      </p:sp>
      <p:sp>
        <p:nvSpPr>
          <p:cNvPr id="146442" name="Rectangle 9"/>
          <p:cNvSpPr>
            <a:spLocks noChangeArrowheads="1"/>
          </p:cNvSpPr>
          <p:nvPr/>
        </p:nvSpPr>
        <p:spPr bwMode="auto">
          <a:xfrm>
            <a:off x="3352800" y="2133600"/>
            <a:ext cx="2286000" cy="8382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6443" name="Text Box 10"/>
          <p:cNvSpPr txBox="1">
            <a:spLocks noChangeArrowheads="1"/>
          </p:cNvSpPr>
          <p:nvPr/>
        </p:nvSpPr>
        <p:spPr bwMode="auto">
          <a:xfrm>
            <a:off x="3505200" y="2286000"/>
            <a:ext cx="20574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Exposure C</a:t>
            </a:r>
          </a:p>
        </p:txBody>
      </p:sp>
      <p:sp>
        <p:nvSpPr>
          <p:cNvPr id="146444" name="Text Box 11"/>
          <p:cNvSpPr txBox="1">
            <a:spLocks noChangeArrowheads="1"/>
          </p:cNvSpPr>
          <p:nvPr/>
        </p:nvSpPr>
        <p:spPr bwMode="auto">
          <a:xfrm>
            <a:off x="6019800" y="3810000"/>
            <a:ext cx="16764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Exposure D</a:t>
            </a:r>
          </a:p>
        </p:txBody>
      </p:sp>
      <p:sp>
        <p:nvSpPr>
          <p:cNvPr id="146445" name="Rectangle 12"/>
          <p:cNvSpPr>
            <a:spLocks noChangeArrowheads="1"/>
          </p:cNvSpPr>
          <p:nvPr/>
        </p:nvSpPr>
        <p:spPr bwMode="auto">
          <a:xfrm>
            <a:off x="1219200" y="3505200"/>
            <a:ext cx="1828800" cy="11430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6446" name="Text Box 13"/>
          <p:cNvSpPr txBox="1">
            <a:spLocks noChangeArrowheads="1"/>
          </p:cNvSpPr>
          <p:nvPr/>
        </p:nvSpPr>
        <p:spPr bwMode="auto">
          <a:xfrm>
            <a:off x="1219200" y="3810000"/>
            <a:ext cx="16764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Exposure B</a:t>
            </a:r>
          </a:p>
        </p:txBody>
      </p:sp>
      <p:sp>
        <p:nvSpPr>
          <p:cNvPr id="146447" name="Text Box 14"/>
          <p:cNvSpPr txBox="1">
            <a:spLocks noChangeArrowheads="1"/>
          </p:cNvSpPr>
          <p:nvPr/>
        </p:nvSpPr>
        <p:spPr bwMode="auto">
          <a:xfrm>
            <a:off x="3429000" y="4267200"/>
            <a:ext cx="2133600" cy="457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Address Side</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127794-5259-43E7-9576-228B969A2477}" type="slidenum">
              <a:rPr lang="en-US" smtClean="0"/>
              <a:pPr eaLnBrk="1" hangingPunct="1"/>
              <a:t>109</a:t>
            </a:fld>
            <a:endParaRPr lang="en-US" smtClean="0"/>
          </a:p>
        </p:txBody>
      </p:sp>
      <p:sp>
        <p:nvSpPr>
          <p:cNvPr id="147459" name="Rectangle 2"/>
          <p:cNvSpPr>
            <a:spLocks noGrp="1" noChangeArrowheads="1"/>
          </p:cNvSpPr>
          <p:nvPr>
            <p:ph type="title"/>
          </p:nvPr>
        </p:nvSpPr>
        <p:spPr>
          <a:xfrm>
            <a:off x="457200" y="0"/>
            <a:ext cx="8229600" cy="1371600"/>
          </a:xfrm>
        </p:spPr>
        <p:txBody>
          <a:bodyPr/>
          <a:lstStyle/>
          <a:p>
            <a:pPr eaLnBrk="1" hangingPunct="1"/>
            <a:r>
              <a:rPr lang="en-US" smtClean="0"/>
              <a:t>Where are you? - Exposures</a:t>
            </a:r>
          </a:p>
        </p:txBody>
      </p:sp>
      <p:sp>
        <p:nvSpPr>
          <p:cNvPr id="147460" name="Rectangle 3"/>
          <p:cNvSpPr>
            <a:spLocks noChangeArrowheads="1"/>
          </p:cNvSpPr>
          <p:nvPr/>
        </p:nvSpPr>
        <p:spPr bwMode="auto">
          <a:xfrm>
            <a:off x="762000" y="2819400"/>
            <a:ext cx="7848600" cy="21336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147461" name="Line 4"/>
          <p:cNvSpPr>
            <a:spLocks noChangeShapeType="1"/>
          </p:cNvSpPr>
          <p:nvPr/>
        </p:nvSpPr>
        <p:spPr bwMode="auto">
          <a:xfrm>
            <a:off x="1676400" y="2819400"/>
            <a:ext cx="0" cy="2133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2" name="Line 5"/>
          <p:cNvSpPr>
            <a:spLocks noChangeShapeType="1"/>
          </p:cNvSpPr>
          <p:nvPr/>
        </p:nvSpPr>
        <p:spPr bwMode="auto">
          <a:xfrm>
            <a:off x="2819400" y="2819400"/>
            <a:ext cx="0" cy="2133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3" name="Line 6"/>
          <p:cNvSpPr>
            <a:spLocks noChangeShapeType="1"/>
          </p:cNvSpPr>
          <p:nvPr/>
        </p:nvSpPr>
        <p:spPr bwMode="auto">
          <a:xfrm>
            <a:off x="3733800" y="2819400"/>
            <a:ext cx="0" cy="2057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4" name="Line 7"/>
          <p:cNvSpPr>
            <a:spLocks noChangeShapeType="1"/>
          </p:cNvSpPr>
          <p:nvPr/>
        </p:nvSpPr>
        <p:spPr bwMode="auto">
          <a:xfrm>
            <a:off x="5181600" y="2819400"/>
            <a:ext cx="0" cy="2133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5" name="Line 8"/>
          <p:cNvSpPr>
            <a:spLocks noChangeShapeType="1"/>
          </p:cNvSpPr>
          <p:nvPr/>
        </p:nvSpPr>
        <p:spPr bwMode="auto">
          <a:xfrm>
            <a:off x="6477000" y="2819400"/>
            <a:ext cx="0" cy="2133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6" name="Line 9"/>
          <p:cNvSpPr>
            <a:spLocks noChangeShapeType="1"/>
          </p:cNvSpPr>
          <p:nvPr/>
        </p:nvSpPr>
        <p:spPr bwMode="auto">
          <a:xfrm>
            <a:off x="7620000" y="2819400"/>
            <a:ext cx="0" cy="2133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7" name="Text Box 10"/>
          <p:cNvSpPr txBox="1">
            <a:spLocks noChangeArrowheads="1"/>
          </p:cNvSpPr>
          <p:nvPr/>
        </p:nvSpPr>
        <p:spPr bwMode="auto">
          <a:xfrm>
            <a:off x="3810000" y="3505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Fire Area</a:t>
            </a:r>
          </a:p>
        </p:txBody>
      </p:sp>
      <p:sp>
        <p:nvSpPr>
          <p:cNvPr id="147468" name="Text Box 11"/>
          <p:cNvSpPr txBox="1">
            <a:spLocks noChangeArrowheads="1"/>
          </p:cNvSpPr>
          <p:nvPr/>
        </p:nvSpPr>
        <p:spPr bwMode="auto">
          <a:xfrm>
            <a:off x="19812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B2</a:t>
            </a:r>
          </a:p>
        </p:txBody>
      </p:sp>
      <p:sp>
        <p:nvSpPr>
          <p:cNvPr id="147469" name="Text Box 12"/>
          <p:cNvSpPr txBox="1">
            <a:spLocks noChangeArrowheads="1"/>
          </p:cNvSpPr>
          <p:nvPr/>
        </p:nvSpPr>
        <p:spPr bwMode="auto">
          <a:xfrm>
            <a:off x="29718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B1</a:t>
            </a:r>
          </a:p>
        </p:txBody>
      </p:sp>
      <p:sp>
        <p:nvSpPr>
          <p:cNvPr id="147470" name="Text Box 13"/>
          <p:cNvSpPr txBox="1">
            <a:spLocks noChangeArrowheads="1"/>
          </p:cNvSpPr>
          <p:nvPr/>
        </p:nvSpPr>
        <p:spPr bwMode="auto">
          <a:xfrm>
            <a:off x="838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B3</a:t>
            </a:r>
          </a:p>
        </p:txBody>
      </p:sp>
      <p:sp>
        <p:nvSpPr>
          <p:cNvPr id="147471" name="Text Box 14"/>
          <p:cNvSpPr txBox="1">
            <a:spLocks noChangeArrowheads="1"/>
          </p:cNvSpPr>
          <p:nvPr/>
        </p:nvSpPr>
        <p:spPr bwMode="auto">
          <a:xfrm>
            <a:off x="5410200" y="3581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D1</a:t>
            </a:r>
          </a:p>
        </p:txBody>
      </p:sp>
      <p:sp>
        <p:nvSpPr>
          <p:cNvPr id="147472" name="Text Box 15"/>
          <p:cNvSpPr txBox="1">
            <a:spLocks noChangeArrowheads="1"/>
          </p:cNvSpPr>
          <p:nvPr/>
        </p:nvSpPr>
        <p:spPr bwMode="auto">
          <a:xfrm>
            <a:off x="6629400" y="3581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D2</a:t>
            </a:r>
          </a:p>
        </p:txBody>
      </p:sp>
      <p:sp>
        <p:nvSpPr>
          <p:cNvPr id="147473" name="Text Box 16"/>
          <p:cNvSpPr txBox="1">
            <a:spLocks noChangeArrowheads="1"/>
          </p:cNvSpPr>
          <p:nvPr/>
        </p:nvSpPr>
        <p:spPr bwMode="auto">
          <a:xfrm>
            <a:off x="7772400" y="3581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a:latin typeface="Times New Roman" pitchFamily="18" charset="0"/>
              </a:rPr>
              <a:t>D3</a:t>
            </a:r>
          </a:p>
        </p:txBody>
      </p:sp>
      <p:sp>
        <p:nvSpPr>
          <p:cNvPr id="322577" name="Text Box 17"/>
          <p:cNvSpPr txBox="1">
            <a:spLocks noChangeArrowheads="1"/>
          </p:cNvSpPr>
          <p:nvPr/>
        </p:nvSpPr>
        <p:spPr bwMode="auto">
          <a:xfrm>
            <a:off x="1066800" y="48768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3600" b="1" i="1">
                <a:latin typeface="Times New Roman" pitchFamily="18" charset="0"/>
              </a:rPr>
              <a:t>Exposure B</a:t>
            </a:r>
          </a:p>
        </p:txBody>
      </p:sp>
      <p:sp>
        <p:nvSpPr>
          <p:cNvPr id="322578" name="AutoShape 18"/>
          <p:cNvSpPr>
            <a:spLocks noChangeArrowheads="1"/>
          </p:cNvSpPr>
          <p:nvPr/>
        </p:nvSpPr>
        <p:spPr bwMode="auto">
          <a:xfrm>
            <a:off x="609600" y="4800600"/>
            <a:ext cx="3276600" cy="762000"/>
          </a:xfrm>
          <a:prstGeom prst="bracePair">
            <a:avLst>
              <a:gd name="adj" fmla="val 8333"/>
            </a:avLst>
          </a:prstGeom>
          <a:noFill/>
          <a:ln w="76200">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322579" name="Text Box 19"/>
          <p:cNvSpPr txBox="1">
            <a:spLocks noChangeArrowheads="1"/>
          </p:cNvSpPr>
          <p:nvPr/>
        </p:nvSpPr>
        <p:spPr bwMode="auto">
          <a:xfrm>
            <a:off x="3810000" y="5715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kumimoji="1" lang="en-US" sz="2400" b="1" i="1">
                <a:latin typeface="Times New Roman" pitchFamily="18" charset="0"/>
              </a:rPr>
              <a:t>You May Refer to Entire Area</a:t>
            </a:r>
          </a:p>
        </p:txBody>
      </p:sp>
      <p:sp>
        <p:nvSpPr>
          <p:cNvPr id="322580" name="Line 20"/>
          <p:cNvSpPr>
            <a:spLocks noChangeShapeType="1"/>
          </p:cNvSpPr>
          <p:nvPr/>
        </p:nvSpPr>
        <p:spPr bwMode="auto">
          <a:xfrm flipH="1" flipV="1">
            <a:off x="3886200" y="5334000"/>
            <a:ext cx="381000" cy="45720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322579"/>
                                        </p:tgtEl>
                                        <p:attrNameLst>
                                          <p:attrName>style.visibility</p:attrName>
                                        </p:attrNameLst>
                                      </p:cBhvr>
                                      <p:to>
                                        <p:strVal val="visible"/>
                                      </p:to>
                                    </p:set>
                                  </p:childTnLst>
                                </p:cTn>
                              </p:par>
                            </p:childTnLst>
                          </p:cTn>
                        </p:par>
                        <p:par>
                          <p:cTn id="7" fill="hold" nodeType="afterGroup">
                            <p:stCondLst>
                              <p:cond delay="1500"/>
                            </p:stCondLst>
                            <p:childTnLst>
                              <p:par>
                                <p:cTn id="8" presetID="22" presetClass="entr" presetSubtype="4" fill="hold" grpId="0" nodeType="afterEffect">
                                  <p:stCondLst>
                                    <p:cond delay="0"/>
                                  </p:stCondLst>
                                  <p:childTnLst>
                                    <p:set>
                                      <p:cBhvr>
                                        <p:cTn id="9" dur="1" fill="hold">
                                          <p:stCondLst>
                                            <p:cond delay="0"/>
                                          </p:stCondLst>
                                        </p:cTn>
                                        <p:tgtEl>
                                          <p:spTgt spid="322580"/>
                                        </p:tgtEl>
                                        <p:attrNameLst>
                                          <p:attrName>style.visibility</p:attrName>
                                        </p:attrNameLst>
                                      </p:cBhvr>
                                      <p:to>
                                        <p:strVal val="visible"/>
                                      </p:to>
                                    </p:set>
                                    <p:animEffect transition="in" filter="wipe(down)">
                                      <p:cBhvr>
                                        <p:cTn id="10" dur="500"/>
                                        <p:tgtEl>
                                          <p:spTgt spid="322580"/>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322578"/>
                                        </p:tgtEl>
                                        <p:attrNameLst>
                                          <p:attrName>style.visibility</p:attrName>
                                        </p:attrNameLst>
                                      </p:cBhvr>
                                      <p:to>
                                        <p:strVal val="visible"/>
                                      </p:to>
                                    </p:set>
                                    <p:animEffect transition="in" filter="dissolve">
                                      <p:cBhvr>
                                        <p:cTn id="14" dur="500"/>
                                        <p:tgtEl>
                                          <p:spTgt spid="322578"/>
                                        </p:tgtEl>
                                      </p:cBhvr>
                                    </p:animEffect>
                                  </p:childTnLst>
                                </p:cTn>
                              </p:par>
                            </p:childTnLst>
                          </p:cTn>
                        </p:par>
                        <p:par>
                          <p:cTn id="15" fill="hold" nodeType="afterGroup">
                            <p:stCondLst>
                              <p:cond delay="2500"/>
                            </p:stCondLst>
                            <p:childTnLst>
                              <p:par>
                                <p:cTn id="16" presetID="2" presetClass="entr" presetSubtype="12" fill="hold" grpId="0" nodeType="afterEffect">
                                  <p:stCondLst>
                                    <p:cond delay="0"/>
                                  </p:stCondLst>
                                  <p:childTnLst>
                                    <p:set>
                                      <p:cBhvr>
                                        <p:cTn id="17" dur="1" fill="hold">
                                          <p:stCondLst>
                                            <p:cond delay="0"/>
                                          </p:stCondLst>
                                        </p:cTn>
                                        <p:tgtEl>
                                          <p:spTgt spid="322577"/>
                                        </p:tgtEl>
                                        <p:attrNameLst>
                                          <p:attrName>style.visibility</p:attrName>
                                        </p:attrNameLst>
                                      </p:cBhvr>
                                      <p:to>
                                        <p:strVal val="visible"/>
                                      </p:to>
                                    </p:set>
                                    <p:anim calcmode="lin" valueType="num">
                                      <p:cBhvr additive="base">
                                        <p:cTn id="18" dur="500" fill="hold"/>
                                        <p:tgtEl>
                                          <p:spTgt spid="322577"/>
                                        </p:tgtEl>
                                        <p:attrNameLst>
                                          <p:attrName>ppt_x</p:attrName>
                                        </p:attrNameLst>
                                      </p:cBhvr>
                                      <p:tavLst>
                                        <p:tav tm="0">
                                          <p:val>
                                            <p:strVal val="0-#ppt_w/2"/>
                                          </p:val>
                                        </p:tav>
                                        <p:tav tm="100000">
                                          <p:val>
                                            <p:strVal val="#ppt_x"/>
                                          </p:val>
                                        </p:tav>
                                      </p:tavLst>
                                    </p:anim>
                                    <p:anim calcmode="lin" valueType="num">
                                      <p:cBhvr additive="base">
                                        <p:cTn id="19" dur="500" fill="hold"/>
                                        <p:tgtEl>
                                          <p:spTgt spid="322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77" grpId="0" autoUpdateAnimBg="0"/>
      <p:bldP spid="322578" grpId="0" animBg="1"/>
      <p:bldP spid="322579" grpId="0" autoUpdateAnimBg="0"/>
      <p:bldP spid="3225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050AA2-94BA-4A7B-97F1-BE9891A487AC}" type="slidenum">
              <a:rPr lang="en-US" smtClean="0"/>
              <a:pPr eaLnBrk="1" hangingPunct="1"/>
              <a:t>11</a:t>
            </a:fld>
            <a:endParaRPr lang="en-US" smtClean="0"/>
          </a:p>
        </p:txBody>
      </p:sp>
      <p:sp>
        <p:nvSpPr>
          <p:cNvPr id="12291" name="Rectangle 2"/>
          <p:cNvSpPr>
            <a:spLocks noGrp="1" noChangeArrowheads="1"/>
          </p:cNvSpPr>
          <p:nvPr>
            <p:ph type="title"/>
          </p:nvPr>
        </p:nvSpPr>
        <p:spPr/>
        <p:txBody>
          <a:bodyPr/>
          <a:lstStyle/>
          <a:p>
            <a:pPr eaLnBrk="1" hangingPunct="1"/>
            <a:r>
              <a:rPr lang="en-US" smtClean="0"/>
              <a:t>Personal Protective Equipment</a:t>
            </a:r>
          </a:p>
        </p:txBody>
      </p:sp>
      <p:sp>
        <p:nvSpPr>
          <p:cNvPr id="12292" name="Rectangle 3"/>
          <p:cNvSpPr>
            <a:spLocks noGrp="1" noChangeArrowheads="1"/>
          </p:cNvSpPr>
          <p:nvPr>
            <p:ph type="body" sz="half" idx="1"/>
          </p:nvPr>
        </p:nvSpPr>
        <p:spPr>
          <a:xfrm>
            <a:off x="457200" y="1600200"/>
            <a:ext cx="3124200" cy="4525963"/>
          </a:xfrm>
        </p:spPr>
        <p:txBody>
          <a:bodyPr/>
          <a:lstStyle/>
          <a:p>
            <a:pPr eaLnBrk="1" hangingPunct="1"/>
            <a:r>
              <a:rPr lang="en-US" sz="2800" smtClean="0"/>
              <a:t>EMS Jacket</a:t>
            </a:r>
          </a:p>
          <a:p>
            <a:pPr eaLnBrk="1" hangingPunct="1"/>
            <a:r>
              <a:rPr lang="en-US" sz="2800" smtClean="0"/>
              <a:t>EMS Pants</a:t>
            </a:r>
          </a:p>
          <a:p>
            <a:pPr eaLnBrk="1" hangingPunct="1"/>
            <a:r>
              <a:rPr lang="en-US" sz="2800" smtClean="0"/>
              <a:t>Latex Gloves</a:t>
            </a:r>
          </a:p>
          <a:p>
            <a:pPr eaLnBrk="1" hangingPunct="1"/>
            <a:r>
              <a:rPr lang="en-US" sz="2800" smtClean="0"/>
              <a:t>N95 Mask</a:t>
            </a:r>
          </a:p>
          <a:p>
            <a:pPr eaLnBrk="1" hangingPunct="1"/>
            <a:r>
              <a:rPr lang="en-US" sz="2800" smtClean="0"/>
              <a:t>Safety Glasses</a:t>
            </a:r>
          </a:p>
          <a:p>
            <a:pPr eaLnBrk="1" hangingPunct="1"/>
            <a:r>
              <a:rPr lang="en-US" sz="2800" smtClean="0"/>
              <a:t>Helmet</a:t>
            </a:r>
          </a:p>
          <a:p>
            <a:pPr eaLnBrk="1" hangingPunct="1"/>
            <a:r>
              <a:rPr lang="en-US" sz="2800" smtClean="0"/>
              <a:t>Steel Toe Shoes</a:t>
            </a:r>
          </a:p>
        </p:txBody>
      </p:sp>
      <p:pic>
        <p:nvPicPr>
          <p:cNvPr id="12293" name="Picture 4" descr="EMS_ja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0200"/>
            <a:ext cx="1987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descr="emslifelinep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121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descr="glov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429000"/>
            <a:ext cx="167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descr="n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581400"/>
            <a:ext cx="1841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8" descr="ey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4495800"/>
            <a:ext cx="167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9" descr="3005and3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5410200"/>
            <a:ext cx="167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0" descr="helm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4572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075138-8E1D-4398-A30B-FB0F5952310A}" type="slidenum">
              <a:rPr lang="en-US" smtClean="0"/>
              <a:pPr eaLnBrk="1" hangingPunct="1"/>
              <a:t>110</a:t>
            </a:fld>
            <a:endParaRPr lang="en-US" smtClean="0"/>
          </a:p>
        </p:txBody>
      </p:sp>
      <p:sp>
        <p:nvSpPr>
          <p:cNvPr id="148483" name="Rectangle 2"/>
          <p:cNvSpPr>
            <a:spLocks noGrp="1" noChangeArrowheads="1"/>
          </p:cNvSpPr>
          <p:nvPr>
            <p:ph type="title"/>
          </p:nvPr>
        </p:nvSpPr>
        <p:spPr/>
        <p:txBody>
          <a:bodyPr/>
          <a:lstStyle/>
          <a:p>
            <a:pPr eaLnBrk="1" hangingPunct="1"/>
            <a:r>
              <a:rPr lang="en-US" smtClean="0"/>
              <a:t>Mayday!</a:t>
            </a:r>
          </a:p>
        </p:txBody>
      </p:sp>
      <p:sp>
        <p:nvSpPr>
          <p:cNvPr id="148484" name="Rectangle 3"/>
          <p:cNvSpPr>
            <a:spLocks noGrp="1" noChangeArrowheads="1"/>
          </p:cNvSpPr>
          <p:nvPr>
            <p:ph type="body" idx="1"/>
          </p:nvPr>
        </p:nvSpPr>
        <p:spPr/>
        <p:txBody>
          <a:bodyPr/>
          <a:lstStyle/>
          <a:p>
            <a:pPr eaLnBrk="1" hangingPunct="1"/>
            <a:r>
              <a:rPr lang="en-US" smtClean="0"/>
              <a:t>The term “MAYDAY” will be used by personnel that are in immediate danger and in need of assistance</a:t>
            </a:r>
          </a:p>
          <a:p>
            <a:pPr eaLnBrk="1" hangingPunct="1"/>
            <a:r>
              <a:rPr lang="en-US" u="sng" smtClean="0"/>
              <a:t>Rapid Intervention Teams</a:t>
            </a:r>
            <a:r>
              <a:rPr lang="en-US" smtClean="0"/>
              <a:t>  (RIT) shall be established in accordance with the Standard Operating Procedures of the authority having jurisdiction</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96E5D1-5EDD-47AD-A23D-5DEF929E17B1}" type="slidenum">
              <a:rPr lang="en-US" smtClean="0"/>
              <a:pPr eaLnBrk="1" hangingPunct="1"/>
              <a:t>111</a:t>
            </a:fld>
            <a:endParaRPr lang="en-US" smtClean="0"/>
          </a:p>
        </p:txBody>
      </p:sp>
      <p:sp>
        <p:nvSpPr>
          <p:cNvPr id="149507" name="Rectangle 2"/>
          <p:cNvSpPr>
            <a:spLocks noGrp="1" noChangeArrowheads="1"/>
          </p:cNvSpPr>
          <p:nvPr>
            <p:ph type="title"/>
          </p:nvPr>
        </p:nvSpPr>
        <p:spPr/>
        <p:txBody>
          <a:bodyPr/>
          <a:lstStyle/>
          <a:p>
            <a:pPr eaLnBrk="1" hangingPunct="1"/>
            <a:r>
              <a:rPr lang="en-US" smtClean="0"/>
              <a:t>Summary: Accountability System</a:t>
            </a:r>
          </a:p>
        </p:txBody>
      </p:sp>
      <p:sp>
        <p:nvSpPr>
          <p:cNvPr id="149508" name="Rectangle 3"/>
          <p:cNvSpPr>
            <a:spLocks noGrp="1" noChangeArrowheads="1"/>
          </p:cNvSpPr>
          <p:nvPr>
            <p:ph type="body" sz="half" idx="1"/>
          </p:nvPr>
        </p:nvSpPr>
        <p:spPr>
          <a:xfrm>
            <a:off x="152400" y="1752600"/>
            <a:ext cx="4316413" cy="4343400"/>
          </a:xfrm>
        </p:spPr>
        <p:txBody>
          <a:bodyPr/>
          <a:lstStyle/>
          <a:p>
            <a:pPr eaLnBrk="1" hangingPunct="1"/>
            <a:r>
              <a:rPr lang="en-US" sz="3200" dirty="0" smtClean="0"/>
              <a:t>Required for SCBA incidents or discretion of IC</a:t>
            </a:r>
          </a:p>
          <a:p>
            <a:pPr eaLnBrk="1" hangingPunct="1"/>
            <a:r>
              <a:rPr lang="en-US" sz="3200" dirty="0" smtClean="0"/>
              <a:t>Name Tags</a:t>
            </a:r>
          </a:p>
          <a:p>
            <a:pPr eaLnBrk="1" hangingPunct="1"/>
            <a:r>
              <a:rPr lang="en-US" sz="3200" dirty="0" smtClean="0"/>
              <a:t>Helmet ID designators</a:t>
            </a:r>
          </a:p>
          <a:p>
            <a:pPr eaLnBrk="1" hangingPunct="1"/>
            <a:r>
              <a:rPr lang="en-US" sz="3200" dirty="0" smtClean="0"/>
              <a:t>Placement on passport, rosters, &amp; riding cards</a:t>
            </a:r>
          </a:p>
          <a:p>
            <a:pPr eaLnBrk="1" hangingPunct="1"/>
            <a:endParaRPr lang="en-US" sz="3200" dirty="0" smtClean="0"/>
          </a:p>
        </p:txBody>
      </p:sp>
      <p:sp>
        <p:nvSpPr>
          <p:cNvPr id="149509" name="Rectangle 4"/>
          <p:cNvSpPr>
            <a:spLocks noGrp="1" noChangeArrowheads="1"/>
          </p:cNvSpPr>
          <p:nvPr>
            <p:ph type="body" sz="half" idx="2"/>
          </p:nvPr>
        </p:nvSpPr>
        <p:spPr>
          <a:xfrm>
            <a:off x="4495800" y="1600200"/>
            <a:ext cx="4495800" cy="4419600"/>
          </a:xfrm>
        </p:spPr>
        <p:txBody>
          <a:bodyPr/>
          <a:lstStyle/>
          <a:p>
            <a:pPr eaLnBrk="1" hangingPunct="1"/>
            <a:r>
              <a:rPr lang="en-US" sz="3200" dirty="0" smtClean="0"/>
              <a:t>Operate in teams of at least two</a:t>
            </a:r>
          </a:p>
          <a:p>
            <a:pPr eaLnBrk="1" hangingPunct="1"/>
            <a:r>
              <a:rPr lang="en-US" sz="3200" dirty="0" smtClean="0"/>
              <a:t>Have method of communications</a:t>
            </a:r>
          </a:p>
          <a:p>
            <a:pPr eaLnBrk="1" hangingPunct="1"/>
            <a:r>
              <a:rPr lang="en-US" sz="3200" dirty="0" smtClean="0"/>
              <a:t>Regular Status Reports to IC</a:t>
            </a:r>
          </a:p>
          <a:p>
            <a:pPr eaLnBrk="1" hangingPunct="1"/>
            <a:r>
              <a:rPr lang="en-US" sz="3200" dirty="0" smtClean="0"/>
              <a:t>Immediately report injured or missing member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50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950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950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95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B11996-4F58-49C9-8175-9E2814776F67}" type="slidenum">
              <a:rPr lang="en-US" smtClean="0"/>
              <a:pPr eaLnBrk="1" hangingPunct="1"/>
              <a:t>112</a:t>
            </a:fld>
            <a:endParaRPr lang="en-US" smtClean="0"/>
          </a:p>
        </p:txBody>
      </p:sp>
      <p:sp>
        <p:nvSpPr>
          <p:cNvPr id="150531" name="Rectangle 2"/>
          <p:cNvSpPr>
            <a:spLocks noGrp="1" noChangeArrowheads="1"/>
          </p:cNvSpPr>
          <p:nvPr>
            <p:ph type="body" idx="1"/>
          </p:nvPr>
        </p:nvSpPr>
        <p:spPr>
          <a:xfrm>
            <a:off x="304800" y="457200"/>
            <a:ext cx="8305800" cy="5011738"/>
          </a:xfrm>
          <a:noFill/>
        </p:spPr>
        <p:txBody>
          <a:bodyPr/>
          <a:lstStyle/>
          <a:p>
            <a:pPr algn="ctr" eaLnBrk="1" hangingPunct="1">
              <a:buFontTx/>
              <a:buNone/>
            </a:pPr>
            <a:r>
              <a:rPr lang="en-US" b="1" smtClean="0"/>
              <a:t>At each level of the ICS organization, individuals with primary responsibilities have distinct titles. </a:t>
            </a:r>
          </a:p>
          <a:p>
            <a:pPr algn="ctr" eaLnBrk="1" hangingPunct="1">
              <a:buFontTx/>
              <a:buNone/>
            </a:pPr>
            <a:r>
              <a:rPr lang="en-US" b="1" smtClean="0"/>
              <a:t>To survive on the fire scene, </a:t>
            </a:r>
          </a:p>
          <a:p>
            <a:pPr algn="ctr" eaLnBrk="1" hangingPunct="1">
              <a:buFontTx/>
              <a:buNone/>
            </a:pPr>
            <a:r>
              <a:rPr lang="en-US" b="1" smtClean="0"/>
              <a:t>firefighters / EMTs </a:t>
            </a:r>
          </a:p>
          <a:p>
            <a:pPr algn="ctr" eaLnBrk="1" hangingPunct="1">
              <a:buFontTx/>
              <a:buNone/>
            </a:pPr>
            <a:r>
              <a:rPr lang="en-US" b="1" smtClean="0"/>
              <a:t>must know the roles and responsibilities </a:t>
            </a:r>
          </a:p>
          <a:p>
            <a:pPr algn="ctr" eaLnBrk="1" hangingPunct="1">
              <a:buFontTx/>
              <a:buNone/>
            </a:pPr>
            <a:r>
              <a:rPr lang="en-US" b="1" smtClean="0"/>
              <a:t>of the personnel, </a:t>
            </a:r>
          </a:p>
          <a:p>
            <a:pPr algn="ctr" eaLnBrk="1" hangingPunct="1">
              <a:buFontTx/>
              <a:buNone/>
            </a:pPr>
            <a:r>
              <a:rPr lang="en-US" b="1" smtClean="0"/>
              <a:t>how the command structure works, </a:t>
            </a:r>
          </a:p>
          <a:p>
            <a:pPr algn="ctr" eaLnBrk="1" hangingPunct="1">
              <a:buFontTx/>
              <a:buNone/>
            </a:pPr>
            <a:r>
              <a:rPr lang="en-US" b="1" smtClean="0"/>
              <a:t>and be part of that command structure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131088-0107-4159-B8EA-786F0A6498A0}" type="slidenum">
              <a:rPr lang="en-US" smtClean="0"/>
              <a:pPr eaLnBrk="1" hangingPunct="1"/>
              <a:t>113</a:t>
            </a:fld>
            <a:endParaRPr lang="en-US" smtClean="0"/>
          </a:p>
        </p:txBody>
      </p:sp>
      <p:sp>
        <p:nvSpPr>
          <p:cNvPr id="12291" name="Rectangle 2"/>
          <p:cNvSpPr>
            <a:spLocks noGrp="1" noChangeArrowheads="1"/>
          </p:cNvSpPr>
          <p:nvPr>
            <p:ph type="title"/>
          </p:nvPr>
        </p:nvSpPr>
        <p:spPr>
          <a:xfrm>
            <a:off x="304800" y="228600"/>
            <a:ext cx="8458200" cy="1143000"/>
          </a:xfrm>
        </p:spPr>
        <p:txBody>
          <a:bodyPr/>
          <a:lstStyle/>
          <a:p>
            <a:pPr eaLnBrk="1" hangingPunct="1"/>
            <a:r>
              <a:rPr lang="en-US" sz="3200" smtClean="0"/>
              <a:t>National Incident Management System </a:t>
            </a:r>
            <a:r>
              <a:rPr lang="en-US" sz="2000" smtClean="0"/>
              <a:t>(NIMS)</a:t>
            </a:r>
            <a:br>
              <a:rPr lang="en-US" sz="2000" smtClean="0"/>
            </a:br>
            <a:r>
              <a:rPr lang="en-US" sz="3200" smtClean="0"/>
              <a:t>On-Line Training</a:t>
            </a:r>
          </a:p>
        </p:txBody>
      </p:sp>
      <p:sp>
        <p:nvSpPr>
          <p:cNvPr id="12292" name="Rectangle 3"/>
          <p:cNvSpPr>
            <a:spLocks noGrp="1" noChangeArrowheads="1"/>
          </p:cNvSpPr>
          <p:nvPr>
            <p:ph type="body" idx="1"/>
          </p:nvPr>
        </p:nvSpPr>
        <p:spPr>
          <a:xfrm>
            <a:off x="228600" y="1447800"/>
            <a:ext cx="8686800" cy="5181600"/>
          </a:xfrm>
        </p:spPr>
        <p:txBody>
          <a:bodyPr/>
          <a:lstStyle/>
          <a:p>
            <a:pPr eaLnBrk="1" hangingPunct="1">
              <a:lnSpc>
                <a:spcPct val="90000"/>
              </a:lnSpc>
            </a:pPr>
            <a:r>
              <a:rPr lang="en-US" sz="1800" dirty="0" smtClean="0"/>
              <a:t>As each course provides the foundation for the next course, do in following order</a:t>
            </a:r>
          </a:p>
          <a:p>
            <a:pPr marL="400050" lvl="1" indent="0">
              <a:buNone/>
            </a:pPr>
            <a:r>
              <a:rPr lang="en-US" sz="1800" dirty="0" smtClean="0"/>
              <a:t>IS-700.a—ICS </a:t>
            </a:r>
            <a:r>
              <a:rPr lang="en-US" sz="1800" dirty="0"/>
              <a:t>for Single Resources and Initial Action </a:t>
            </a:r>
            <a:r>
              <a:rPr lang="en-US" sz="1800" dirty="0" smtClean="0"/>
              <a:t>Incidents </a:t>
            </a:r>
            <a:r>
              <a:rPr lang="en-US" sz="1800" dirty="0">
                <a:hlinkClick r:id="rId3"/>
              </a:rPr>
              <a:t>http://</a:t>
            </a:r>
            <a:r>
              <a:rPr lang="en-US" sz="1800" dirty="0" smtClean="0">
                <a:hlinkClick r:id="rId3"/>
              </a:rPr>
              <a:t>training.fema.gov/EMIWeb/IS/is700a.asp</a:t>
            </a:r>
            <a:r>
              <a:rPr lang="en-US" sz="1800" dirty="0" smtClean="0"/>
              <a:t>	</a:t>
            </a:r>
            <a:r>
              <a:rPr lang="en-US" sz="1800" dirty="0"/>
              <a:t>	</a:t>
            </a:r>
          </a:p>
          <a:p>
            <a:pPr marL="400050" lvl="1" indent="0">
              <a:buNone/>
            </a:pPr>
            <a:r>
              <a:rPr lang="en-US" sz="1800" dirty="0" smtClean="0"/>
              <a:t>IS-100.b—Introduction </a:t>
            </a:r>
            <a:r>
              <a:rPr lang="en-US" sz="1800" dirty="0"/>
              <a:t>to Incident Command </a:t>
            </a:r>
            <a:r>
              <a:rPr lang="en-US" sz="1800" dirty="0" smtClean="0"/>
              <a:t>System </a:t>
            </a:r>
            <a:r>
              <a:rPr lang="en-US" sz="1800" dirty="0">
                <a:hlinkClick r:id="rId4"/>
              </a:rPr>
              <a:t>http://</a:t>
            </a:r>
            <a:r>
              <a:rPr lang="en-US" sz="1800" dirty="0" smtClean="0">
                <a:hlinkClick r:id="rId4"/>
              </a:rPr>
              <a:t>training.fema.gov/EMIWeb/IS/IS100b.asp</a:t>
            </a:r>
            <a:r>
              <a:rPr lang="en-US" sz="1800" dirty="0" smtClean="0"/>
              <a:t>	</a:t>
            </a:r>
            <a:r>
              <a:rPr lang="en-US" sz="1800" dirty="0"/>
              <a:t>	</a:t>
            </a:r>
          </a:p>
          <a:p>
            <a:pPr marL="400050" lvl="1" indent="0">
              <a:buNone/>
            </a:pPr>
            <a:r>
              <a:rPr lang="en-US" sz="1800" dirty="0" smtClean="0"/>
              <a:t>IS-200.b—ICS </a:t>
            </a:r>
            <a:r>
              <a:rPr lang="en-US" sz="1800" dirty="0"/>
              <a:t>for Single Resources and Initial Action </a:t>
            </a:r>
            <a:r>
              <a:rPr lang="en-US" sz="1800" dirty="0" smtClean="0"/>
              <a:t>Incidents</a:t>
            </a:r>
            <a:endParaRPr lang="en-US" sz="1800" dirty="0"/>
          </a:p>
          <a:p>
            <a:pPr marL="400050" lvl="1" indent="0">
              <a:buNone/>
            </a:pPr>
            <a:r>
              <a:rPr lang="en-US" sz="1800" dirty="0">
                <a:hlinkClick r:id="rId5"/>
              </a:rPr>
              <a:t>http://</a:t>
            </a:r>
            <a:r>
              <a:rPr lang="en-US" sz="1800" dirty="0" smtClean="0">
                <a:hlinkClick r:id="rId5"/>
              </a:rPr>
              <a:t>training.fema.gov/EMIWeb/IS/IS200b.asp</a:t>
            </a:r>
            <a:r>
              <a:rPr lang="en-US" sz="1800" dirty="0" smtClean="0"/>
              <a:t>	</a:t>
            </a:r>
            <a:r>
              <a:rPr lang="en-US" sz="1800" dirty="0"/>
              <a:t>	</a:t>
            </a:r>
          </a:p>
          <a:p>
            <a:pPr marL="400050" lvl="1" indent="0">
              <a:buNone/>
            </a:pPr>
            <a:r>
              <a:rPr lang="en-US" sz="1800" dirty="0" smtClean="0"/>
              <a:t>IS-800.b—An </a:t>
            </a:r>
            <a:r>
              <a:rPr lang="en-US" sz="1800" dirty="0"/>
              <a:t>Introduction to National Response </a:t>
            </a:r>
            <a:r>
              <a:rPr lang="en-US" sz="1800" dirty="0" smtClean="0"/>
              <a:t>Framework</a:t>
            </a:r>
            <a:endParaRPr lang="en-US" sz="1800" dirty="0"/>
          </a:p>
          <a:p>
            <a:pPr marL="400050" lvl="1" indent="0">
              <a:buNone/>
            </a:pPr>
            <a:r>
              <a:rPr lang="en-US" sz="1800" dirty="0">
                <a:hlinkClick r:id="rId6"/>
              </a:rPr>
              <a:t>http://</a:t>
            </a:r>
            <a:r>
              <a:rPr lang="en-US" sz="1800" dirty="0" smtClean="0">
                <a:hlinkClick r:id="rId6"/>
              </a:rPr>
              <a:t>training.fema.gov/EMIWeb/IS/IS800b.asp</a:t>
            </a:r>
            <a:r>
              <a:rPr lang="en-US" sz="1800" dirty="0" smtClean="0"/>
              <a:t>	</a:t>
            </a:r>
            <a:endParaRPr lang="en-US" sz="1800" dirty="0"/>
          </a:p>
          <a:p>
            <a:r>
              <a:rPr lang="en-US" sz="2400" b="1" i="1" dirty="0" smtClean="0">
                <a:solidFill>
                  <a:srgbClr val="C00000"/>
                </a:solidFill>
                <a:effectLst>
                  <a:outerShdw blurRad="38100" dist="38100" dir="2700000" algn="tl">
                    <a:srgbClr val="000000">
                      <a:alpha val="43137"/>
                    </a:srgbClr>
                  </a:outerShdw>
                </a:effectLst>
              </a:rPr>
              <a:t>All are pre-requisites for EMT School or before you can ride as an EMT if already have certification.</a:t>
            </a:r>
          </a:p>
          <a:p>
            <a:pPr eaLnBrk="1" hangingPunct="1">
              <a:lnSpc>
                <a:spcPct val="90000"/>
              </a:lnSpc>
            </a:pPr>
            <a:r>
              <a:rPr lang="en-US" sz="1800" dirty="0" smtClean="0"/>
              <a:t>On completion of each course you will be given a link to print out your certificate.</a:t>
            </a:r>
          </a:p>
          <a:p>
            <a:pPr lvl="1" eaLnBrk="1" hangingPunct="1">
              <a:lnSpc>
                <a:spcPct val="90000"/>
              </a:lnSpc>
            </a:pPr>
            <a:r>
              <a:rPr lang="en-US" sz="1800" dirty="0" smtClean="0"/>
              <a:t>Either forward that link to VTC and your VFD Training Officer</a:t>
            </a:r>
          </a:p>
          <a:p>
            <a:pPr lvl="1" eaLnBrk="1" hangingPunct="1">
              <a:lnSpc>
                <a:spcPct val="90000"/>
              </a:lnSpc>
            </a:pPr>
            <a:r>
              <a:rPr lang="en-US" sz="1800" dirty="0" smtClean="0"/>
              <a:t>Or print and send copy to VTC and your VFD Training Officer</a:t>
            </a:r>
          </a:p>
        </p:txBody>
      </p:sp>
    </p:spTree>
    <p:extLst>
      <p:ext uri="{BB962C8B-B14F-4D97-AF65-F5344CB8AC3E}">
        <p14:creationId xmlns:p14="http://schemas.microsoft.com/office/powerpoint/2010/main" val="37365483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FA849A-71C8-4D1F-9A74-EBBA73FB9748}" type="slidenum">
              <a:rPr lang="en-US" smtClean="0"/>
              <a:pPr eaLnBrk="1" hangingPunct="1"/>
              <a:t>114</a:t>
            </a:fld>
            <a:endParaRPr lang="en-US" smtClean="0"/>
          </a:p>
        </p:txBody>
      </p:sp>
      <p:pic>
        <p:nvPicPr>
          <p:cNvPr id="154627" name="Picture 8" descr="F&amp;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3857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7"/>
          <p:cNvSpPr>
            <a:spLocks noGrp="1" noChangeArrowheads="1"/>
          </p:cNvSpPr>
          <p:nvPr>
            <p:ph type="ctrTitle"/>
          </p:nvPr>
        </p:nvSpPr>
        <p:spPr>
          <a:xfrm>
            <a:off x="1676400" y="5029200"/>
            <a:ext cx="5410200" cy="990600"/>
          </a:xfrm>
        </p:spPr>
        <p:txBody>
          <a:bodyPr/>
          <a:lstStyle/>
          <a:p>
            <a:pPr eaLnBrk="1" hangingPunct="1"/>
            <a:r>
              <a:rPr lang="en-US" smtClean="0"/>
              <a:t>Finished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AE7ADB-1EFD-4386-8479-4F1039AD35A8}" type="slidenum">
              <a:rPr lang="en-US" smtClean="0"/>
              <a:pPr eaLnBrk="1" hangingPunct="1"/>
              <a:t>12</a:t>
            </a:fld>
            <a:endParaRPr lang="en-US" smtClean="0"/>
          </a:p>
        </p:txBody>
      </p:sp>
      <p:sp>
        <p:nvSpPr>
          <p:cNvPr id="13315" name="Rectangle 2"/>
          <p:cNvSpPr>
            <a:spLocks noGrp="1" noChangeArrowheads="1"/>
          </p:cNvSpPr>
          <p:nvPr>
            <p:ph type="title"/>
          </p:nvPr>
        </p:nvSpPr>
        <p:spPr/>
        <p:txBody>
          <a:bodyPr/>
          <a:lstStyle/>
          <a:p>
            <a:pPr eaLnBrk="1" hangingPunct="1"/>
            <a:r>
              <a:rPr lang="en-US" smtClean="0"/>
              <a:t>Fire Safety 1979</a:t>
            </a:r>
          </a:p>
        </p:txBody>
      </p:sp>
      <p:sp>
        <p:nvSpPr>
          <p:cNvPr id="13316" name="Rectangle 3"/>
          <p:cNvSpPr>
            <a:spLocks noGrp="1" noChangeArrowheads="1"/>
          </p:cNvSpPr>
          <p:nvPr>
            <p:ph type="body" idx="1"/>
          </p:nvPr>
        </p:nvSpPr>
        <p:spPr>
          <a:xfrm>
            <a:off x="457200" y="1600200"/>
            <a:ext cx="4495800" cy="4800600"/>
          </a:xfrm>
        </p:spPr>
        <p:txBody>
          <a:bodyPr/>
          <a:lstStyle/>
          <a:p>
            <a:pPr eaLnBrk="1" hangingPunct="1">
              <a:lnSpc>
                <a:spcPct val="90000"/>
              </a:lnSpc>
            </a:pPr>
            <a:r>
              <a:rPr lang="en-US" sz="2400" smtClean="0"/>
              <a:t>Nomex bunker coat</a:t>
            </a:r>
          </a:p>
          <a:p>
            <a:pPr lvl="1" eaLnBrk="1" hangingPunct="1">
              <a:lnSpc>
                <a:spcPct val="90000"/>
              </a:lnSpc>
            </a:pPr>
            <a:r>
              <a:rPr lang="en-US" sz="2000" smtClean="0"/>
              <a:t>Heavy, bulky, steam burns</a:t>
            </a:r>
          </a:p>
          <a:p>
            <a:pPr eaLnBrk="1" hangingPunct="1">
              <a:lnSpc>
                <a:spcPct val="90000"/>
              </a:lnSpc>
            </a:pPr>
            <a:r>
              <a:rPr lang="en-US" sz="2400" smtClean="0"/>
              <a:t>No hoods – feel the heat</a:t>
            </a:r>
          </a:p>
          <a:p>
            <a:pPr eaLnBrk="1" hangingPunct="1">
              <a:lnSpc>
                <a:spcPct val="90000"/>
              </a:lnSpc>
            </a:pPr>
            <a:r>
              <a:rPr lang="en-US" sz="2400" smtClean="0"/>
              <a:t>¾ Boots in day and summer nights, bunker pants for winter nights</a:t>
            </a:r>
          </a:p>
          <a:p>
            <a:pPr eaLnBrk="1" hangingPunct="1">
              <a:lnSpc>
                <a:spcPct val="90000"/>
              </a:lnSpc>
            </a:pPr>
            <a:r>
              <a:rPr lang="en-US" sz="2400" smtClean="0"/>
              <a:t>Scott 2A – demand/positive pressure</a:t>
            </a:r>
          </a:p>
          <a:p>
            <a:pPr eaLnBrk="1" hangingPunct="1">
              <a:lnSpc>
                <a:spcPct val="90000"/>
              </a:lnSpc>
            </a:pPr>
            <a:r>
              <a:rPr lang="en-US" sz="2400" smtClean="0"/>
              <a:t>No eye or hearing protection</a:t>
            </a:r>
          </a:p>
          <a:p>
            <a:pPr eaLnBrk="1" hangingPunct="1">
              <a:lnSpc>
                <a:spcPct val="90000"/>
              </a:lnSpc>
            </a:pPr>
            <a:r>
              <a:rPr lang="en-US" sz="2400" smtClean="0"/>
              <a:t>SCBA optional </a:t>
            </a:r>
          </a:p>
        </p:txBody>
      </p:sp>
      <p:pic>
        <p:nvPicPr>
          <p:cNvPr id="13317" name="Picture 4" descr="Old b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FD1B37-301C-4A54-9354-69FB79C56128}" type="slidenum">
              <a:rPr lang="en-US" smtClean="0"/>
              <a:pPr eaLnBrk="1" hangingPunct="1"/>
              <a:t>13</a:t>
            </a:fld>
            <a:endParaRPr lang="en-US" smtClean="0"/>
          </a:p>
        </p:txBody>
      </p:sp>
      <p:sp>
        <p:nvSpPr>
          <p:cNvPr id="14339" name="Rectangle 2"/>
          <p:cNvSpPr>
            <a:spLocks noGrp="1" noChangeArrowheads="1"/>
          </p:cNvSpPr>
          <p:nvPr>
            <p:ph type="title"/>
          </p:nvPr>
        </p:nvSpPr>
        <p:spPr/>
        <p:txBody>
          <a:bodyPr/>
          <a:lstStyle/>
          <a:p>
            <a:pPr eaLnBrk="1" hangingPunct="1"/>
            <a:r>
              <a:rPr lang="en-US" smtClean="0"/>
              <a:t>Personal Protective Equipment</a:t>
            </a:r>
          </a:p>
        </p:txBody>
      </p:sp>
      <p:sp>
        <p:nvSpPr>
          <p:cNvPr id="14340" name="Rectangle 3"/>
          <p:cNvSpPr>
            <a:spLocks noGrp="1" noChangeArrowheads="1"/>
          </p:cNvSpPr>
          <p:nvPr>
            <p:ph type="body" sz="half" idx="1"/>
          </p:nvPr>
        </p:nvSpPr>
        <p:spPr/>
        <p:txBody>
          <a:bodyPr/>
          <a:lstStyle/>
          <a:p>
            <a:pPr eaLnBrk="1" hangingPunct="1"/>
            <a:r>
              <a:rPr lang="en-US" sz="2800" smtClean="0"/>
              <a:t>Turnout Jacket</a:t>
            </a:r>
          </a:p>
          <a:p>
            <a:pPr eaLnBrk="1" hangingPunct="1"/>
            <a:r>
              <a:rPr lang="en-US" sz="2800" smtClean="0"/>
              <a:t>Turnout Pants</a:t>
            </a:r>
          </a:p>
          <a:p>
            <a:pPr eaLnBrk="1" hangingPunct="1"/>
            <a:r>
              <a:rPr lang="en-US" sz="2800" smtClean="0"/>
              <a:t>Fire Gloves</a:t>
            </a:r>
          </a:p>
          <a:p>
            <a:pPr eaLnBrk="1" hangingPunct="1"/>
            <a:r>
              <a:rPr lang="en-US" sz="2800" smtClean="0"/>
              <a:t>Helmet</a:t>
            </a:r>
          </a:p>
          <a:p>
            <a:pPr eaLnBrk="1" hangingPunct="1"/>
            <a:r>
              <a:rPr lang="en-US" sz="2800" smtClean="0"/>
              <a:t>Fire Boots</a:t>
            </a:r>
          </a:p>
          <a:p>
            <a:pPr eaLnBrk="1" hangingPunct="1"/>
            <a:r>
              <a:rPr lang="en-US" sz="2800" smtClean="0"/>
              <a:t>Nomex Hood</a:t>
            </a:r>
          </a:p>
          <a:p>
            <a:pPr eaLnBrk="1" hangingPunct="1"/>
            <a:r>
              <a:rPr lang="en-US" sz="2800" smtClean="0"/>
              <a:t>Scott SCBA (self-contained breathing apparatus)</a:t>
            </a:r>
          </a:p>
          <a:p>
            <a:pPr eaLnBrk="1" hangingPunct="1">
              <a:buFontTx/>
              <a:buNone/>
            </a:pPr>
            <a:endParaRPr lang="en-US" sz="2800" smtClean="0"/>
          </a:p>
        </p:txBody>
      </p:sp>
      <p:pic>
        <p:nvPicPr>
          <p:cNvPr id="14341" name="Picture 4" descr="GXtreme_ja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219200"/>
            <a:ext cx="21224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GXtreme_trousers_closed_numbe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5" y="1219200"/>
            <a:ext cx="15716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pheni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733800"/>
            <a:ext cx="17335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4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7338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 descr="nome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850" y="3733800"/>
            <a:ext cx="13525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descr="fglov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54102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descr="120x_airpak50_02"/>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4114800" y="5410200"/>
            <a:ext cx="1752600" cy="12827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F2A530-84A8-4F71-949E-FB9ECB91769F}" type="slidenum">
              <a:rPr lang="en-US" smtClean="0"/>
              <a:pPr eaLnBrk="1" hangingPunct="1"/>
              <a:t>14</a:t>
            </a:fld>
            <a:endParaRPr lang="en-US" smtClean="0"/>
          </a:p>
        </p:txBody>
      </p:sp>
      <p:sp>
        <p:nvSpPr>
          <p:cNvPr id="15363" name="Rectangle 2"/>
          <p:cNvSpPr>
            <a:spLocks noGrp="1" noChangeArrowheads="1"/>
          </p:cNvSpPr>
          <p:nvPr>
            <p:ph type="title"/>
          </p:nvPr>
        </p:nvSpPr>
        <p:spPr/>
        <p:txBody>
          <a:bodyPr/>
          <a:lstStyle/>
          <a:p>
            <a:pPr eaLnBrk="1" hangingPunct="1"/>
            <a:r>
              <a:rPr lang="en-US" smtClean="0"/>
              <a:t>Safety Responsibilities</a:t>
            </a:r>
          </a:p>
        </p:txBody>
      </p:sp>
      <p:sp>
        <p:nvSpPr>
          <p:cNvPr id="15364" name="Rectangle 3"/>
          <p:cNvSpPr>
            <a:spLocks noGrp="1" noChangeArrowheads="1"/>
          </p:cNvSpPr>
          <p:nvPr>
            <p:ph type="body" idx="1"/>
          </p:nvPr>
        </p:nvSpPr>
        <p:spPr/>
        <p:txBody>
          <a:bodyPr/>
          <a:lstStyle/>
          <a:p>
            <a:pPr eaLnBrk="1" hangingPunct="1"/>
            <a:r>
              <a:rPr lang="en-US" smtClean="0"/>
              <a:t>As an EMT, what are your responsibilities in regards to safety?</a:t>
            </a:r>
          </a:p>
          <a:p>
            <a:pPr lvl="1" eaLnBrk="1" hangingPunct="1"/>
            <a:r>
              <a:rPr lang="en-US" smtClean="0"/>
              <a:t>Personal Safety</a:t>
            </a:r>
          </a:p>
          <a:p>
            <a:pPr lvl="1" eaLnBrk="1" hangingPunct="1"/>
            <a:r>
              <a:rPr lang="en-US" smtClean="0"/>
              <a:t>Crew Safety</a:t>
            </a:r>
          </a:p>
          <a:p>
            <a:pPr lvl="1" eaLnBrk="1" hangingPunct="1"/>
            <a:r>
              <a:rPr lang="en-US" smtClean="0"/>
              <a:t>Patient Safety</a:t>
            </a:r>
          </a:p>
          <a:p>
            <a:pPr lvl="1" eaLnBrk="1" hangingPunct="1"/>
            <a:r>
              <a:rPr lang="en-US" smtClean="0"/>
              <a:t>Bystander Safety</a:t>
            </a:r>
          </a:p>
          <a:p>
            <a:pPr lvl="1" eaLnBrk="1" hangingPunct="1">
              <a:buFontTx/>
              <a:buNone/>
            </a:pPr>
            <a:endParaRPr lang="en-US" smtClean="0"/>
          </a:p>
          <a:p>
            <a:pPr lvl="1" algn="ctr" eaLnBrk="1" hangingPunct="1">
              <a:buFontTx/>
              <a:buNone/>
            </a:pPr>
            <a:r>
              <a:rPr lang="en-US" smtClean="0"/>
              <a:t>Everyone watches out for everyone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85C7E7-1004-4003-A0F7-8217C06E2E1F}" type="slidenum">
              <a:rPr lang="en-US" smtClean="0"/>
              <a:pPr eaLnBrk="1" hangingPunct="1"/>
              <a:t>15</a:t>
            </a:fld>
            <a:endParaRPr lang="en-US" smtClean="0"/>
          </a:p>
        </p:txBody>
      </p:sp>
      <p:sp>
        <p:nvSpPr>
          <p:cNvPr id="16387" name="Rectangle 2"/>
          <p:cNvSpPr>
            <a:spLocks noGrp="1" noChangeArrowheads="1"/>
          </p:cNvSpPr>
          <p:nvPr>
            <p:ph type="title"/>
          </p:nvPr>
        </p:nvSpPr>
        <p:spPr/>
        <p:txBody>
          <a:bodyPr/>
          <a:lstStyle/>
          <a:p>
            <a:pPr eaLnBrk="1" hangingPunct="1"/>
            <a:r>
              <a:rPr lang="en-US" smtClean="0"/>
              <a:t>Impacts to Safety</a:t>
            </a:r>
          </a:p>
        </p:txBody>
      </p:sp>
      <p:sp>
        <p:nvSpPr>
          <p:cNvPr id="16388" name="Rectangle 3"/>
          <p:cNvSpPr>
            <a:spLocks noGrp="1" noChangeArrowheads="1"/>
          </p:cNvSpPr>
          <p:nvPr>
            <p:ph type="body" sz="half" idx="1"/>
          </p:nvPr>
        </p:nvSpPr>
        <p:spPr>
          <a:xfrm>
            <a:off x="457200" y="1600200"/>
            <a:ext cx="8153400" cy="4525963"/>
          </a:xfrm>
        </p:spPr>
        <p:txBody>
          <a:bodyPr/>
          <a:lstStyle/>
          <a:p>
            <a:pPr eaLnBrk="1" hangingPunct="1"/>
            <a:r>
              <a:rPr lang="en-US" sz="2400" smtClean="0"/>
              <a:t>Bodily Fluids (Blood, Saliva, etc.)*</a:t>
            </a:r>
          </a:p>
          <a:p>
            <a:pPr eaLnBrk="1" hangingPunct="1"/>
            <a:r>
              <a:rPr lang="en-US" sz="2400" smtClean="0"/>
              <a:t>Bloodborne Pathogens (Hep B, Hep C, HIV/AIDS)*</a:t>
            </a:r>
          </a:p>
          <a:p>
            <a:pPr eaLnBrk="1" hangingPunct="1"/>
            <a:r>
              <a:rPr lang="en-US" sz="2400" smtClean="0"/>
              <a:t>Airborne Diseases (Tuberculosis, Bird Flu, Flu, Meningitis)*</a:t>
            </a:r>
          </a:p>
          <a:p>
            <a:pPr eaLnBrk="1" hangingPunct="1"/>
            <a:r>
              <a:rPr lang="en-US" sz="2400" smtClean="0"/>
              <a:t>Scene Safety (Traffic, Violence, Hazardous Materials, Fires)</a:t>
            </a:r>
          </a:p>
          <a:p>
            <a:pPr eaLnBrk="1" hangingPunct="1"/>
            <a:r>
              <a:rPr lang="en-US" sz="2400" smtClean="0"/>
              <a:t>Weather</a:t>
            </a:r>
          </a:p>
          <a:p>
            <a:pPr eaLnBrk="1" hangingPunct="1"/>
            <a:r>
              <a:rPr lang="en-US" sz="2400" smtClean="0"/>
              <a:t>Your Health and Remaining Within Your Limits</a:t>
            </a:r>
          </a:p>
          <a:p>
            <a:pPr eaLnBrk="1" hangingPunct="1">
              <a:buFontTx/>
              <a:buNone/>
            </a:pPr>
            <a:endParaRPr lang="en-US" sz="1800" smtClean="0"/>
          </a:p>
          <a:p>
            <a:pPr eaLnBrk="1" hangingPunct="1">
              <a:buFontTx/>
              <a:buNone/>
            </a:pPr>
            <a:r>
              <a:rPr lang="en-US" sz="1800" smtClean="0"/>
              <a:t>* Bodily fluids, Blood borne Pathogens as well as airborne diseases are covered extensively in the Infectious Control EMT-B class</a:t>
            </a:r>
          </a:p>
          <a:p>
            <a:pPr eaLnBrk="1" hangingPunct="1"/>
            <a:endParaRPr lang="en-US" sz="2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1055F4-2BC6-47D8-B81D-487432E3FD81}" type="slidenum">
              <a:rPr lang="en-US" smtClean="0"/>
              <a:pPr eaLnBrk="1" hangingPunct="1"/>
              <a:t>16</a:t>
            </a:fld>
            <a:endParaRPr lang="en-US" smtClean="0"/>
          </a:p>
        </p:txBody>
      </p:sp>
      <p:sp>
        <p:nvSpPr>
          <p:cNvPr id="17411" name="Rectangle 2"/>
          <p:cNvSpPr>
            <a:spLocks noGrp="1" noChangeArrowheads="1"/>
          </p:cNvSpPr>
          <p:nvPr>
            <p:ph type="title"/>
          </p:nvPr>
        </p:nvSpPr>
        <p:spPr/>
        <p:txBody>
          <a:bodyPr/>
          <a:lstStyle/>
          <a:p>
            <a:pPr eaLnBrk="1" hangingPunct="1"/>
            <a:r>
              <a:rPr lang="en-US" smtClean="0"/>
              <a:t>Personal Health</a:t>
            </a:r>
          </a:p>
        </p:txBody>
      </p:sp>
      <p:sp>
        <p:nvSpPr>
          <p:cNvPr id="21508" name="Rectangle 3"/>
          <p:cNvSpPr>
            <a:spLocks noGrp="1" noChangeArrowheads="1"/>
          </p:cNvSpPr>
          <p:nvPr>
            <p:ph type="body" idx="1"/>
          </p:nvPr>
        </p:nvSpPr>
        <p:spPr/>
        <p:txBody>
          <a:bodyPr/>
          <a:lstStyle/>
          <a:p>
            <a:pPr marL="0" indent="0" eaLnBrk="1" hangingPunct="1">
              <a:lnSpc>
                <a:spcPct val="90000"/>
              </a:lnSpc>
              <a:defRPr/>
            </a:pPr>
            <a:r>
              <a:rPr lang="en-US" dirty="0" smtClean="0"/>
              <a:t>Join a gym to get and stay good shape</a:t>
            </a:r>
          </a:p>
          <a:p>
            <a:pPr marL="0" indent="0" eaLnBrk="1" hangingPunct="1">
              <a:lnSpc>
                <a:spcPct val="90000"/>
              </a:lnSpc>
              <a:defRPr/>
            </a:pPr>
            <a:r>
              <a:rPr lang="en-US" dirty="0" smtClean="0"/>
              <a:t>“Know thy Self”</a:t>
            </a:r>
          </a:p>
          <a:p>
            <a:pPr marL="457200" lvl="1" indent="0" eaLnBrk="1" hangingPunct="1">
              <a:lnSpc>
                <a:spcPct val="90000"/>
              </a:lnSpc>
              <a:defRPr/>
            </a:pPr>
            <a:r>
              <a:rPr lang="en-US" dirty="0" smtClean="0"/>
              <a:t>Pre-existing conditions</a:t>
            </a:r>
          </a:p>
          <a:p>
            <a:pPr marL="457200" lvl="1" indent="0" eaLnBrk="1" hangingPunct="1">
              <a:lnSpc>
                <a:spcPct val="90000"/>
              </a:lnSpc>
              <a:defRPr/>
            </a:pPr>
            <a:r>
              <a:rPr lang="en-US" dirty="0" smtClean="0"/>
              <a:t>Conditioning/Strength/Endurance</a:t>
            </a:r>
          </a:p>
          <a:p>
            <a:pPr eaLnBrk="1" hangingPunct="1">
              <a:lnSpc>
                <a:spcPct val="90000"/>
              </a:lnSpc>
              <a:buFont typeface="Arial" charset="0"/>
              <a:buChar char="•"/>
              <a:defRPr/>
            </a:pPr>
            <a:r>
              <a:rPr lang="en-US" sz="2400" dirty="0" smtClean="0"/>
              <a:t>WELL-FIT center (14725-E Flint Lee Road, Chantilly,  VA 20151) open to operational and admin personnel</a:t>
            </a:r>
          </a:p>
          <a:p>
            <a:pPr eaLnBrk="1" hangingPunct="1">
              <a:lnSpc>
                <a:spcPct val="90000"/>
              </a:lnSpc>
              <a:buFont typeface="Arial" charset="0"/>
              <a:buChar char="•"/>
              <a:defRPr/>
            </a:pPr>
            <a:r>
              <a:rPr lang="en-US" sz="2400" dirty="0" smtClean="0"/>
              <a:t>With identification,</a:t>
            </a:r>
            <a:r>
              <a:rPr lang="en-US" sz="2800" dirty="0" smtClean="0"/>
              <a:t> </a:t>
            </a:r>
            <a:r>
              <a:rPr lang="en-US" sz="2400" dirty="0" smtClean="0"/>
              <a:t>Fairfax County operational volunteers (FF and EMS Only) get free basic use of the Fairfax County Park Authority recreation facilities (gym, pool, etc.) 5 visits per month. (www.fairfaxcounty.gov/parks/recenter.htm)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97EFE4-F3EB-47A8-8726-01EE9C977BA3}" type="slidenum">
              <a:rPr lang="en-US" smtClean="0"/>
              <a:pPr eaLnBrk="1" hangingPunct="1"/>
              <a:t>17</a:t>
            </a:fld>
            <a:endParaRPr lang="en-US" smtClean="0"/>
          </a:p>
        </p:txBody>
      </p:sp>
      <p:sp>
        <p:nvSpPr>
          <p:cNvPr id="18435" name="Rectangle 2"/>
          <p:cNvSpPr>
            <a:spLocks noGrp="1" noChangeArrowheads="1"/>
          </p:cNvSpPr>
          <p:nvPr>
            <p:ph type="title"/>
          </p:nvPr>
        </p:nvSpPr>
        <p:spPr/>
        <p:txBody>
          <a:bodyPr/>
          <a:lstStyle/>
          <a:p>
            <a:pPr eaLnBrk="1" hangingPunct="1"/>
            <a:r>
              <a:rPr lang="en-US" sz="2400" smtClean="0"/>
              <a:t>U.S. Fire Administration</a:t>
            </a:r>
            <a:br>
              <a:rPr lang="en-US" sz="2400" smtClean="0"/>
            </a:br>
            <a:r>
              <a:rPr lang="en-US" sz="2400" smtClean="0"/>
              <a:t>Firefighter Fatalities</a:t>
            </a:r>
            <a:br>
              <a:rPr lang="en-US" sz="2400" smtClean="0"/>
            </a:br>
            <a:r>
              <a:rPr lang="en-US" sz="2400" smtClean="0"/>
              <a:t>in the United States </a:t>
            </a:r>
            <a:br>
              <a:rPr lang="en-US" sz="2400" smtClean="0"/>
            </a:br>
            <a:endParaRPr lang="en-US" sz="2400" smtClean="0"/>
          </a:p>
        </p:txBody>
      </p:sp>
      <p:pic>
        <p:nvPicPr>
          <p:cNvPr id="18436" name="Picture 8" descr="Total Onduty Firefighter Fatalities by Year - Not Including Hometown Heroes or Fatalities Associated with WTC 9-11 (1977-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6825"/>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EE6134-5845-4422-AA25-FAF6F09DF646}" type="slidenum">
              <a:rPr lang="en-US" smtClean="0"/>
              <a:pPr eaLnBrk="1" hangingPunct="1"/>
              <a:t>18</a:t>
            </a:fld>
            <a:endParaRPr lang="en-US" smtClean="0"/>
          </a:p>
        </p:txBody>
      </p:sp>
      <p:pic>
        <p:nvPicPr>
          <p:cNvPr id="19459" name="Picture 7" descr="Firefighter Fatalities by Type of Duty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685800"/>
            <a:ext cx="9144001"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609600" y="5562600"/>
            <a:ext cx="8077200" cy="646113"/>
          </a:xfrm>
          <a:prstGeom prst="rect">
            <a:avLst/>
          </a:prstGeom>
          <a:solidFill>
            <a:srgbClr val="FFFF00"/>
          </a:solidFill>
          <a:ln w="9525">
            <a:solidFill>
              <a:schemeClr val="tx2"/>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You are encouraged to  read the U.S. Fire Administration, Firefighter Fatalities</a:t>
            </a:r>
          </a:p>
          <a:p>
            <a:pPr eaLnBrk="1" hangingPunct="1"/>
            <a:r>
              <a:rPr lang="en-US"/>
              <a:t>in the United States in 2010 report which is on your reference CD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25EA26-F5B0-4ED0-B0BC-83610F51449E}" type="slidenum">
              <a:rPr lang="en-US" smtClean="0"/>
              <a:pPr eaLnBrk="1" hangingPunct="1"/>
              <a:t>19</a:t>
            </a:fld>
            <a:endParaRPr lang="en-US" smtClean="0"/>
          </a:p>
        </p:txBody>
      </p:sp>
      <p:sp>
        <p:nvSpPr>
          <p:cNvPr id="20483" name="Rectangle 2"/>
          <p:cNvSpPr>
            <a:spLocks noGrp="1" noChangeArrowheads="1"/>
          </p:cNvSpPr>
          <p:nvPr>
            <p:ph type="title" sz="quarter"/>
          </p:nvPr>
        </p:nvSpPr>
        <p:spPr>
          <a:xfrm>
            <a:off x="457200" y="0"/>
            <a:ext cx="8229600" cy="1143000"/>
          </a:xfrm>
        </p:spPr>
        <p:txBody>
          <a:bodyPr/>
          <a:lstStyle/>
          <a:p>
            <a:pPr eaLnBrk="1" hangingPunct="1"/>
            <a:r>
              <a:rPr lang="en-US" smtClean="0"/>
              <a:t>Accidents Happen</a:t>
            </a:r>
          </a:p>
        </p:txBody>
      </p:sp>
      <p:pic>
        <p:nvPicPr>
          <p:cNvPr id="20484" name="Picture 3" descr="MVC-009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3200"/>
            <a:ext cx="337026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E417 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94163"/>
            <a:ext cx="32766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V-100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3581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7" name="Object 6"/>
          <p:cNvGraphicFramePr>
            <a:graphicFrameLocks noChangeAspect="1"/>
          </p:cNvGraphicFramePr>
          <p:nvPr/>
        </p:nvGraphicFramePr>
        <p:xfrm>
          <a:off x="5486400" y="1143000"/>
          <a:ext cx="3657600" cy="2943225"/>
        </p:xfrm>
        <a:graphic>
          <a:graphicData uri="http://schemas.openxmlformats.org/presentationml/2006/ole">
            <mc:AlternateContent xmlns:mc="http://schemas.openxmlformats.org/markup-compatibility/2006">
              <mc:Choice xmlns:v="urn:schemas-microsoft-com:vml" Requires="v">
                <p:oleObj spid="_x0000_s20498" name="Document" r:id="rId7" imgW="5362651" imgH="3835908" progId="Word.Document.8">
                  <p:embed/>
                </p:oleObj>
              </mc:Choice>
              <mc:Fallback>
                <p:oleObj name="Document" r:id="rId7" imgW="5362651" imgH="3835908" progId="Word.Document.8">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143000"/>
                        <a:ext cx="36576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worth the risk?</a:t>
            </a:r>
            <a:endParaRPr lang="en-US" dirty="0"/>
          </a:p>
        </p:txBody>
      </p:sp>
      <p:sp>
        <p:nvSpPr>
          <p:cNvPr id="3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53DBA8-8B05-43F8-B1A6-B6AE606BF94E}" type="slidenum">
              <a:rPr lang="en-US" smtClean="0"/>
              <a:pPr eaLnBrk="1" hangingPunct="1"/>
              <a:t>2</a:t>
            </a:fld>
            <a:endParaRPr lang="en-US" smtClean="0"/>
          </a:p>
        </p:txBody>
      </p:sp>
      <p:pic>
        <p:nvPicPr>
          <p:cNvPr id="8" name="Civilian Seat Bel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1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327BB2-970F-4DBB-A911-78F0C66547B6}" type="slidenum">
              <a:rPr lang="en-US" smtClean="0"/>
              <a:pPr eaLnBrk="1" hangingPunct="1"/>
              <a:t>20</a:t>
            </a:fld>
            <a:endParaRPr lang="en-US" smtClean="0"/>
          </a:p>
        </p:txBody>
      </p:sp>
      <p:sp>
        <p:nvSpPr>
          <p:cNvPr id="21507" name="Rectangle 2"/>
          <p:cNvSpPr>
            <a:spLocks noGrp="1" noChangeArrowheads="1"/>
          </p:cNvSpPr>
          <p:nvPr>
            <p:ph type="title"/>
          </p:nvPr>
        </p:nvSpPr>
        <p:spPr/>
        <p:txBody>
          <a:bodyPr/>
          <a:lstStyle/>
          <a:p>
            <a:pPr eaLnBrk="1" hangingPunct="1"/>
            <a:r>
              <a:rPr lang="en-US" smtClean="0"/>
              <a:t>What Can I Do? </a:t>
            </a:r>
          </a:p>
        </p:txBody>
      </p:sp>
      <p:sp>
        <p:nvSpPr>
          <p:cNvPr id="21508" name="Rectangle 3"/>
          <p:cNvSpPr>
            <a:spLocks noGrp="1" noChangeArrowheads="1"/>
          </p:cNvSpPr>
          <p:nvPr>
            <p:ph type="body" idx="1"/>
          </p:nvPr>
        </p:nvSpPr>
        <p:spPr/>
        <p:txBody>
          <a:bodyPr/>
          <a:lstStyle/>
          <a:p>
            <a:pPr eaLnBrk="1" hangingPunct="1">
              <a:lnSpc>
                <a:spcPct val="90000"/>
              </a:lnSpc>
            </a:pPr>
            <a:r>
              <a:rPr lang="en-US" altLang="en-US" sz="3100" smtClean="0"/>
              <a:t>Human factors often cited as cause of injuries, job related illness and death.</a:t>
            </a:r>
          </a:p>
          <a:p>
            <a:pPr eaLnBrk="1" hangingPunct="1">
              <a:lnSpc>
                <a:spcPct val="90000"/>
              </a:lnSpc>
            </a:pPr>
            <a:r>
              <a:rPr lang="en-US" altLang="en-US" sz="3100" smtClean="0"/>
              <a:t>Training, fitness/health, and attitude impact safety.</a:t>
            </a:r>
          </a:p>
          <a:p>
            <a:pPr eaLnBrk="1" hangingPunct="1">
              <a:lnSpc>
                <a:spcPct val="90000"/>
              </a:lnSpc>
            </a:pPr>
            <a:r>
              <a:rPr lang="en-US" altLang="en-US" sz="3100" smtClean="0"/>
              <a:t>Proper training and drills help to prevent injuries.</a:t>
            </a:r>
          </a:p>
          <a:p>
            <a:pPr eaLnBrk="1" hangingPunct="1">
              <a:lnSpc>
                <a:spcPct val="90000"/>
              </a:lnSpc>
            </a:pPr>
            <a:r>
              <a:rPr lang="en-US" altLang="en-US" sz="3100" smtClean="0"/>
              <a:t>A Firefighter/EMT's body must be able to handle stress.</a:t>
            </a:r>
          </a:p>
          <a:p>
            <a:pPr eaLnBrk="1" hangingPunct="1">
              <a:lnSpc>
                <a:spcPct val="90000"/>
              </a:lnSpc>
            </a:pPr>
            <a:r>
              <a:rPr lang="en-US" altLang="en-US" sz="3100" smtClean="0"/>
              <a:t>Mental health is equally important</a:t>
            </a:r>
            <a:endParaRPr lang="en-US" sz="2800" smtClean="0"/>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5E0089-993E-4DE5-8635-34ECE1ABCD83}" type="slidenum">
              <a:rPr lang="en-US" smtClean="0"/>
              <a:pPr eaLnBrk="1" hangingPunct="1"/>
              <a:t>21</a:t>
            </a:fld>
            <a:endParaRPr lang="en-US" smtClean="0"/>
          </a:p>
        </p:txBody>
      </p:sp>
      <p:sp>
        <p:nvSpPr>
          <p:cNvPr id="22531" name="Rectangle 2"/>
          <p:cNvSpPr>
            <a:spLocks noGrp="1" noChangeArrowheads="1"/>
          </p:cNvSpPr>
          <p:nvPr>
            <p:ph type="title"/>
          </p:nvPr>
        </p:nvSpPr>
        <p:spPr/>
        <p:txBody>
          <a:bodyPr/>
          <a:lstStyle/>
          <a:p>
            <a:pPr eaLnBrk="1" hangingPunct="1"/>
            <a:r>
              <a:rPr lang="en-US" smtClean="0"/>
              <a:t>Training</a:t>
            </a:r>
          </a:p>
        </p:txBody>
      </p:sp>
      <p:sp>
        <p:nvSpPr>
          <p:cNvPr id="22532" name="Rectangle 3"/>
          <p:cNvSpPr>
            <a:spLocks noGrp="1" noChangeArrowheads="1"/>
          </p:cNvSpPr>
          <p:nvPr>
            <p:ph type="body" idx="1"/>
          </p:nvPr>
        </p:nvSpPr>
        <p:spPr/>
        <p:txBody>
          <a:bodyPr/>
          <a:lstStyle/>
          <a:p>
            <a:pPr eaLnBrk="1" hangingPunct="1">
              <a:lnSpc>
                <a:spcPct val="90000"/>
              </a:lnSpc>
            </a:pPr>
            <a:r>
              <a:rPr lang="en-US" altLang="en-US" sz="3400" smtClean="0"/>
              <a:t>Regular training is important!!</a:t>
            </a:r>
          </a:p>
          <a:p>
            <a:pPr eaLnBrk="1" hangingPunct="1">
              <a:lnSpc>
                <a:spcPct val="90000"/>
              </a:lnSpc>
            </a:pPr>
            <a:r>
              <a:rPr lang="en-US" altLang="en-US" sz="3400" smtClean="0"/>
              <a:t>Good training leads to good performance</a:t>
            </a:r>
          </a:p>
          <a:p>
            <a:pPr eaLnBrk="1" hangingPunct="1">
              <a:lnSpc>
                <a:spcPct val="90000"/>
              </a:lnSpc>
            </a:pPr>
            <a:r>
              <a:rPr lang="en-US" altLang="en-US" sz="3400" smtClean="0"/>
              <a:t>If you ride only the bare minimum a month, chances are you are rusty on most of your skills</a:t>
            </a:r>
          </a:p>
          <a:p>
            <a:pPr eaLnBrk="1" hangingPunct="1">
              <a:lnSpc>
                <a:spcPct val="90000"/>
              </a:lnSpc>
            </a:pPr>
            <a:r>
              <a:rPr lang="en-US" altLang="en-US" sz="3400" smtClean="0"/>
              <a:t>Work with EMT classes help out during fire school.</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980451-7F37-4060-9F3C-D1684D2D780D}" type="slidenum">
              <a:rPr lang="en-US" smtClean="0"/>
              <a:pPr eaLnBrk="1" hangingPunct="1"/>
              <a:t>22</a:t>
            </a:fld>
            <a:endParaRPr lang="en-US" smtClean="0"/>
          </a:p>
        </p:txBody>
      </p:sp>
      <p:sp>
        <p:nvSpPr>
          <p:cNvPr id="23555" name="Rectangle 2"/>
          <p:cNvSpPr>
            <a:spLocks noGrp="1" noChangeArrowheads="1"/>
          </p:cNvSpPr>
          <p:nvPr>
            <p:ph type="title"/>
          </p:nvPr>
        </p:nvSpPr>
        <p:spPr/>
        <p:txBody>
          <a:bodyPr/>
          <a:lstStyle/>
          <a:p>
            <a:pPr eaLnBrk="1" hangingPunct="1"/>
            <a:r>
              <a:rPr lang="en-US" smtClean="0"/>
              <a:t>Scene Safety</a:t>
            </a:r>
          </a:p>
        </p:txBody>
      </p:sp>
      <p:sp>
        <p:nvSpPr>
          <p:cNvPr id="23556" name="Rectangle 3"/>
          <p:cNvSpPr>
            <a:spLocks noGrp="1" noChangeArrowheads="1"/>
          </p:cNvSpPr>
          <p:nvPr>
            <p:ph type="body" idx="1"/>
          </p:nvPr>
        </p:nvSpPr>
        <p:spPr/>
        <p:txBody>
          <a:bodyPr/>
          <a:lstStyle/>
          <a:p>
            <a:pPr eaLnBrk="1" hangingPunct="1"/>
            <a:r>
              <a:rPr lang="en-US" smtClean="0"/>
              <a:t>Always ask yourself, is this scene safe for my crew and I?</a:t>
            </a:r>
          </a:p>
          <a:p>
            <a:pPr eaLnBrk="1" hangingPunct="1">
              <a:buFontTx/>
              <a:buNone/>
            </a:pPr>
            <a:endParaRPr lang="en-US" smtClean="0"/>
          </a:p>
          <a:p>
            <a:pPr lvl="1" eaLnBrk="1" hangingPunct="1"/>
            <a:r>
              <a:rPr lang="en-US" smtClean="0"/>
              <a:t>Traffic Accidents</a:t>
            </a:r>
          </a:p>
          <a:p>
            <a:pPr lvl="1" eaLnBrk="1" hangingPunct="1"/>
            <a:r>
              <a:rPr lang="en-US" smtClean="0"/>
              <a:t>Water Rescue</a:t>
            </a:r>
          </a:p>
          <a:p>
            <a:pPr lvl="1" eaLnBrk="1" hangingPunct="1"/>
            <a:r>
              <a:rPr lang="en-US" smtClean="0"/>
              <a:t>Dangerous EMS Calls</a:t>
            </a:r>
            <a:endParaRPr lang="en-US" smtClean="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F9BABD-D40B-4285-968B-CF5AE31BE84B}" type="slidenum">
              <a:rPr lang="en-US" smtClean="0"/>
              <a:pPr eaLnBrk="1" hangingPunct="1"/>
              <a:t>23</a:t>
            </a:fld>
            <a:endParaRPr lang="en-US" smtClean="0"/>
          </a:p>
        </p:txBody>
      </p:sp>
      <p:sp>
        <p:nvSpPr>
          <p:cNvPr id="24579" name="Rectangle 2"/>
          <p:cNvSpPr>
            <a:spLocks noGrp="1" noChangeArrowheads="1"/>
          </p:cNvSpPr>
          <p:nvPr>
            <p:ph type="title"/>
          </p:nvPr>
        </p:nvSpPr>
        <p:spPr/>
        <p:txBody>
          <a:bodyPr/>
          <a:lstStyle/>
          <a:p>
            <a:pPr eaLnBrk="1" hangingPunct="1"/>
            <a:r>
              <a:rPr lang="en-US" smtClean="0"/>
              <a:t>Traffic Accidents</a:t>
            </a:r>
          </a:p>
        </p:txBody>
      </p:sp>
      <p:sp>
        <p:nvSpPr>
          <p:cNvPr id="24580" name="Rectangle 3"/>
          <p:cNvSpPr>
            <a:spLocks noGrp="1" noChangeArrowheads="1"/>
          </p:cNvSpPr>
          <p:nvPr>
            <p:ph type="body" idx="1"/>
          </p:nvPr>
        </p:nvSpPr>
        <p:spPr/>
        <p:txBody>
          <a:bodyPr/>
          <a:lstStyle/>
          <a:p>
            <a:pPr eaLnBrk="1" hangingPunct="1"/>
            <a:r>
              <a:rPr lang="en-US" smtClean="0"/>
              <a:t>Exit apparatus on shoulder side</a:t>
            </a:r>
          </a:p>
          <a:p>
            <a:pPr eaLnBrk="1" hangingPunct="1"/>
            <a:r>
              <a:rPr lang="en-US" smtClean="0"/>
              <a:t>Position properly</a:t>
            </a:r>
          </a:p>
          <a:p>
            <a:pPr eaLnBrk="1" hangingPunct="1"/>
            <a:r>
              <a:rPr lang="en-US" smtClean="0"/>
              <a:t>Wear reflective vest/coat</a:t>
            </a:r>
          </a:p>
          <a:p>
            <a:pPr eaLnBrk="1" hangingPunct="1"/>
            <a:r>
              <a:rPr lang="en-US" smtClean="0"/>
              <a:t>No amount of visibility will prevent you from getting hit.  Face traffic.</a:t>
            </a:r>
          </a:p>
          <a:p>
            <a:pPr eaLnBrk="1" hangingPunct="1"/>
            <a:r>
              <a:rPr lang="en-US" smtClean="0"/>
              <a:t>Look in driver’s eyes - are they looking at you?</a:t>
            </a:r>
          </a:p>
          <a:p>
            <a:pPr eaLnBrk="1" hangingPunct="1"/>
            <a:r>
              <a:rPr lang="en-US" smtClean="0"/>
              <a:t>Remain vigilant</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54AB98-2E74-45E9-8F45-230E07C1E153}" type="slidenum">
              <a:rPr lang="en-US" smtClean="0"/>
              <a:pPr eaLnBrk="1" hangingPunct="1"/>
              <a:t>24</a:t>
            </a:fld>
            <a:endParaRPr lang="en-US" smtClean="0"/>
          </a:p>
        </p:txBody>
      </p:sp>
      <p:sp>
        <p:nvSpPr>
          <p:cNvPr id="25603" name="Rectangle 2"/>
          <p:cNvSpPr>
            <a:spLocks noGrp="1" noChangeArrowheads="1"/>
          </p:cNvSpPr>
          <p:nvPr>
            <p:ph type="title"/>
          </p:nvPr>
        </p:nvSpPr>
        <p:spPr/>
        <p:txBody>
          <a:bodyPr/>
          <a:lstStyle/>
          <a:p>
            <a:pPr eaLnBrk="1" hangingPunct="1"/>
            <a:r>
              <a:rPr lang="en-US" smtClean="0"/>
              <a:t>Dangerous EMS Calls</a:t>
            </a:r>
          </a:p>
        </p:txBody>
      </p:sp>
      <p:sp>
        <p:nvSpPr>
          <p:cNvPr id="25604" name="Rectangle 3"/>
          <p:cNvSpPr>
            <a:spLocks noGrp="1" noChangeArrowheads="1"/>
          </p:cNvSpPr>
          <p:nvPr>
            <p:ph type="body" idx="1"/>
          </p:nvPr>
        </p:nvSpPr>
        <p:spPr/>
        <p:txBody>
          <a:bodyPr/>
          <a:lstStyle/>
          <a:p>
            <a:pPr eaLnBrk="1" hangingPunct="1"/>
            <a:r>
              <a:rPr lang="en-US" sz="2800" smtClean="0"/>
              <a:t>Domestic disputes</a:t>
            </a:r>
          </a:p>
          <a:p>
            <a:pPr eaLnBrk="1" hangingPunct="1"/>
            <a:r>
              <a:rPr lang="en-US" sz="2800" smtClean="0"/>
              <a:t>Violence - shootings, stabbings, beatings, overdoses</a:t>
            </a:r>
          </a:p>
          <a:p>
            <a:pPr eaLnBrk="1" hangingPunct="1"/>
            <a:r>
              <a:rPr lang="en-US" sz="2800" smtClean="0"/>
              <a:t>Alcohol</a:t>
            </a:r>
          </a:p>
          <a:p>
            <a:pPr eaLnBrk="1" hangingPunct="1"/>
            <a:r>
              <a:rPr lang="en-US" sz="2800" smtClean="0"/>
              <a:t>Dogs</a:t>
            </a:r>
          </a:p>
          <a:p>
            <a:pPr eaLnBrk="1" hangingPunct="1"/>
            <a:r>
              <a:rPr lang="en-US" sz="2800" smtClean="0"/>
              <a:t>Be alert and observant at all times to patient as well as bystanders</a:t>
            </a:r>
          </a:p>
          <a:p>
            <a:pPr eaLnBrk="1" hangingPunct="1"/>
            <a:r>
              <a:rPr lang="en-US" sz="2800" smtClean="0"/>
              <a:t>Let the police secure the scene</a:t>
            </a:r>
          </a:p>
          <a:p>
            <a:pPr algn="ctr" eaLnBrk="1" hangingPunct="1">
              <a:buFontTx/>
              <a:buNone/>
            </a:pPr>
            <a:r>
              <a:rPr lang="en-US" sz="2800" smtClean="0">
                <a:solidFill>
                  <a:srgbClr val="FFFF00"/>
                </a:solidFill>
              </a:rPr>
              <a:t>Retreat---Radio---Re-Evaluate</a:t>
            </a:r>
          </a:p>
          <a:p>
            <a:pPr eaLnBrk="1" hangingPunct="1"/>
            <a:endParaRPr lang="en-US" sz="2800" smtClean="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685A13-D6E5-4C36-A5E2-E8CC2C5CE0ED}" type="slidenum">
              <a:rPr lang="en-US" smtClean="0"/>
              <a:pPr eaLnBrk="1" hangingPunct="1"/>
              <a:t>25</a:t>
            </a:fld>
            <a:endParaRPr lang="en-US" smtClean="0"/>
          </a:p>
        </p:txBody>
      </p:sp>
      <p:sp>
        <p:nvSpPr>
          <p:cNvPr id="26627" name="Rectangle 2"/>
          <p:cNvSpPr>
            <a:spLocks noGrp="1" noChangeArrowheads="1"/>
          </p:cNvSpPr>
          <p:nvPr>
            <p:ph type="title"/>
          </p:nvPr>
        </p:nvSpPr>
        <p:spPr/>
        <p:txBody>
          <a:bodyPr/>
          <a:lstStyle/>
          <a:p>
            <a:pPr eaLnBrk="1" hangingPunct="1"/>
            <a:r>
              <a:rPr lang="en-US" smtClean="0"/>
              <a:t>Stress</a:t>
            </a:r>
          </a:p>
        </p:txBody>
      </p:sp>
      <p:sp>
        <p:nvSpPr>
          <p:cNvPr id="26628" name="Rectangle 3"/>
          <p:cNvSpPr>
            <a:spLocks noGrp="1" noChangeArrowheads="1"/>
          </p:cNvSpPr>
          <p:nvPr>
            <p:ph type="body" idx="1"/>
          </p:nvPr>
        </p:nvSpPr>
        <p:spPr/>
        <p:txBody>
          <a:bodyPr/>
          <a:lstStyle/>
          <a:p>
            <a:pPr eaLnBrk="1" hangingPunct="1"/>
            <a:r>
              <a:rPr lang="en-US" smtClean="0"/>
              <a:t>Psychological</a:t>
            </a:r>
          </a:p>
          <a:p>
            <a:pPr eaLnBrk="1" hangingPunct="1"/>
            <a:r>
              <a:rPr lang="en-US" smtClean="0"/>
              <a:t>Physical</a:t>
            </a:r>
          </a:p>
          <a:p>
            <a:pPr eaLnBrk="1" hangingPunct="1"/>
            <a:r>
              <a:rPr lang="en-US" smtClean="0"/>
              <a:t>Environmental</a:t>
            </a:r>
          </a:p>
          <a:p>
            <a:pPr eaLnBrk="1" hangingPunct="1"/>
            <a:r>
              <a:rPr lang="en-US" smtClean="0"/>
              <a:t>Peer pressure</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4B8E36-E023-46A9-9B8E-D9912F3E67A4}" type="slidenum">
              <a:rPr lang="en-US" smtClean="0"/>
              <a:pPr eaLnBrk="1" hangingPunct="1"/>
              <a:t>26</a:t>
            </a:fld>
            <a:endParaRPr lang="en-US" smtClean="0"/>
          </a:p>
        </p:txBody>
      </p:sp>
      <p:sp>
        <p:nvSpPr>
          <p:cNvPr id="27651" name="Rectangle 2"/>
          <p:cNvSpPr>
            <a:spLocks noGrp="1" noChangeArrowheads="1"/>
          </p:cNvSpPr>
          <p:nvPr>
            <p:ph type="title"/>
          </p:nvPr>
        </p:nvSpPr>
        <p:spPr/>
        <p:txBody>
          <a:bodyPr/>
          <a:lstStyle/>
          <a:p>
            <a:pPr eaLnBrk="1" hangingPunct="1"/>
            <a:r>
              <a:rPr lang="en-US" smtClean="0"/>
              <a:t>Psychological Stress</a:t>
            </a:r>
          </a:p>
        </p:txBody>
      </p:sp>
      <p:sp>
        <p:nvSpPr>
          <p:cNvPr id="27652" name="Rectangle 3"/>
          <p:cNvSpPr>
            <a:spLocks noGrp="1" noChangeArrowheads="1"/>
          </p:cNvSpPr>
          <p:nvPr>
            <p:ph type="body" idx="1"/>
          </p:nvPr>
        </p:nvSpPr>
        <p:spPr/>
        <p:txBody>
          <a:bodyPr/>
          <a:lstStyle/>
          <a:p>
            <a:pPr eaLnBrk="1" hangingPunct="1"/>
            <a:r>
              <a:rPr lang="en-US" smtClean="0"/>
              <a:t>Death and injury of patients esp. children</a:t>
            </a:r>
          </a:p>
          <a:p>
            <a:pPr eaLnBrk="1" hangingPunct="1"/>
            <a:r>
              <a:rPr lang="en-US" smtClean="0"/>
              <a:t>High noise and confusion during fires</a:t>
            </a:r>
          </a:p>
          <a:p>
            <a:pPr eaLnBrk="1" hangingPunct="1"/>
            <a:r>
              <a:rPr lang="en-US" smtClean="0"/>
              <a:t>Lack of visibility during fires</a:t>
            </a:r>
          </a:p>
          <a:p>
            <a:pPr eaLnBrk="1" hangingPunct="1"/>
            <a:r>
              <a:rPr lang="en-US" smtClean="0"/>
              <a:t>Emotional compassion</a:t>
            </a:r>
          </a:p>
          <a:p>
            <a:pPr eaLnBrk="1" hangingPunct="1"/>
            <a:r>
              <a:rPr lang="en-US" smtClean="0"/>
              <a:t>Pressure to perform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2B4C84-93AF-4159-9D5B-233360379F5E}" type="slidenum">
              <a:rPr lang="en-US" smtClean="0"/>
              <a:pPr eaLnBrk="1" hangingPunct="1"/>
              <a:t>27</a:t>
            </a:fld>
            <a:endParaRPr lang="en-US" smtClean="0"/>
          </a:p>
        </p:txBody>
      </p:sp>
      <p:sp>
        <p:nvSpPr>
          <p:cNvPr id="28675" name="Rectangle 2"/>
          <p:cNvSpPr>
            <a:spLocks noGrp="1" noChangeArrowheads="1"/>
          </p:cNvSpPr>
          <p:nvPr>
            <p:ph type="title"/>
          </p:nvPr>
        </p:nvSpPr>
        <p:spPr/>
        <p:txBody>
          <a:bodyPr/>
          <a:lstStyle/>
          <a:p>
            <a:pPr eaLnBrk="1" hangingPunct="1"/>
            <a:r>
              <a:rPr lang="en-US" smtClean="0"/>
              <a:t>Physical Stress</a:t>
            </a:r>
          </a:p>
        </p:txBody>
      </p:sp>
      <p:sp>
        <p:nvSpPr>
          <p:cNvPr id="28676" name="Rectangle 3"/>
          <p:cNvSpPr>
            <a:spLocks noGrp="1" noChangeArrowheads="1"/>
          </p:cNvSpPr>
          <p:nvPr>
            <p:ph type="body" idx="1"/>
          </p:nvPr>
        </p:nvSpPr>
        <p:spPr/>
        <p:txBody>
          <a:bodyPr/>
          <a:lstStyle/>
          <a:p>
            <a:pPr eaLnBrk="1" hangingPunct="1"/>
            <a:r>
              <a:rPr lang="en-US" smtClean="0"/>
              <a:t>Hard work</a:t>
            </a:r>
          </a:p>
          <a:p>
            <a:pPr eaLnBrk="1" hangingPunct="1"/>
            <a:r>
              <a:rPr lang="en-US" smtClean="0"/>
              <a:t>Lifting and carrying heavy patients</a:t>
            </a:r>
          </a:p>
          <a:p>
            <a:pPr eaLnBrk="1" hangingPunct="1"/>
            <a:r>
              <a:rPr lang="en-US" smtClean="0"/>
              <a:t>Wearing full gear during heavy exertion</a:t>
            </a:r>
          </a:p>
          <a:p>
            <a:pPr eaLnBrk="1" hangingPunct="1"/>
            <a:r>
              <a:rPr lang="en-US" smtClean="0"/>
              <a:t>Zero to full speed</a:t>
            </a:r>
          </a:p>
          <a:p>
            <a:pPr eaLnBrk="1" hangingPunct="1"/>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E1047A-7145-426A-B127-8F88C95D4257}" type="slidenum">
              <a:rPr lang="en-US" smtClean="0"/>
              <a:pPr eaLnBrk="1" hangingPunct="1"/>
              <a:t>28</a:t>
            </a:fld>
            <a:endParaRPr lang="en-US" smtClean="0"/>
          </a:p>
        </p:txBody>
      </p:sp>
      <p:sp>
        <p:nvSpPr>
          <p:cNvPr id="29699" name="Rectangle 2"/>
          <p:cNvSpPr>
            <a:spLocks noGrp="1" noChangeArrowheads="1"/>
          </p:cNvSpPr>
          <p:nvPr>
            <p:ph type="title"/>
          </p:nvPr>
        </p:nvSpPr>
        <p:spPr/>
        <p:txBody>
          <a:bodyPr/>
          <a:lstStyle/>
          <a:p>
            <a:pPr eaLnBrk="1" hangingPunct="1"/>
            <a:r>
              <a:rPr lang="en-US" smtClean="0"/>
              <a:t>Environmental Stress</a:t>
            </a:r>
          </a:p>
        </p:txBody>
      </p:sp>
      <p:sp>
        <p:nvSpPr>
          <p:cNvPr id="29700" name="Rectangle 3"/>
          <p:cNvSpPr>
            <a:spLocks noGrp="1" noChangeArrowheads="1"/>
          </p:cNvSpPr>
          <p:nvPr>
            <p:ph type="body" idx="1"/>
          </p:nvPr>
        </p:nvSpPr>
        <p:spPr/>
        <p:txBody>
          <a:bodyPr/>
          <a:lstStyle/>
          <a:p>
            <a:pPr eaLnBrk="1" hangingPunct="1"/>
            <a:r>
              <a:rPr lang="en-US" smtClean="0"/>
              <a:t>Weather</a:t>
            </a:r>
          </a:p>
          <a:p>
            <a:pPr eaLnBrk="1" hangingPunct="1"/>
            <a:r>
              <a:rPr lang="en-US" smtClean="0"/>
              <a:t>Noise</a:t>
            </a:r>
          </a:p>
          <a:p>
            <a:pPr eaLnBrk="1" hangingPunct="1"/>
            <a:r>
              <a:rPr lang="en-US" smtClean="0"/>
              <a:t>Heat from PPE</a:t>
            </a:r>
          </a:p>
          <a:p>
            <a:pPr eaLnBrk="1" hangingPunct="1"/>
            <a:r>
              <a:rPr lang="en-US" smtClean="0"/>
              <a:t>Bunkroom (Alerting System)</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C4042C-78C3-476F-844F-4CE6A8DB7B7C}" type="slidenum">
              <a:rPr lang="en-US" smtClean="0"/>
              <a:pPr eaLnBrk="1" hangingPunct="1"/>
              <a:t>29</a:t>
            </a:fld>
            <a:endParaRPr lang="en-US" smtClean="0"/>
          </a:p>
        </p:txBody>
      </p:sp>
      <p:sp>
        <p:nvSpPr>
          <p:cNvPr id="30723" name="Rectangle 2"/>
          <p:cNvSpPr>
            <a:spLocks noGrp="1" noChangeArrowheads="1"/>
          </p:cNvSpPr>
          <p:nvPr>
            <p:ph type="title"/>
          </p:nvPr>
        </p:nvSpPr>
        <p:spPr/>
        <p:txBody>
          <a:bodyPr/>
          <a:lstStyle/>
          <a:p>
            <a:pPr eaLnBrk="1" hangingPunct="1"/>
            <a:r>
              <a:rPr lang="en-US" smtClean="0"/>
              <a:t>Weather</a:t>
            </a:r>
          </a:p>
        </p:txBody>
      </p:sp>
      <p:sp>
        <p:nvSpPr>
          <p:cNvPr id="30724" name="Rectangle 3"/>
          <p:cNvSpPr>
            <a:spLocks noGrp="1" noChangeArrowheads="1"/>
          </p:cNvSpPr>
          <p:nvPr>
            <p:ph type="body" idx="1"/>
          </p:nvPr>
        </p:nvSpPr>
        <p:spPr/>
        <p:txBody>
          <a:bodyPr/>
          <a:lstStyle/>
          <a:p>
            <a:pPr eaLnBrk="1" hangingPunct="1"/>
            <a:r>
              <a:rPr lang="en-US" smtClean="0"/>
              <a:t>Icy &amp; Cold Conditions</a:t>
            </a:r>
          </a:p>
          <a:p>
            <a:pPr lvl="1" eaLnBrk="1" hangingPunct="1"/>
            <a:r>
              <a:rPr lang="en-US" smtClean="0"/>
              <a:t>Slips and Falls</a:t>
            </a:r>
          </a:p>
          <a:p>
            <a:pPr lvl="1" eaLnBrk="1" hangingPunct="1"/>
            <a:r>
              <a:rPr lang="en-US" smtClean="0"/>
              <a:t>Hypothermia</a:t>
            </a:r>
          </a:p>
          <a:p>
            <a:pPr eaLnBrk="1" hangingPunct="1"/>
            <a:r>
              <a:rPr lang="en-US" smtClean="0"/>
              <a:t>Hot Conditions</a:t>
            </a:r>
          </a:p>
          <a:p>
            <a:pPr lvl="1" eaLnBrk="1" hangingPunct="1"/>
            <a:r>
              <a:rPr lang="en-US" smtClean="0"/>
              <a:t>Hyperthermia</a:t>
            </a:r>
          </a:p>
          <a:p>
            <a:pPr eaLnBrk="1" hangingPunct="1"/>
            <a:r>
              <a:rPr lang="en-US" smtClean="0"/>
              <a:t>Wet Conditions</a:t>
            </a:r>
          </a:p>
          <a:p>
            <a:pPr lvl="1" eaLnBrk="1" hangingPunct="1"/>
            <a:r>
              <a:rPr lang="en-US" smtClean="0"/>
              <a:t>Hypothermia</a:t>
            </a:r>
          </a:p>
          <a:p>
            <a:pPr eaLnBrk="1" hangingPunct="1"/>
            <a:endParaRPr lang="en-US" smtClean="0"/>
          </a:p>
          <a:p>
            <a:pPr lvl="1" eaLnBrk="1" hangingPunct="1">
              <a:buFontTx/>
              <a:buNone/>
            </a:pPr>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Recent Nation Wide Close Calls</a:t>
            </a:r>
          </a:p>
        </p:txBody>
      </p:sp>
      <p:sp>
        <p:nvSpPr>
          <p:cNvPr id="4099" name="Content Placeholder 4"/>
          <p:cNvSpPr>
            <a:spLocks noGrp="1"/>
          </p:cNvSpPr>
          <p:nvPr>
            <p:ph idx="1"/>
          </p:nvPr>
        </p:nvSpPr>
        <p:spPr/>
        <p:txBody>
          <a:bodyPr/>
          <a:lstStyle/>
          <a:p>
            <a:r>
              <a:rPr lang="en-US" smtClean="0">
                <a:hlinkClick r:id="rId3"/>
              </a:rPr>
              <a:t>http://www.firefighterclosecalls.com</a:t>
            </a:r>
            <a:endParaRPr lang="en-US" smtClean="0"/>
          </a:p>
          <a:p>
            <a:r>
              <a:rPr lang="en-US" sz="2800" smtClean="0"/>
              <a:t>Fire Captain Injured While Taking Fire Photos Off Duty In Canada  - 4/24/12</a:t>
            </a:r>
          </a:p>
          <a:p>
            <a:r>
              <a:rPr lang="en-US" sz="2800" smtClean="0"/>
              <a:t>Ohio Firefighter Falls Through Roof During Fire – 4/24/12</a:t>
            </a:r>
          </a:p>
          <a:p>
            <a:r>
              <a:rPr lang="en-US" sz="2800" smtClean="0"/>
              <a:t>Firefighters Seriously Injured In California Crash – 4/24/12</a:t>
            </a:r>
          </a:p>
          <a:p>
            <a:r>
              <a:rPr lang="en-US" sz="2800" smtClean="0"/>
              <a:t>Woman Killed In Fatal Texas Responding Crash – 4/24/12</a:t>
            </a:r>
          </a:p>
          <a:p>
            <a:r>
              <a:rPr lang="en-US" sz="2800" smtClean="0"/>
              <a:t> </a:t>
            </a:r>
          </a:p>
          <a:p>
            <a:endParaRPr lang="en-US" sz="2800" smtClean="0"/>
          </a:p>
          <a:p>
            <a:endParaRPr lang="en-US" smtClean="0"/>
          </a:p>
        </p:txBody>
      </p:sp>
      <p:sp>
        <p:nvSpPr>
          <p:cNvPr id="41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0E0CB6-72AB-4FD7-9613-463C1667E19B}"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63A185-B135-43F0-A773-63580CD4DC61}" type="slidenum">
              <a:rPr lang="en-US" smtClean="0"/>
              <a:pPr eaLnBrk="1" hangingPunct="1"/>
              <a:t>30</a:t>
            </a:fld>
            <a:endParaRPr lang="en-US" smtClean="0"/>
          </a:p>
        </p:txBody>
      </p:sp>
      <p:sp>
        <p:nvSpPr>
          <p:cNvPr id="31747" name="Rectangle 2"/>
          <p:cNvSpPr>
            <a:spLocks noGrp="1" noChangeArrowheads="1"/>
          </p:cNvSpPr>
          <p:nvPr>
            <p:ph type="title"/>
          </p:nvPr>
        </p:nvSpPr>
        <p:spPr/>
        <p:txBody>
          <a:bodyPr/>
          <a:lstStyle/>
          <a:p>
            <a:pPr eaLnBrk="1" hangingPunct="1"/>
            <a:r>
              <a:rPr lang="en-US" smtClean="0"/>
              <a:t>Hazardous Materials*</a:t>
            </a:r>
          </a:p>
        </p:txBody>
      </p:sp>
      <p:sp>
        <p:nvSpPr>
          <p:cNvPr id="31748" name="Rectangle 3"/>
          <p:cNvSpPr>
            <a:spLocks noGrp="1" noChangeArrowheads="1"/>
          </p:cNvSpPr>
          <p:nvPr>
            <p:ph type="body" idx="1"/>
          </p:nvPr>
        </p:nvSpPr>
        <p:spPr/>
        <p:txBody>
          <a:bodyPr/>
          <a:lstStyle/>
          <a:p>
            <a:pPr eaLnBrk="1" hangingPunct="1"/>
            <a:r>
              <a:rPr lang="en-US" smtClean="0"/>
              <a:t>Positioning</a:t>
            </a:r>
          </a:p>
          <a:p>
            <a:pPr lvl="1" eaLnBrk="1" hangingPunct="1"/>
            <a:r>
              <a:rPr lang="en-US" smtClean="0"/>
              <a:t>Upwind and Uphill</a:t>
            </a:r>
          </a:p>
          <a:p>
            <a:pPr eaLnBrk="1" hangingPunct="1"/>
            <a:r>
              <a:rPr lang="en-US" smtClean="0"/>
              <a:t>Prevent crew and self contamination</a:t>
            </a:r>
          </a:p>
          <a:p>
            <a:pPr eaLnBrk="1" hangingPunct="1"/>
            <a:r>
              <a:rPr lang="en-US" smtClean="0"/>
              <a:t>Isolate and Deny Entry</a:t>
            </a:r>
          </a:p>
          <a:p>
            <a:pPr eaLnBrk="1" hangingPunct="1"/>
            <a:endParaRPr lang="en-US" smtClean="0"/>
          </a:p>
          <a:p>
            <a:pPr eaLnBrk="1" hangingPunct="1">
              <a:buFontTx/>
              <a:buNone/>
            </a:pPr>
            <a:r>
              <a:rPr lang="en-US" sz="2400" smtClean="0"/>
              <a:t>* Hazardous Materials will be covered extensively in the Haz-Mat Level 1 class</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6DCDBB-5263-46D1-BDEF-F4BDD30ACC08}" type="slidenum">
              <a:rPr lang="en-US" smtClean="0"/>
              <a:pPr eaLnBrk="1" hangingPunct="1"/>
              <a:t>31</a:t>
            </a:fld>
            <a:endParaRPr lang="en-US" smtClean="0"/>
          </a:p>
        </p:txBody>
      </p:sp>
      <p:sp>
        <p:nvSpPr>
          <p:cNvPr id="32771" name="Rectangle 2"/>
          <p:cNvSpPr>
            <a:spLocks noGrp="1" noChangeArrowheads="1"/>
          </p:cNvSpPr>
          <p:nvPr>
            <p:ph type="title"/>
          </p:nvPr>
        </p:nvSpPr>
        <p:spPr/>
        <p:txBody>
          <a:bodyPr/>
          <a:lstStyle/>
          <a:p>
            <a:pPr eaLnBrk="1" hangingPunct="1"/>
            <a:r>
              <a:rPr lang="en-US" smtClean="0"/>
              <a:t>Mayday</a:t>
            </a:r>
          </a:p>
        </p:txBody>
      </p:sp>
      <p:sp>
        <p:nvSpPr>
          <p:cNvPr id="32772" name="Rectangle 3"/>
          <p:cNvSpPr>
            <a:spLocks noGrp="1" noChangeArrowheads="1"/>
          </p:cNvSpPr>
          <p:nvPr>
            <p:ph type="body" idx="1"/>
          </p:nvPr>
        </p:nvSpPr>
        <p:spPr/>
        <p:txBody>
          <a:bodyPr/>
          <a:lstStyle/>
          <a:p>
            <a:pPr eaLnBrk="1" hangingPunct="1"/>
            <a:r>
              <a:rPr lang="en-US" smtClean="0"/>
              <a:t>Signal 1</a:t>
            </a:r>
          </a:p>
          <a:p>
            <a:pPr eaLnBrk="1" hangingPunct="1"/>
            <a:r>
              <a:rPr lang="en-US" smtClean="0"/>
              <a:t>Mayday</a:t>
            </a:r>
          </a:p>
          <a:p>
            <a:pPr eaLnBrk="1" hangingPunct="1"/>
            <a:r>
              <a:rPr lang="en-US" smtClean="0"/>
              <a:t>Emergency Radio SOPs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38723-562A-4E25-AA44-1C24A7F28EA7}" type="slidenum">
              <a:rPr lang="en-US" smtClean="0"/>
              <a:pPr eaLnBrk="1" hangingPunct="1"/>
              <a:t>32</a:t>
            </a:fld>
            <a:endParaRPr lang="en-US" smtClean="0"/>
          </a:p>
        </p:txBody>
      </p:sp>
      <p:sp>
        <p:nvSpPr>
          <p:cNvPr id="33795" name="Rectangle 2"/>
          <p:cNvSpPr>
            <a:spLocks noGrp="1" noChangeArrowheads="1"/>
          </p:cNvSpPr>
          <p:nvPr>
            <p:ph type="title"/>
          </p:nvPr>
        </p:nvSpPr>
        <p:spPr/>
        <p:txBody>
          <a:bodyPr/>
          <a:lstStyle/>
          <a:p>
            <a:pPr eaLnBrk="1" hangingPunct="1"/>
            <a:r>
              <a:rPr lang="en-US" smtClean="0"/>
              <a:t>Reporting Injuries</a:t>
            </a:r>
          </a:p>
        </p:txBody>
      </p:sp>
      <p:sp>
        <p:nvSpPr>
          <p:cNvPr id="33796" name="Rectangle 3"/>
          <p:cNvSpPr>
            <a:spLocks noGrp="1" noChangeArrowheads="1"/>
          </p:cNvSpPr>
          <p:nvPr>
            <p:ph type="body" idx="1"/>
          </p:nvPr>
        </p:nvSpPr>
        <p:spPr/>
        <p:txBody>
          <a:bodyPr/>
          <a:lstStyle/>
          <a:p>
            <a:pPr eaLnBrk="1" hangingPunct="1"/>
            <a:r>
              <a:rPr lang="en-US" smtClean="0"/>
              <a:t>Notify OIC</a:t>
            </a:r>
          </a:p>
          <a:p>
            <a:pPr eaLnBrk="1" hangingPunct="1"/>
            <a:r>
              <a:rPr lang="en-US" smtClean="0"/>
              <a:t>Station logbook</a:t>
            </a:r>
          </a:p>
          <a:p>
            <a:pPr eaLnBrk="1" hangingPunct="1"/>
            <a:r>
              <a:rPr lang="en-US" smtClean="0"/>
              <a:t>Proper forms</a:t>
            </a:r>
          </a:p>
          <a:p>
            <a:pPr eaLnBrk="1" hangingPunct="1"/>
            <a:r>
              <a:rPr lang="en-US" smtClean="0"/>
              <a:t>Yellow insurance card for treatment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F7960-C9E2-4CBB-9847-493A767003FE}" type="slidenum">
              <a:rPr lang="en-US" smtClean="0"/>
              <a:pPr eaLnBrk="1" hangingPunct="1"/>
              <a:t>33</a:t>
            </a:fld>
            <a:endParaRPr lang="en-US" smtClean="0"/>
          </a:p>
        </p:txBody>
      </p:sp>
      <p:sp>
        <p:nvSpPr>
          <p:cNvPr id="34819" name="Rectangle 2"/>
          <p:cNvSpPr>
            <a:spLocks noGrp="1" noChangeArrowheads="1"/>
          </p:cNvSpPr>
          <p:nvPr>
            <p:ph type="title"/>
          </p:nvPr>
        </p:nvSpPr>
        <p:spPr/>
        <p:txBody>
          <a:bodyPr/>
          <a:lstStyle/>
          <a:p>
            <a:pPr eaLnBrk="1" hangingPunct="1"/>
            <a:r>
              <a:rPr lang="en-US" sz="4000" smtClean="0"/>
              <a:t>What Can I Do to Protect Myself?</a:t>
            </a:r>
          </a:p>
        </p:txBody>
      </p:sp>
      <p:sp>
        <p:nvSpPr>
          <p:cNvPr id="34820" name="Rectangle 3"/>
          <p:cNvSpPr>
            <a:spLocks noGrp="1" noChangeArrowheads="1"/>
          </p:cNvSpPr>
          <p:nvPr>
            <p:ph type="body" idx="1"/>
          </p:nvPr>
        </p:nvSpPr>
        <p:spPr/>
        <p:txBody>
          <a:bodyPr/>
          <a:lstStyle/>
          <a:p>
            <a:pPr eaLnBrk="1" hangingPunct="1"/>
            <a:r>
              <a:rPr lang="en-US" sz="2800" smtClean="0"/>
              <a:t>Wear your seatbelt</a:t>
            </a:r>
          </a:p>
          <a:p>
            <a:pPr eaLnBrk="1" hangingPunct="1"/>
            <a:r>
              <a:rPr lang="en-US" sz="2800" smtClean="0"/>
              <a:t>Frequently wash hands</a:t>
            </a:r>
          </a:p>
          <a:p>
            <a:pPr eaLnBrk="1" hangingPunct="1"/>
            <a:r>
              <a:rPr lang="en-US" sz="2800" smtClean="0"/>
              <a:t>Always utilize PPE</a:t>
            </a:r>
          </a:p>
          <a:p>
            <a:pPr eaLnBrk="1" hangingPunct="1"/>
            <a:r>
              <a:rPr lang="en-US" sz="2800" smtClean="0"/>
              <a:t>Keep the unit sanitized</a:t>
            </a:r>
          </a:p>
          <a:p>
            <a:pPr eaLnBrk="1" hangingPunct="1"/>
            <a:r>
              <a:rPr lang="en-US" sz="2800" smtClean="0"/>
              <a:t>Hydrate</a:t>
            </a:r>
          </a:p>
          <a:p>
            <a:pPr eaLnBrk="1" hangingPunct="1"/>
            <a:r>
              <a:rPr lang="en-US" sz="2800" smtClean="0"/>
              <a:t>Physically Fit</a:t>
            </a:r>
          </a:p>
          <a:p>
            <a:pPr eaLnBrk="1" hangingPunct="1"/>
            <a:r>
              <a:rPr lang="en-US" sz="2800" smtClean="0"/>
              <a:t>Take advantage of mandatory annual physicals</a:t>
            </a:r>
          </a:p>
          <a:p>
            <a:pPr eaLnBrk="1" hangingPunct="1"/>
            <a:r>
              <a:rPr lang="en-US" sz="2800" smtClean="0"/>
              <a:t>Be Smart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C92A5C-B1BC-481D-898C-BB525F45DF36}" type="slidenum">
              <a:rPr lang="en-US" smtClean="0"/>
              <a:pPr eaLnBrk="1" hangingPunct="1"/>
              <a:t>34</a:t>
            </a:fld>
            <a:endParaRPr lang="en-US" smtClean="0"/>
          </a:p>
        </p:txBody>
      </p:sp>
      <p:sp>
        <p:nvSpPr>
          <p:cNvPr id="35843" name="Rectangle 2"/>
          <p:cNvSpPr>
            <a:spLocks noGrp="1" noChangeArrowheads="1"/>
          </p:cNvSpPr>
          <p:nvPr>
            <p:ph type="title"/>
          </p:nvPr>
        </p:nvSpPr>
        <p:spPr/>
        <p:txBody>
          <a:bodyPr/>
          <a:lstStyle/>
          <a:p>
            <a:pPr eaLnBrk="1" hangingPunct="1"/>
            <a:r>
              <a:rPr lang="en-US" smtClean="0"/>
              <a:t>Responding From Home</a:t>
            </a:r>
          </a:p>
        </p:txBody>
      </p:sp>
      <p:sp>
        <p:nvSpPr>
          <p:cNvPr id="35844" name="Rectangle 3"/>
          <p:cNvSpPr>
            <a:spLocks noGrp="1" noChangeArrowheads="1"/>
          </p:cNvSpPr>
          <p:nvPr>
            <p:ph type="body" idx="1"/>
          </p:nvPr>
        </p:nvSpPr>
        <p:spPr/>
        <p:txBody>
          <a:bodyPr/>
          <a:lstStyle/>
          <a:p>
            <a:pPr eaLnBrk="1" hangingPunct="1">
              <a:lnSpc>
                <a:spcPct val="90000"/>
              </a:lnSpc>
            </a:pPr>
            <a:r>
              <a:rPr lang="en-US" sz="2800" smtClean="0"/>
              <a:t>Too many Line of Duty Deaths occur because of responses by firefighters (usually volunteer) that are killed in vehicle crashes in private vehicles during responses to incident scenes and fire stations as part of a emergency incident response.  </a:t>
            </a:r>
          </a:p>
          <a:p>
            <a:pPr lvl="1" eaLnBrk="1" hangingPunct="1">
              <a:lnSpc>
                <a:spcPct val="90000"/>
              </a:lnSpc>
            </a:pPr>
            <a:r>
              <a:rPr lang="en-US" sz="2400" smtClean="0"/>
              <a:t>In 2008 six firefighters were killed in crashes that involved personal vehicles, all while responding to an emergency. In at least four of the six fatalities, the firefighter was not wearing a seatbelt (two unknown). Three of the four firefighters without seatbelts were ejected from their vehicle.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C7E412-6A24-48DD-9E24-D5CF3609D7E8}" type="slidenum">
              <a:rPr lang="en-US" smtClean="0"/>
              <a:pPr eaLnBrk="1" hangingPunct="1"/>
              <a:t>35</a:t>
            </a:fld>
            <a:endParaRPr lang="en-US" smtClean="0"/>
          </a:p>
        </p:txBody>
      </p:sp>
      <p:sp>
        <p:nvSpPr>
          <p:cNvPr id="36867" name="Rectangle 2"/>
          <p:cNvSpPr>
            <a:spLocks noGrp="1" noChangeArrowheads="1"/>
          </p:cNvSpPr>
          <p:nvPr>
            <p:ph type="title"/>
          </p:nvPr>
        </p:nvSpPr>
        <p:spPr/>
        <p:txBody>
          <a:bodyPr/>
          <a:lstStyle/>
          <a:p>
            <a:pPr eaLnBrk="1" hangingPunct="1"/>
            <a:r>
              <a:rPr lang="en-US" smtClean="0"/>
              <a:t>Responding from Home </a:t>
            </a:r>
            <a:r>
              <a:rPr lang="en-US" sz="3200" smtClean="0"/>
              <a:t>cont’d</a:t>
            </a:r>
          </a:p>
        </p:txBody>
      </p:sp>
      <p:sp>
        <p:nvSpPr>
          <p:cNvPr id="104451" name="Rectangle 3"/>
          <p:cNvSpPr>
            <a:spLocks noGrp="1" noChangeArrowheads="1"/>
          </p:cNvSpPr>
          <p:nvPr>
            <p:ph type="body" idx="1"/>
          </p:nvPr>
        </p:nvSpPr>
        <p:spPr/>
        <p:txBody>
          <a:bodyPr/>
          <a:lstStyle/>
          <a:p>
            <a:pPr eaLnBrk="1" hangingPunct="1">
              <a:defRPr/>
            </a:pPr>
            <a:r>
              <a:rPr lang="en-US" sz="2800" smtClean="0"/>
              <a:t>FxCo does not permit personnel to use additional lighting on POVs (which is permitted in other counties of the Commonwealth) to disregard speed limits to respond to an emergency call / fill.</a:t>
            </a:r>
          </a:p>
          <a:p>
            <a:pPr eaLnBrk="1" hangingPunct="1">
              <a:defRPr/>
            </a:pPr>
            <a:r>
              <a:rPr lang="en-US" sz="2800" smtClean="0"/>
              <a:t>Personnel when responding to requests for emergency fills </a:t>
            </a:r>
            <a:r>
              <a:rPr lang="en-US" sz="2800" smtClean="0">
                <a:solidFill>
                  <a:srgbClr val="FF0000"/>
                </a:solidFill>
                <a:effectLst>
                  <a:outerShdw blurRad="38100" dist="38100" dir="2700000" algn="tl">
                    <a:srgbClr val="000000"/>
                  </a:outerShdw>
                </a:effectLst>
              </a:rPr>
              <a:t>ARE</a:t>
            </a:r>
            <a:r>
              <a:rPr lang="en-US" sz="2800" smtClean="0">
                <a:solidFill>
                  <a:srgbClr val="FF0000"/>
                </a:solidFill>
              </a:rPr>
              <a:t> </a:t>
            </a:r>
            <a:r>
              <a:rPr lang="en-US" sz="2800" smtClean="0"/>
              <a:t>to proceed in accordance with all State Traffic Laws and having due regard for the weather conditions.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Safest Thing We Wear</a:t>
            </a:r>
            <a:endParaRPr lang="en-US" dirty="0"/>
          </a:p>
        </p:txBody>
      </p:sp>
      <p:sp>
        <p:nvSpPr>
          <p:cNvPr id="3789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A07A52-412F-427F-9927-0DB4DAE51E71}" type="slidenum">
              <a:rPr lang="en-US" smtClean="0"/>
              <a:pPr eaLnBrk="1" hangingPunct="1"/>
              <a:t>36</a:t>
            </a:fld>
            <a:endParaRPr lang="en-US" smtClean="0"/>
          </a:p>
        </p:txBody>
      </p:sp>
      <p:pic>
        <p:nvPicPr>
          <p:cNvPr id="105474" name="Safest Thing to wea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05474"/>
                </p:tgtEl>
              </p:cMediaNode>
            </p:video>
            <p:seq concurrent="1" nextAc="seek">
              <p:cTn id="3" restart="whenNotActive" fill="hold" evtFilter="cancelBubble" nodeType="interactiveSeq">
                <p:stCondLst>
                  <p:cond evt="onClick" delay="0">
                    <p:tgtEl>
                      <p:spTgt spid="105474"/>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105474"/>
                                        </p:tgtEl>
                                      </p:cBhvr>
                                    </p:cmd>
                                  </p:childTnLst>
                                </p:cTn>
                              </p:par>
                            </p:childTnLst>
                          </p:cTn>
                        </p:par>
                      </p:childTnLst>
                    </p:cTn>
                  </p:par>
                </p:childTnLst>
              </p:cTn>
              <p:nextCondLst>
                <p:cond evt="onClick" delay="0">
                  <p:tgtEl>
                    <p:spTgt spid="10547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422399-7EE4-4414-B44F-1DE67F6310C4}" type="slidenum">
              <a:rPr lang="en-US" smtClean="0"/>
              <a:pPr eaLnBrk="1" hangingPunct="1"/>
              <a:t>37</a:t>
            </a:fld>
            <a:endParaRPr lang="en-US" smtClean="0"/>
          </a:p>
        </p:txBody>
      </p:sp>
      <p:sp>
        <p:nvSpPr>
          <p:cNvPr id="38915" name="Rectangle 2"/>
          <p:cNvSpPr>
            <a:spLocks noChangeArrowheads="1"/>
          </p:cNvSpPr>
          <p:nvPr/>
        </p:nvSpPr>
        <p:spPr bwMode="auto">
          <a:xfrm>
            <a:off x="685800" y="381000"/>
            <a:ext cx="7772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algn="ctr"/>
            <a:r>
              <a:rPr lang="en-US" sz="4400"/>
              <a:t>Who Is Responsible</a:t>
            </a:r>
            <a:br>
              <a:rPr lang="en-US" sz="4400"/>
            </a:br>
            <a:r>
              <a:rPr lang="en-US" sz="4400"/>
              <a:t>For Your Personal Safety</a:t>
            </a:r>
          </a:p>
        </p:txBody>
      </p:sp>
      <p:sp>
        <p:nvSpPr>
          <p:cNvPr id="38916" name="Rectangle 3"/>
          <p:cNvSpPr>
            <a:spLocks noChangeArrowheads="1"/>
          </p:cNvSpPr>
          <p:nvPr/>
        </p:nvSpPr>
        <p:spPr bwMode="auto">
          <a:xfrm>
            <a:off x="1143000" y="1676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9600" b="1" i="1"/>
              <a:t>YOU</a:t>
            </a:r>
          </a:p>
        </p:txBody>
      </p:sp>
      <p:pic>
        <p:nvPicPr>
          <p:cNvPr id="38917" name="Picture 4" descr="1177701426538_Combs_April07_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combs_june06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2004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9BD741-D248-4FE2-9D1F-732624EA42DF}" type="slidenum">
              <a:rPr lang="en-US" smtClean="0"/>
              <a:pPr eaLnBrk="1" hangingPunct="1"/>
              <a:t>38</a:t>
            </a:fld>
            <a:endParaRPr lang="en-US" smtClean="0"/>
          </a:p>
        </p:txBody>
      </p:sp>
      <p:sp>
        <p:nvSpPr>
          <p:cNvPr id="39939" name="Rectangle 2"/>
          <p:cNvSpPr>
            <a:spLocks noGrp="1" noChangeArrowheads="1"/>
          </p:cNvSpPr>
          <p:nvPr>
            <p:ph type="title"/>
          </p:nvPr>
        </p:nvSpPr>
        <p:spPr/>
        <p:txBody>
          <a:bodyPr/>
          <a:lstStyle/>
          <a:p>
            <a:pPr eaLnBrk="1" hangingPunct="1"/>
            <a:r>
              <a:rPr lang="en-US" smtClean="0"/>
              <a:t>Multimedia</a:t>
            </a:r>
          </a:p>
        </p:txBody>
      </p:sp>
      <p:sp>
        <p:nvSpPr>
          <p:cNvPr id="4" name="Content Placeholder 3"/>
          <p:cNvSpPr>
            <a:spLocks noGrp="1"/>
          </p:cNvSpPr>
          <p:nvPr>
            <p:ph sz="quarter" idx="2"/>
          </p:nvPr>
        </p:nvSpPr>
        <p:spPr>
          <a:xfrm>
            <a:off x="304800" y="1600200"/>
            <a:ext cx="8382000" cy="5105400"/>
          </a:xfrm>
        </p:spPr>
        <p:txBody>
          <a:bodyPr/>
          <a:lstStyle/>
          <a:p>
            <a:pPr>
              <a:defRPr/>
            </a:pPr>
            <a:r>
              <a:rPr lang="en-US" dirty="0" smtClean="0"/>
              <a:t>http://www.safeprogram.com	</a:t>
            </a:r>
          </a:p>
          <a:p>
            <a:pPr>
              <a:defRPr/>
            </a:pPr>
            <a:r>
              <a:rPr lang="en-US" dirty="0" smtClean="0"/>
              <a:t>http://www.everyonegoeshome.com</a:t>
            </a:r>
          </a:p>
          <a:p>
            <a:pPr>
              <a:defRPr/>
            </a:pPr>
            <a:r>
              <a:rPr lang="en-US" dirty="0" smtClean="0"/>
              <a:t>http://www.firefighterclosecalls.com</a:t>
            </a:r>
          </a:p>
          <a:p>
            <a:pPr>
              <a:defRPr/>
            </a:pPr>
            <a:r>
              <a:rPr lang="en-US" dirty="0" smtClean="0"/>
              <a:t>http://www.firefighternearmiss.com</a:t>
            </a:r>
          </a:p>
          <a:p>
            <a:pPr>
              <a:defRPr/>
            </a:pPr>
            <a:r>
              <a:rPr lang="en-US" dirty="0" smtClean="0"/>
              <a:t>http://www.nvfc.org</a:t>
            </a:r>
          </a:p>
          <a:p>
            <a:pPr>
              <a:defRPr/>
            </a:pPr>
            <a:r>
              <a:rPr lang="en-US" dirty="0" smtClean="0"/>
              <a:t>http://respondersafety.com</a:t>
            </a:r>
          </a:p>
          <a:p>
            <a:pPr marL="0" indent="0" algn="ctr">
              <a:buFontTx/>
              <a:buNone/>
              <a:defRPr/>
            </a:pPr>
            <a:r>
              <a:rPr lang="en-US" b="1" i="1" dirty="0" smtClean="0">
                <a:solidFill>
                  <a:srgbClr val="C00000"/>
                </a:solidFill>
                <a:effectLst>
                  <a:outerShdw blurRad="38100" dist="38100" dir="2700000" algn="tl">
                    <a:srgbClr val="000000">
                      <a:alpha val="43137"/>
                    </a:srgbClr>
                  </a:outerShdw>
                </a:effectLst>
              </a:rPr>
              <a:t>You are strongly encouraged to visit these web-sites</a:t>
            </a:r>
            <a:endParaRPr lang="en-US" b="1" i="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1B4DFB-8C3C-48F9-8E04-8D4FA27EEC2B}" type="slidenum">
              <a:rPr lang="en-US" smtClean="0"/>
              <a:pPr eaLnBrk="1" hangingPunct="1"/>
              <a:t>39</a:t>
            </a:fld>
            <a:endParaRPr lang="en-US" smtClean="0"/>
          </a:p>
        </p:txBody>
      </p:sp>
      <p:sp>
        <p:nvSpPr>
          <p:cNvPr id="40963" name="Rectangle 2"/>
          <p:cNvSpPr>
            <a:spLocks noGrp="1" noChangeArrowheads="1"/>
          </p:cNvSpPr>
          <p:nvPr>
            <p:ph type="title"/>
          </p:nvPr>
        </p:nvSpPr>
        <p:spPr/>
        <p:txBody>
          <a:bodyPr/>
          <a:lstStyle/>
          <a:p>
            <a:pPr eaLnBrk="1" hangingPunct="1"/>
            <a:r>
              <a:rPr lang="en-US" smtClean="0"/>
              <a:t>Wrap Up</a:t>
            </a:r>
          </a:p>
        </p:txBody>
      </p:sp>
      <p:sp>
        <p:nvSpPr>
          <p:cNvPr id="40964" name="Rectangle 3"/>
          <p:cNvSpPr>
            <a:spLocks noGrp="1" noChangeArrowheads="1"/>
          </p:cNvSpPr>
          <p:nvPr>
            <p:ph type="body" idx="1"/>
          </p:nvPr>
        </p:nvSpPr>
        <p:spPr>
          <a:xfrm>
            <a:off x="457200" y="1600200"/>
            <a:ext cx="8229600" cy="1676400"/>
          </a:xfrm>
        </p:spPr>
        <p:txBody>
          <a:bodyPr/>
          <a:lstStyle/>
          <a:p>
            <a:pPr eaLnBrk="1" hangingPunct="1">
              <a:lnSpc>
                <a:spcPct val="90000"/>
              </a:lnSpc>
            </a:pPr>
            <a:r>
              <a:rPr lang="en-US" smtClean="0"/>
              <a:t>Questions</a:t>
            </a:r>
          </a:p>
          <a:p>
            <a:pPr eaLnBrk="1" hangingPunct="1">
              <a:lnSpc>
                <a:spcPct val="90000"/>
              </a:lnSpc>
            </a:pPr>
            <a:r>
              <a:rPr lang="en-US" smtClean="0"/>
              <a:t>Comments</a:t>
            </a:r>
          </a:p>
        </p:txBody>
      </p:sp>
      <p:pic>
        <p:nvPicPr>
          <p:cNvPr id="512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4000" smtClean="0"/>
              <a:t>FxCo FRD Calls</a:t>
            </a:r>
          </a:p>
        </p:txBody>
      </p:sp>
      <p:sp>
        <p:nvSpPr>
          <p:cNvPr id="10243" name="Content Placeholder 2"/>
          <p:cNvSpPr>
            <a:spLocks noGrp="1"/>
          </p:cNvSpPr>
          <p:nvPr>
            <p:ph idx="1"/>
          </p:nvPr>
        </p:nvSpPr>
        <p:spPr>
          <a:xfrm>
            <a:off x="457200" y="2057400"/>
            <a:ext cx="8305800" cy="3200400"/>
          </a:xfrm>
        </p:spPr>
        <p:txBody>
          <a:bodyPr/>
          <a:lstStyle/>
          <a:p>
            <a:r>
              <a:rPr lang="en-US" smtClean="0"/>
              <a:t>Rapid Fire Progression Event, 1/2011</a:t>
            </a:r>
          </a:p>
          <a:p>
            <a:r>
              <a:rPr lang="en-US" smtClean="0"/>
              <a:t>Near Electrocution, Truck 441, 8/2010</a:t>
            </a:r>
          </a:p>
          <a:p>
            <a:r>
              <a:rPr lang="en-US" smtClean="0"/>
              <a:t>Firefighters Injured, 2/2010</a:t>
            </a:r>
          </a:p>
          <a:p>
            <a:r>
              <a:rPr lang="en-US" smtClean="0"/>
              <a:t>Firefighter Struck by FRD Vehicle, 1/2009</a:t>
            </a:r>
          </a:p>
        </p:txBody>
      </p:sp>
      <p:sp>
        <p:nvSpPr>
          <p:cNvPr id="512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C4353E-1743-4414-81F0-C3700FB017DC}" type="slidenum">
              <a:rPr lang="en-US" smtClean="0"/>
              <a:pPr eaLnBrk="1" hangingPunct="1"/>
              <a:t>4</a:t>
            </a:fld>
            <a:endParaRPr 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type="subTitle" idx="1"/>
          </p:nvPr>
        </p:nvSpPr>
        <p:spPr>
          <a:xfrm>
            <a:off x="609600" y="1371600"/>
            <a:ext cx="7696200" cy="3048000"/>
          </a:xfrm>
          <a:noFill/>
        </p:spPr>
        <p:txBody>
          <a:bodyPr lIns="92075" tIns="46038" rIns="92075" bIns="46038"/>
          <a:lstStyle/>
          <a:p>
            <a:pPr eaLnBrk="1" hangingPunct="1"/>
            <a:r>
              <a:rPr lang="en-US" sz="4000" b="1" dirty="0" smtClean="0"/>
              <a:t>Incident Command System</a:t>
            </a:r>
          </a:p>
          <a:p>
            <a:pPr eaLnBrk="1" hangingPunct="1"/>
            <a:r>
              <a:rPr lang="en-US" sz="4000" b="1" dirty="0" smtClean="0"/>
              <a:t>and</a:t>
            </a:r>
          </a:p>
          <a:p>
            <a:pPr eaLnBrk="1" hangingPunct="1"/>
            <a:r>
              <a:rPr lang="en-US" sz="4000" b="1" dirty="0" smtClean="0"/>
              <a:t>Personnel Accountability System</a:t>
            </a:r>
            <a:endParaRPr lang="en-US" sz="4800" b="1"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C3B3D5-6837-4A3B-B0F1-250E97D354B8}" type="slidenum">
              <a:rPr lang="en-US" smtClean="0"/>
              <a:pPr eaLnBrk="1" hangingPunct="1"/>
              <a:t>41</a:t>
            </a:fld>
            <a:endParaRPr lang="en-US" smtClean="0"/>
          </a:p>
        </p:txBody>
      </p:sp>
      <p:sp>
        <p:nvSpPr>
          <p:cNvPr id="43011" name="Rectangle 2"/>
          <p:cNvSpPr>
            <a:spLocks noGrp="1" noChangeArrowheads="1"/>
          </p:cNvSpPr>
          <p:nvPr>
            <p:ph type="title"/>
          </p:nvPr>
        </p:nvSpPr>
        <p:spPr>
          <a:xfrm>
            <a:off x="1371600" y="304800"/>
            <a:ext cx="6096000" cy="1143000"/>
          </a:xfrm>
        </p:spPr>
        <p:txBody>
          <a:bodyPr/>
          <a:lstStyle/>
          <a:p>
            <a:pPr eaLnBrk="1" hangingPunct="1"/>
            <a:r>
              <a:rPr lang="en-US" smtClean="0"/>
              <a:t>Objectives</a:t>
            </a:r>
          </a:p>
        </p:txBody>
      </p:sp>
      <p:sp>
        <p:nvSpPr>
          <p:cNvPr id="43012" name="Rectangle 3"/>
          <p:cNvSpPr>
            <a:spLocks noGrp="1" noChangeArrowheads="1"/>
          </p:cNvSpPr>
          <p:nvPr>
            <p:ph type="body" idx="1"/>
          </p:nvPr>
        </p:nvSpPr>
        <p:spPr>
          <a:xfrm>
            <a:off x="990600" y="1979613"/>
            <a:ext cx="7543800" cy="4117975"/>
          </a:xfrm>
        </p:spPr>
        <p:txBody>
          <a:bodyPr/>
          <a:lstStyle/>
          <a:p>
            <a:pPr eaLnBrk="1" hangingPunct="1">
              <a:lnSpc>
                <a:spcPct val="80000"/>
              </a:lnSpc>
            </a:pPr>
            <a:r>
              <a:rPr lang="en-US" dirty="0" smtClean="0"/>
              <a:t>Understand the Basic Concepts of ICS</a:t>
            </a:r>
          </a:p>
          <a:p>
            <a:pPr eaLnBrk="1" hangingPunct="1">
              <a:lnSpc>
                <a:spcPct val="80000"/>
              </a:lnSpc>
            </a:pPr>
            <a:r>
              <a:rPr lang="en-US" dirty="0" smtClean="0"/>
              <a:t>Your Role in the ICS System</a:t>
            </a:r>
          </a:p>
          <a:p>
            <a:pPr eaLnBrk="1" hangingPunct="1">
              <a:lnSpc>
                <a:spcPct val="80000"/>
              </a:lnSpc>
            </a:pPr>
            <a:r>
              <a:rPr lang="en-US" dirty="0" smtClean="0"/>
              <a:t>Purpose of Personnel Accountability System</a:t>
            </a:r>
          </a:p>
          <a:p>
            <a:pPr eaLnBrk="1" hangingPunct="1">
              <a:lnSpc>
                <a:spcPct val="80000"/>
              </a:lnSpc>
            </a:pPr>
            <a:r>
              <a:rPr lang="en-US" dirty="0" smtClean="0"/>
              <a:t>Understand the Components and Procedures</a:t>
            </a:r>
          </a:p>
          <a:p>
            <a:pPr eaLnBrk="1" hangingPunct="1">
              <a:lnSpc>
                <a:spcPct val="80000"/>
              </a:lnSpc>
            </a:pPr>
            <a:r>
              <a:rPr lang="en-US" dirty="0" smtClean="0"/>
              <a:t>Your Responsibilities</a:t>
            </a:r>
            <a:r>
              <a:rPr lang="en-US" sz="3600" dirty="0" smtClean="0"/>
              <a:t> </a:t>
            </a: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ED6487-FB1E-4E7C-9694-F54A76472BA0}" type="slidenum">
              <a:rPr lang="en-US" smtClean="0"/>
              <a:pPr eaLnBrk="1" hangingPunct="1"/>
              <a:t>42</a:t>
            </a:fld>
            <a:endParaRPr lang="en-US" smtClean="0"/>
          </a:p>
        </p:txBody>
      </p:sp>
      <p:sp>
        <p:nvSpPr>
          <p:cNvPr id="44035" name="Rectangle 2"/>
          <p:cNvSpPr>
            <a:spLocks noGrp="1" noChangeArrowheads="1"/>
          </p:cNvSpPr>
          <p:nvPr>
            <p:ph type="ctrTitle"/>
          </p:nvPr>
        </p:nvSpPr>
        <p:spPr>
          <a:xfrm>
            <a:off x="1524000" y="228600"/>
            <a:ext cx="5486400" cy="1143000"/>
          </a:xfrm>
        </p:spPr>
        <p:txBody>
          <a:bodyPr/>
          <a:lstStyle/>
          <a:p>
            <a:pPr eaLnBrk="1" hangingPunct="1"/>
            <a:r>
              <a:rPr lang="en-US" smtClean="0"/>
              <a:t>Introduction</a:t>
            </a:r>
          </a:p>
        </p:txBody>
      </p:sp>
      <p:sp>
        <p:nvSpPr>
          <p:cNvPr id="44036" name="Rectangle 3"/>
          <p:cNvSpPr>
            <a:spLocks noGrp="1" noChangeArrowheads="1"/>
          </p:cNvSpPr>
          <p:nvPr>
            <p:ph type="subTitle" idx="1"/>
          </p:nvPr>
        </p:nvSpPr>
        <p:spPr>
          <a:xfrm>
            <a:off x="533400" y="1219200"/>
            <a:ext cx="7924800" cy="4419600"/>
          </a:xfrm>
        </p:spPr>
        <p:txBody>
          <a:bodyPr/>
          <a:lstStyle/>
          <a:p>
            <a:pPr algn="l" eaLnBrk="1" hangingPunct="1">
              <a:buFontTx/>
              <a:buChar char="•"/>
            </a:pPr>
            <a:r>
              <a:rPr lang="en-US" smtClean="0"/>
              <a:t>Management of an emergency incident, regardless of its size and its location, is essential to minimize confusion and increase the safety of  the emergency responders and civilians involved</a:t>
            </a:r>
          </a:p>
          <a:p>
            <a:pPr algn="l" eaLnBrk="1" hangingPunct="1">
              <a:buFontTx/>
              <a:buChar char="•"/>
            </a:pPr>
            <a:r>
              <a:rPr lang="en-US" smtClean="0"/>
              <a:t>All personnel involved in the incident or event must understand common concepts of command and control used to manage incidents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38400"/>
            <a:ext cx="8229600" cy="1143000"/>
          </a:xfrm>
        </p:spPr>
        <p:txBody>
          <a:bodyPr/>
          <a:lstStyle/>
          <a:p>
            <a:r>
              <a:rPr lang="en-US" dirty="0" smtClean="0"/>
              <a:t>ICS</a:t>
            </a:r>
            <a:endParaRPr lang="en-US" dirty="0"/>
          </a:p>
        </p:txBody>
      </p:sp>
      <p:sp>
        <p:nvSpPr>
          <p:cNvPr id="4" name="Slide Number Placeholder 3"/>
          <p:cNvSpPr>
            <a:spLocks noGrp="1"/>
          </p:cNvSpPr>
          <p:nvPr>
            <p:ph type="sldNum" sz="quarter" idx="10"/>
          </p:nvPr>
        </p:nvSpPr>
        <p:spPr/>
        <p:txBody>
          <a:bodyPr/>
          <a:lstStyle/>
          <a:p>
            <a:pPr>
              <a:defRPr/>
            </a:pPr>
            <a:fld id="{FF4A0DB6-7A89-45D8-8DD3-DD313B824E55}" type="slidenum">
              <a:rPr lang="en-US" smtClean="0"/>
              <a:pPr>
                <a:defRPr/>
              </a:pPr>
              <a:t>43</a:t>
            </a:fld>
            <a:endParaRPr lang="en-US"/>
          </a:p>
        </p:txBody>
      </p:sp>
    </p:spTree>
    <p:extLst>
      <p:ext uri="{BB962C8B-B14F-4D97-AF65-F5344CB8AC3E}">
        <p14:creationId xmlns:p14="http://schemas.microsoft.com/office/powerpoint/2010/main" val="3590108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lstStyle/>
          <a:p>
            <a:pPr>
              <a:defRPr/>
            </a:pPr>
            <a:r>
              <a:rPr lang="en-US" dirty="0" smtClean="0">
                <a:ln>
                  <a:noFill/>
                </a:ln>
              </a:rPr>
              <a:t>WHAT IS ICS?</a:t>
            </a:r>
          </a:p>
        </p:txBody>
      </p:sp>
      <p:sp>
        <p:nvSpPr>
          <p:cNvPr id="189443" name="Rectangle 3"/>
          <p:cNvSpPr>
            <a:spLocks noGrp="1" noChangeArrowheads="1"/>
          </p:cNvSpPr>
          <p:nvPr>
            <p:ph type="body" idx="4294967295"/>
          </p:nvPr>
        </p:nvSpPr>
        <p:spPr>
          <a:xfrm>
            <a:off x="533400" y="1143000"/>
            <a:ext cx="8458200" cy="5410200"/>
          </a:xfrm>
        </p:spPr>
        <p:txBody>
          <a:bodyPr/>
          <a:lstStyle/>
          <a:p>
            <a:pPr>
              <a:spcBef>
                <a:spcPct val="50000"/>
              </a:spcBef>
            </a:pPr>
            <a:r>
              <a:rPr lang="en-US" b="1" dirty="0" smtClean="0">
                <a:latin typeface="Calibri" pitchFamily="34" charset="0"/>
              </a:rPr>
              <a:t>A standardized, on-scene, all-hazard incident management concept.</a:t>
            </a:r>
          </a:p>
          <a:p>
            <a:pPr>
              <a:spcBef>
                <a:spcPct val="50000"/>
              </a:spcBef>
            </a:pPr>
            <a:r>
              <a:rPr lang="en-US" b="1" dirty="0" smtClean="0">
                <a:latin typeface="Calibri" pitchFamily="34" charset="0"/>
              </a:rPr>
              <a:t>Establishes common processes for planning and management of resources.</a:t>
            </a:r>
          </a:p>
          <a:p>
            <a:pPr>
              <a:spcBef>
                <a:spcPct val="50000"/>
              </a:spcBef>
            </a:pPr>
            <a:r>
              <a:rPr lang="en-US" b="1" dirty="0" smtClean="0">
                <a:latin typeface="Calibri" pitchFamily="34" charset="0"/>
              </a:rPr>
              <a:t>Allows its users to adopt an integrated organizational structure to match the complexities and demands of single or multiple incidents without being hindered by jurisdictional boundaries.</a:t>
            </a:r>
          </a:p>
        </p:txBody>
      </p:sp>
    </p:spTree>
    <p:extLst>
      <p:ext uri="{BB962C8B-B14F-4D97-AF65-F5344CB8AC3E}">
        <p14:creationId xmlns:p14="http://schemas.microsoft.com/office/powerpoint/2010/main" val="1393417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Effect transition="in" filter="fade">
                                      <p:cBhvr>
                                        <p:cTn id="7" dur="1000"/>
                                        <p:tgtEl>
                                          <p:spTgt spid="189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9443">
                                            <p:txEl>
                                              <p:pRg st="1" end="1"/>
                                            </p:txEl>
                                          </p:spTgt>
                                        </p:tgtEl>
                                        <p:attrNameLst>
                                          <p:attrName>style.visibility</p:attrName>
                                        </p:attrNameLst>
                                      </p:cBhvr>
                                      <p:to>
                                        <p:strVal val="visible"/>
                                      </p:to>
                                    </p:set>
                                    <p:animEffect transition="in" filter="fade">
                                      <p:cBhvr>
                                        <p:cTn id="12" dur="1000"/>
                                        <p:tgtEl>
                                          <p:spTgt spid="189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9443">
                                            <p:txEl>
                                              <p:pRg st="2" end="2"/>
                                            </p:txEl>
                                          </p:spTgt>
                                        </p:tgtEl>
                                        <p:attrNameLst>
                                          <p:attrName>style.visibility</p:attrName>
                                        </p:attrNameLst>
                                      </p:cBhvr>
                                      <p:to>
                                        <p:strVal val="visible"/>
                                      </p:to>
                                    </p:set>
                                    <p:animEffect transition="in" filter="fade">
                                      <p:cBhvr>
                                        <p:cTn id="17" dur="1000"/>
                                        <p:tgtEl>
                                          <p:spTgt spid="189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1" name="Picture 13" descr="20071025we_canon40dfi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38200"/>
            <a:ext cx="1906588" cy="2876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9" name="Picture 11" descr="southern%2520california%2520wildfire-jj-00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676400"/>
            <a:ext cx="2362200" cy="16430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0" name="Rectangle 2"/>
          <p:cNvSpPr>
            <a:spLocks noGrp="1" noChangeArrowheads="1"/>
          </p:cNvSpPr>
          <p:nvPr>
            <p:ph type="title" idx="4294967295"/>
          </p:nvPr>
        </p:nvSpPr>
        <p:spPr>
          <a:xfrm>
            <a:off x="457200" y="0"/>
            <a:ext cx="8229600" cy="838200"/>
          </a:xfrm>
        </p:spPr>
        <p:txBody>
          <a:bodyPr/>
          <a:lstStyle/>
          <a:p>
            <a:pPr>
              <a:defRPr/>
            </a:pPr>
            <a:r>
              <a:rPr lang="en-US" dirty="0" smtClean="0">
                <a:ln>
                  <a:noFill/>
                </a:ln>
              </a:rPr>
              <a:t>HISTORY</a:t>
            </a:r>
          </a:p>
        </p:txBody>
      </p:sp>
      <p:sp>
        <p:nvSpPr>
          <p:cNvPr id="53251" name="Rectangle 3"/>
          <p:cNvSpPr>
            <a:spLocks noGrp="1" noChangeArrowheads="1"/>
          </p:cNvSpPr>
          <p:nvPr>
            <p:ph type="body" idx="4294967295"/>
          </p:nvPr>
        </p:nvSpPr>
        <p:spPr>
          <a:xfrm>
            <a:off x="4343400" y="1676400"/>
            <a:ext cx="4572000" cy="1752600"/>
          </a:xfrm>
        </p:spPr>
        <p:txBody>
          <a:bodyPr/>
          <a:lstStyle/>
          <a:p>
            <a:pPr marL="169863" indent="-33338">
              <a:lnSpc>
                <a:spcPct val="90000"/>
              </a:lnSpc>
              <a:spcBef>
                <a:spcPct val="40000"/>
              </a:spcBef>
            </a:pPr>
            <a:r>
              <a:rPr lang="en-US" b="1" smtClean="0">
                <a:latin typeface="Calibri" pitchFamily="34" charset="0"/>
              </a:rPr>
              <a:t>Developed in the 1970’s from California’s experiences in fighting wildfires</a:t>
            </a:r>
          </a:p>
        </p:txBody>
      </p:sp>
      <p:sp>
        <p:nvSpPr>
          <p:cNvPr id="11270" name="Text Box 14"/>
          <p:cNvSpPr txBox="1">
            <a:spLocks noChangeArrowheads="1"/>
          </p:cNvSpPr>
          <p:nvPr/>
        </p:nvSpPr>
        <p:spPr bwMode="auto">
          <a:xfrm>
            <a:off x="365125" y="33210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endParaRPr lang="en-US" b="0"/>
          </a:p>
        </p:txBody>
      </p:sp>
      <p:sp>
        <p:nvSpPr>
          <p:cNvPr id="53263" name="Text Box 15"/>
          <p:cNvSpPr txBox="1">
            <a:spLocks noChangeArrowheads="1"/>
          </p:cNvSpPr>
          <p:nvPr/>
        </p:nvSpPr>
        <p:spPr bwMode="auto">
          <a:xfrm>
            <a:off x="0" y="3765550"/>
            <a:ext cx="5715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338138"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dirty="0">
                <a:solidFill>
                  <a:srgbClr val="000000"/>
                </a:solidFill>
              </a:rPr>
              <a:t>In response to attacks on September 11, President George W. Bush issued Homeland Security Presidential Directive (HSPD-5) in February 2003.</a:t>
            </a:r>
          </a:p>
        </p:txBody>
      </p:sp>
      <p:pic>
        <p:nvPicPr>
          <p:cNvPr id="53267" name="Picture 19" descr="untitled4">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505200"/>
            <a:ext cx="2971800" cy="177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65" name="Picture 17" descr="world_trade_center_worker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5181600"/>
            <a:ext cx="2133600" cy="1600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90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61"/>
                                        </p:tgtEl>
                                        <p:attrNameLst>
                                          <p:attrName>style.visibility</p:attrName>
                                        </p:attrNameLst>
                                      </p:cBhvr>
                                      <p:to>
                                        <p:strVal val="visible"/>
                                      </p:to>
                                    </p:set>
                                    <p:animEffect transition="in" filter="fade">
                                      <p:cBhvr>
                                        <p:cTn id="10" dur="1000"/>
                                        <p:tgtEl>
                                          <p:spTgt spid="53261"/>
                                        </p:tgtEl>
                                      </p:cBhvr>
                                    </p:animEffect>
                                  </p:childTnLst>
                                </p:cTn>
                              </p:par>
                              <p:par>
                                <p:cTn id="11" presetID="10" presetClass="entr" presetSubtype="0" fill="hold" nodeType="withEffect">
                                  <p:stCondLst>
                                    <p:cond delay="0"/>
                                  </p:stCondLst>
                                  <p:childTnLst>
                                    <p:set>
                                      <p:cBhvr>
                                        <p:cTn id="12" dur="1" fill="hold">
                                          <p:stCondLst>
                                            <p:cond delay="0"/>
                                          </p:stCondLst>
                                        </p:cTn>
                                        <p:tgtEl>
                                          <p:spTgt spid="53259"/>
                                        </p:tgtEl>
                                        <p:attrNameLst>
                                          <p:attrName>style.visibility</p:attrName>
                                        </p:attrNameLst>
                                      </p:cBhvr>
                                      <p:to>
                                        <p:strVal val="visible"/>
                                      </p:to>
                                    </p:set>
                                    <p:animEffect transition="in" filter="fade">
                                      <p:cBhvr>
                                        <p:cTn id="13" dur="1000"/>
                                        <p:tgtEl>
                                          <p:spTgt spid="532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63"/>
                                        </p:tgtEl>
                                        <p:attrNameLst>
                                          <p:attrName>style.visibility</p:attrName>
                                        </p:attrNameLst>
                                      </p:cBhvr>
                                      <p:to>
                                        <p:strVal val="visible"/>
                                      </p:to>
                                    </p:set>
                                    <p:animEffect transition="in" filter="fade">
                                      <p:cBhvr>
                                        <p:cTn id="18" dur="1000"/>
                                        <p:tgtEl>
                                          <p:spTgt spid="53263"/>
                                        </p:tgtEl>
                                      </p:cBhvr>
                                    </p:animEffect>
                                  </p:childTnLst>
                                </p:cTn>
                              </p:par>
                              <p:par>
                                <p:cTn id="19" presetID="10" presetClass="entr" presetSubtype="0" fill="hold" nodeType="withEffect">
                                  <p:stCondLst>
                                    <p:cond delay="0"/>
                                  </p:stCondLst>
                                  <p:childTnLst>
                                    <p:set>
                                      <p:cBhvr>
                                        <p:cTn id="20" dur="1" fill="hold">
                                          <p:stCondLst>
                                            <p:cond delay="0"/>
                                          </p:stCondLst>
                                        </p:cTn>
                                        <p:tgtEl>
                                          <p:spTgt spid="53265"/>
                                        </p:tgtEl>
                                        <p:attrNameLst>
                                          <p:attrName>style.visibility</p:attrName>
                                        </p:attrNameLst>
                                      </p:cBhvr>
                                      <p:to>
                                        <p:strVal val="visible"/>
                                      </p:to>
                                    </p:set>
                                    <p:animEffect transition="in" filter="fade">
                                      <p:cBhvr>
                                        <p:cTn id="21" dur="1000"/>
                                        <p:tgtEl>
                                          <p:spTgt spid="53265"/>
                                        </p:tgtEl>
                                      </p:cBhvr>
                                    </p:animEffect>
                                  </p:childTnLst>
                                </p:cTn>
                              </p:par>
                              <p:par>
                                <p:cTn id="22" presetID="10" presetClass="entr" presetSubtype="0" fill="hold" nodeType="withEffect">
                                  <p:stCondLst>
                                    <p:cond delay="0"/>
                                  </p:stCondLst>
                                  <p:childTnLst>
                                    <p:set>
                                      <p:cBhvr>
                                        <p:cTn id="23" dur="1" fill="hold">
                                          <p:stCondLst>
                                            <p:cond delay="0"/>
                                          </p:stCondLst>
                                        </p:cTn>
                                        <p:tgtEl>
                                          <p:spTgt spid="53267"/>
                                        </p:tgtEl>
                                        <p:attrNameLst>
                                          <p:attrName>style.visibility</p:attrName>
                                        </p:attrNameLst>
                                      </p:cBhvr>
                                      <p:to>
                                        <p:strVal val="visible"/>
                                      </p:to>
                                    </p:set>
                                    <p:animEffect transition="in" filter="fade">
                                      <p:cBhvr>
                                        <p:cTn id="24" dur="1000"/>
                                        <p:tgtEl>
                                          <p:spTgt spid="53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P spid="5326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p:txBody>
          <a:bodyPr/>
          <a:lstStyle/>
          <a:p>
            <a:pPr marL="457200" indent="-457200">
              <a:buFont typeface="Wingdings" pitchFamily="2" charset="2"/>
              <a:buChar char="q"/>
            </a:pPr>
            <a:r>
              <a:rPr lang="en-US" sz="3200" b="1" smtClean="0">
                <a:latin typeface="Calibri" pitchFamily="34" charset="0"/>
                <a:cs typeface="Calibri" pitchFamily="34" charset="0"/>
              </a:rPr>
              <a:t>Homeland Security Presidential Directive 5 serves to enhance the ability of the United States to manage domestic incidents by establishing a single, comprehensive national incident management system. </a:t>
            </a:r>
          </a:p>
          <a:p>
            <a:pPr marL="457200" indent="-457200">
              <a:buFont typeface="Wingdings" pitchFamily="2" charset="2"/>
              <a:buChar char="q"/>
            </a:pPr>
            <a:r>
              <a:rPr lang="en-US" sz="3200" b="1" smtClean="0">
                <a:latin typeface="Calibri" pitchFamily="34" charset="0"/>
                <a:cs typeface="Calibri" pitchFamily="34" charset="0"/>
              </a:rPr>
              <a:t>This management system is designed to cover the prevention, preparation, response, and recovery from terrorist attacks, major disasters, and other emergencies. </a:t>
            </a:r>
          </a:p>
        </p:txBody>
      </p:sp>
      <p:sp>
        <p:nvSpPr>
          <p:cNvPr id="3" name="Title 2"/>
          <p:cNvSpPr>
            <a:spLocks noGrp="1"/>
          </p:cNvSpPr>
          <p:nvPr>
            <p:ph type="title"/>
          </p:nvPr>
        </p:nvSpPr>
        <p:spPr/>
        <p:txBody>
          <a:bodyPr/>
          <a:lstStyle/>
          <a:p>
            <a:pPr>
              <a:defRPr/>
            </a:pPr>
            <a:r>
              <a:rPr lang="en-US" smtClean="0"/>
              <a:t>WHAT IS HSPD-5 </a:t>
            </a:r>
            <a:endParaRPr lang="en-US" dirty="0"/>
          </a:p>
        </p:txBody>
      </p:sp>
    </p:spTree>
    <p:extLst>
      <p:ext uri="{BB962C8B-B14F-4D97-AF65-F5344CB8AC3E}">
        <p14:creationId xmlns:p14="http://schemas.microsoft.com/office/powerpoint/2010/main" val="352289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Wingdings" pitchFamily="2" charset="2"/>
              <a:buChar char="q"/>
              <a:defRPr/>
            </a:pPr>
            <a:r>
              <a:rPr lang="en-US" sz="3200" b="1" dirty="0">
                <a:latin typeface="Calibri" pitchFamily="34" charset="0"/>
                <a:cs typeface="Calibri" pitchFamily="34" charset="0"/>
              </a:rPr>
              <a:t>The implementation of such a system would allow all levels of government throughout the nation to work efficiently and effectively together. </a:t>
            </a:r>
            <a:endParaRPr lang="en-US" sz="3200" b="1" dirty="0" smtClean="0">
              <a:latin typeface="Calibri" pitchFamily="34" charset="0"/>
              <a:cs typeface="Calibri" pitchFamily="34" charset="0"/>
            </a:endParaRPr>
          </a:p>
          <a:p>
            <a:pPr marL="457200" indent="-457200">
              <a:buFont typeface="Wingdings" pitchFamily="2" charset="2"/>
              <a:buChar char="q"/>
              <a:defRPr/>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directive gives further detail on which government officials oversee and have authority for various parts of the national incident management system, as well making several amendments to various other HSPDs.</a:t>
            </a:r>
          </a:p>
          <a:p>
            <a:pPr>
              <a:defRPr/>
            </a:pPr>
            <a:endParaRPr lang="en-US" dirty="0"/>
          </a:p>
        </p:txBody>
      </p:sp>
      <p:sp>
        <p:nvSpPr>
          <p:cNvPr id="3" name="Title 2"/>
          <p:cNvSpPr>
            <a:spLocks noGrp="1"/>
          </p:cNvSpPr>
          <p:nvPr>
            <p:ph type="title"/>
          </p:nvPr>
        </p:nvSpPr>
        <p:spPr/>
        <p:txBody>
          <a:bodyPr/>
          <a:lstStyle/>
          <a:p>
            <a:pPr>
              <a:defRPr/>
            </a:pPr>
            <a:r>
              <a:rPr lang="en-US" dirty="0" smtClean="0"/>
              <a:t>HSPD-5</a:t>
            </a:r>
            <a:endParaRPr lang="en-US" dirty="0"/>
          </a:p>
        </p:txBody>
      </p:sp>
    </p:spTree>
    <p:extLst>
      <p:ext uri="{BB962C8B-B14F-4D97-AF65-F5344CB8AC3E}">
        <p14:creationId xmlns:p14="http://schemas.microsoft.com/office/powerpoint/2010/main" val="2688942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WHY USE ICS?</a:t>
            </a:r>
            <a:endParaRPr lang="en-US" dirty="0"/>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68375" y="1524000"/>
            <a:ext cx="3070225" cy="396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1524000"/>
            <a:ext cx="311785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838200" y="5602288"/>
            <a:ext cx="3276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a:solidFill>
                  <a:srgbClr val="000000"/>
                </a:solidFill>
              </a:rPr>
              <a:t>1.  It Works!</a:t>
            </a:r>
          </a:p>
        </p:txBody>
      </p:sp>
      <p:sp>
        <p:nvSpPr>
          <p:cNvPr id="5" name="Rectangle 4"/>
          <p:cNvSpPr>
            <a:spLocks noChangeArrowheads="1"/>
          </p:cNvSpPr>
          <p:nvPr/>
        </p:nvSpPr>
        <p:spPr bwMode="auto">
          <a:xfrm>
            <a:off x="5257800" y="5602288"/>
            <a:ext cx="267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solidFill>
                  <a:srgbClr val="000000"/>
                </a:solidFill>
              </a:rPr>
              <a:t>2.  Mandates</a:t>
            </a:r>
          </a:p>
        </p:txBody>
      </p:sp>
    </p:spTree>
    <p:extLst>
      <p:ext uri="{BB962C8B-B14F-4D97-AF65-F5344CB8AC3E}">
        <p14:creationId xmlns:p14="http://schemas.microsoft.com/office/powerpoint/2010/main" val="4261769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Wingdings" pitchFamily="2" charset="2"/>
              <a:buChar char="q"/>
              <a:defRPr/>
            </a:pPr>
            <a:r>
              <a:rPr lang="en-US" sz="3200" b="1" dirty="0">
                <a:latin typeface="Calibri" pitchFamily="34" charset="0"/>
                <a:cs typeface="Calibri" pitchFamily="34" charset="0"/>
              </a:rPr>
              <a:t>ICS can be used to </a:t>
            </a:r>
            <a:r>
              <a:rPr lang="en-US" sz="3200" b="1" dirty="0" smtClean="0">
                <a:latin typeface="Calibri" pitchFamily="34" charset="0"/>
                <a:cs typeface="Calibri" pitchFamily="34" charset="0"/>
              </a:rPr>
              <a:t>manage:</a:t>
            </a:r>
          </a:p>
          <a:p>
            <a:pPr marL="457200" indent="-457200">
              <a:buFont typeface="Wingdings" pitchFamily="2" charset="2"/>
              <a:buChar char="q"/>
              <a:defRPr/>
            </a:pPr>
            <a:r>
              <a:rPr lang="en-US" sz="3200" b="1" dirty="0" smtClean="0">
                <a:latin typeface="Calibri" pitchFamily="34" charset="0"/>
                <a:cs typeface="Calibri" pitchFamily="34" charset="0"/>
              </a:rPr>
              <a:t>Natural hazards.</a:t>
            </a:r>
          </a:p>
          <a:p>
            <a:pPr marL="457200" indent="-457200">
              <a:buFont typeface="Wingdings" pitchFamily="2" charset="2"/>
              <a:buChar char="q"/>
              <a:defRPr/>
            </a:pPr>
            <a:r>
              <a:rPr lang="en-US" sz="3200" b="1" dirty="0" smtClean="0">
                <a:latin typeface="Calibri" pitchFamily="34" charset="0"/>
                <a:cs typeface="Calibri" pitchFamily="34" charset="0"/>
              </a:rPr>
              <a:t>Technological hazards.</a:t>
            </a:r>
          </a:p>
          <a:p>
            <a:pPr marL="457200" indent="-457200">
              <a:buFont typeface="Wingdings" pitchFamily="2" charset="2"/>
              <a:buChar char="q"/>
              <a:defRPr/>
            </a:pPr>
            <a:r>
              <a:rPr lang="en-US" sz="3200" b="1" dirty="0" smtClean="0">
                <a:latin typeface="Calibri" pitchFamily="34" charset="0"/>
                <a:cs typeface="Calibri" pitchFamily="34" charset="0"/>
              </a:rPr>
              <a:t>Human-caused hazards.</a:t>
            </a:r>
          </a:p>
          <a:p>
            <a:pPr marL="457200" indent="-457200">
              <a:buFont typeface="Wingdings" pitchFamily="2" charset="2"/>
              <a:buChar char="q"/>
              <a:defRPr/>
            </a:pPr>
            <a:r>
              <a:rPr lang="en-US" sz="3200" b="1" dirty="0" smtClean="0">
                <a:latin typeface="Calibri" pitchFamily="34" charset="0"/>
                <a:cs typeface="Calibri" pitchFamily="34" charset="0"/>
              </a:rPr>
              <a:t>Planned </a:t>
            </a:r>
            <a:r>
              <a:rPr lang="en-US" sz="3200" b="1" dirty="0">
                <a:latin typeface="Calibri" pitchFamily="34" charset="0"/>
                <a:cs typeface="Calibri" pitchFamily="34" charset="0"/>
              </a:rPr>
              <a:t>events.</a:t>
            </a:r>
          </a:p>
          <a:p>
            <a:pPr>
              <a:defRPr/>
            </a:pPr>
            <a:endParaRPr lang="en-US" sz="3200" b="1" dirty="0">
              <a:latin typeface="Calibri" pitchFamily="34" charset="0"/>
              <a:cs typeface="Calibri" pitchFamily="34" charset="0"/>
            </a:endParaRPr>
          </a:p>
        </p:txBody>
      </p:sp>
      <p:sp>
        <p:nvSpPr>
          <p:cNvPr id="3" name="Title 2"/>
          <p:cNvSpPr>
            <a:spLocks noGrp="1"/>
          </p:cNvSpPr>
          <p:nvPr>
            <p:ph type="title"/>
          </p:nvPr>
        </p:nvSpPr>
        <p:spPr/>
        <p:txBody>
          <a:bodyPr/>
          <a:lstStyle/>
          <a:p>
            <a:pPr>
              <a:defRPr/>
            </a:pPr>
            <a:r>
              <a:rPr lang="en-US" dirty="0" smtClean="0"/>
              <a:t>WHEN IS ICS USED?</a:t>
            </a:r>
            <a:endParaRPr lang="en-US" dirty="0"/>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2133600"/>
            <a:ext cx="3322637"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69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3906"/>
                                        </p:tgtEl>
                                        <p:attrNameLst>
                                          <p:attrName>style.visibility</p:attrName>
                                        </p:attrNameLst>
                                      </p:cBhvr>
                                      <p:to>
                                        <p:strVal val="visible"/>
                                      </p:to>
                                    </p:set>
                                    <p:animEffect transition="in" filter="fade">
                                      <p:cBhvr>
                                        <p:cTn id="12" dur="500"/>
                                        <p:tgtEl>
                                          <p:spTgt spid="1239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BFCB66-0382-4FB3-A2F8-4845EE99979D}" type="slidenum">
              <a:rPr lang="en-US" smtClean="0"/>
              <a:pPr eaLnBrk="1" hangingPunct="1"/>
              <a:t>5</a:t>
            </a:fld>
            <a:endParaRPr lang="en-US" smtClean="0"/>
          </a:p>
        </p:txBody>
      </p:sp>
      <p:sp>
        <p:nvSpPr>
          <p:cNvPr id="6147" name="Rectangle 2"/>
          <p:cNvSpPr>
            <a:spLocks noGrp="1" noChangeArrowheads="1"/>
          </p:cNvSpPr>
          <p:nvPr>
            <p:ph type="title"/>
          </p:nvPr>
        </p:nvSpPr>
        <p:spPr/>
        <p:txBody>
          <a:bodyPr/>
          <a:lstStyle/>
          <a:p>
            <a:pPr eaLnBrk="1" hangingPunct="1"/>
            <a:r>
              <a:rPr lang="en-US" smtClean="0"/>
              <a:t>Personal Safety</a:t>
            </a:r>
          </a:p>
        </p:txBody>
      </p:sp>
      <p:pic>
        <p:nvPicPr>
          <p:cNvPr id="336901" name="Picture 5" descr="Highway ops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54163" y="1600200"/>
            <a:ext cx="6034087" cy="4525963"/>
          </a:xfrm>
          <a:noFill/>
          <a:ln w="12700">
            <a:solidFill>
              <a:srgbClr val="000000"/>
            </a:solidFill>
            <a:miter lim="800000"/>
            <a:headEnd/>
            <a:tailEnd/>
          </a:ln>
        </p:spPr>
      </p:pic>
    </p:spTree>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457200" y="228600"/>
            <a:ext cx="8229600" cy="1143000"/>
          </a:xfrm>
        </p:spPr>
        <p:txBody>
          <a:bodyPr/>
          <a:lstStyle/>
          <a:p>
            <a:pPr>
              <a:defRPr/>
            </a:pPr>
            <a:r>
              <a:rPr lang="en-US" smtClean="0">
                <a:ln>
                  <a:noFill/>
                </a:ln>
              </a:rPr>
              <a:t>WHAT IS AN INCIDENT?</a:t>
            </a:r>
          </a:p>
        </p:txBody>
      </p:sp>
      <p:sp>
        <p:nvSpPr>
          <p:cNvPr id="104451" name="Rectangle 3"/>
          <p:cNvSpPr>
            <a:spLocks noGrp="1" noChangeArrowheads="1"/>
          </p:cNvSpPr>
          <p:nvPr>
            <p:ph type="body" idx="4294967295"/>
          </p:nvPr>
        </p:nvSpPr>
        <p:spPr>
          <a:xfrm>
            <a:off x="0" y="1371600"/>
            <a:ext cx="8686800" cy="2438400"/>
          </a:xfrm>
        </p:spPr>
        <p:txBody>
          <a:bodyPr/>
          <a:lstStyle/>
          <a:p>
            <a:pPr>
              <a:lnSpc>
                <a:spcPct val="90000"/>
              </a:lnSpc>
              <a:spcBef>
                <a:spcPct val="30000"/>
              </a:spcBef>
            </a:pPr>
            <a:r>
              <a:rPr lang="en-US" sz="3000" b="1" smtClean="0">
                <a:latin typeface="Calibri" pitchFamily="34" charset="0"/>
              </a:rPr>
              <a:t>…an occurrence, either caused by human or natural phenomena, that requires response actions to prevent or minimize loss of life, or damage to property and/or the environment.</a:t>
            </a:r>
          </a:p>
          <a:p>
            <a:pPr>
              <a:lnSpc>
                <a:spcPct val="90000"/>
              </a:lnSpc>
              <a:spcBef>
                <a:spcPct val="30000"/>
              </a:spcBef>
            </a:pPr>
            <a:r>
              <a:rPr lang="en-US" sz="3000" b="1" smtClean="0">
                <a:latin typeface="Calibri" pitchFamily="34" charset="0"/>
              </a:rPr>
              <a:t>Examples include:</a:t>
            </a:r>
          </a:p>
        </p:txBody>
      </p:sp>
      <p:sp>
        <p:nvSpPr>
          <p:cNvPr id="104452" name="Text Box 4"/>
          <p:cNvSpPr txBox="1">
            <a:spLocks noChangeArrowheads="1"/>
          </p:cNvSpPr>
          <p:nvPr/>
        </p:nvSpPr>
        <p:spPr bwMode="auto">
          <a:xfrm>
            <a:off x="1219200" y="3733800"/>
            <a:ext cx="6858000" cy="2863850"/>
          </a:xfrm>
          <a:prstGeom prst="rect">
            <a:avLst/>
          </a:prstGeom>
          <a:solidFill>
            <a:srgbClr val="FFFF99"/>
          </a:solidFill>
          <a:ln w="12700">
            <a:solidFill>
              <a:srgbClr val="000000"/>
            </a:solidFill>
            <a:miter lim="800000"/>
            <a:headEnd/>
            <a:tailEnd/>
          </a:ln>
        </p:spPr>
        <p:txBody>
          <a:bodyPr>
            <a:spAutoFit/>
          </a:bodyPr>
          <a:lstStyle>
            <a:lvl1pPr marL="123825" indent="-123825"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lnSpc>
                <a:spcPct val="85000"/>
              </a:lnSpc>
              <a:buClr>
                <a:srgbClr val="000000"/>
              </a:buClr>
              <a:buFont typeface="Wingdings" pitchFamily="2" charset="2"/>
              <a:buChar char="§"/>
            </a:pPr>
            <a:r>
              <a:rPr lang="en-US" sz="2400">
                <a:solidFill>
                  <a:srgbClr val="000000"/>
                </a:solidFill>
              </a:rPr>
              <a:t>Fire, both structural and wildland</a:t>
            </a:r>
          </a:p>
          <a:p>
            <a:pPr eaLnBrk="1" hangingPunct="1">
              <a:lnSpc>
                <a:spcPct val="85000"/>
              </a:lnSpc>
              <a:buClr>
                <a:srgbClr val="000000"/>
              </a:buClr>
              <a:buFont typeface="Wingdings" pitchFamily="2" charset="2"/>
              <a:buChar char="§"/>
            </a:pPr>
            <a:r>
              <a:rPr lang="en-US" sz="2400">
                <a:solidFill>
                  <a:srgbClr val="000000"/>
                </a:solidFill>
              </a:rPr>
              <a:t>Natural disasters</a:t>
            </a:r>
          </a:p>
          <a:p>
            <a:pPr eaLnBrk="1" hangingPunct="1">
              <a:lnSpc>
                <a:spcPct val="85000"/>
              </a:lnSpc>
              <a:buClr>
                <a:srgbClr val="000000"/>
              </a:buClr>
              <a:buFont typeface="Wingdings" pitchFamily="2" charset="2"/>
              <a:buChar char="§"/>
            </a:pPr>
            <a:r>
              <a:rPr lang="en-US" sz="2400">
                <a:solidFill>
                  <a:srgbClr val="000000"/>
                </a:solidFill>
              </a:rPr>
              <a:t>Human &amp; animal disease outbreaks</a:t>
            </a:r>
          </a:p>
          <a:p>
            <a:pPr eaLnBrk="1" hangingPunct="1">
              <a:buClr>
                <a:srgbClr val="000000"/>
              </a:buClr>
              <a:buFont typeface="Wingdings" pitchFamily="2" charset="2"/>
              <a:buChar char="§"/>
            </a:pPr>
            <a:r>
              <a:rPr lang="en-US" sz="2400">
                <a:solidFill>
                  <a:srgbClr val="000000"/>
                </a:solidFill>
              </a:rPr>
              <a:t>Planned events such as parades or demonstrations</a:t>
            </a:r>
          </a:p>
          <a:p>
            <a:pPr eaLnBrk="1" hangingPunct="1">
              <a:buClr>
                <a:srgbClr val="000000"/>
              </a:buClr>
              <a:buFont typeface="Wingdings" pitchFamily="2" charset="2"/>
              <a:buChar char="§"/>
            </a:pPr>
            <a:r>
              <a:rPr lang="en-US" sz="2400">
                <a:solidFill>
                  <a:srgbClr val="000000"/>
                </a:solidFill>
              </a:rPr>
              <a:t>Criminal acts &amp; crime scene investigations</a:t>
            </a:r>
          </a:p>
          <a:p>
            <a:pPr eaLnBrk="1" hangingPunct="1">
              <a:buClr>
                <a:srgbClr val="000000"/>
              </a:buClr>
              <a:buFont typeface="Wingdings" pitchFamily="2" charset="2"/>
              <a:buChar char="§"/>
            </a:pPr>
            <a:r>
              <a:rPr lang="en-US" sz="2400">
                <a:solidFill>
                  <a:srgbClr val="000000"/>
                </a:solidFill>
              </a:rPr>
              <a:t>Terrorist incidents, including WMD events</a:t>
            </a:r>
          </a:p>
          <a:p>
            <a:pPr eaLnBrk="1" hangingPunct="1">
              <a:buClr>
                <a:srgbClr val="000000"/>
              </a:buClr>
              <a:buFont typeface="Wingdings" pitchFamily="2" charset="2"/>
              <a:buChar char="§"/>
            </a:pPr>
            <a:r>
              <a:rPr lang="en-US" sz="2400">
                <a:solidFill>
                  <a:srgbClr val="000000"/>
                </a:solidFill>
              </a:rPr>
              <a:t>National Special Security Events </a:t>
            </a:r>
          </a:p>
          <a:p>
            <a:pPr eaLnBrk="1" hangingPunct="1">
              <a:buClr>
                <a:srgbClr val="000000"/>
              </a:buClr>
              <a:buFont typeface="Wingdings" pitchFamily="2" charset="2"/>
              <a:buChar char="§"/>
            </a:pPr>
            <a:r>
              <a:rPr lang="en-US" sz="2400">
                <a:solidFill>
                  <a:srgbClr val="000000"/>
                </a:solidFill>
              </a:rPr>
              <a:t>Hazardous materials incidents</a:t>
            </a:r>
          </a:p>
        </p:txBody>
      </p:sp>
    </p:spTree>
    <p:extLst>
      <p:ext uri="{BB962C8B-B14F-4D97-AF65-F5344CB8AC3E}">
        <p14:creationId xmlns:p14="http://schemas.microsoft.com/office/powerpoint/2010/main" val="11405046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1000"/>
                                        <p:tgtEl>
                                          <p:spTgt spid="104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451">
                                            <p:txEl>
                                              <p:pRg st="1" end="1"/>
                                            </p:txEl>
                                          </p:spTgt>
                                        </p:tgtEl>
                                        <p:attrNameLst>
                                          <p:attrName>style.visibility</p:attrName>
                                        </p:attrNameLst>
                                      </p:cBhvr>
                                      <p:to>
                                        <p:strVal val="visible"/>
                                      </p:to>
                                    </p:set>
                                    <p:animEffect transition="in" filter="fade">
                                      <p:cBhvr>
                                        <p:cTn id="12" dur="1000"/>
                                        <p:tgtEl>
                                          <p:spTgt spid="1044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4452"/>
                                        </p:tgtEl>
                                        <p:attrNameLst>
                                          <p:attrName>style.visibility</p:attrName>
                                        </p:attrNameLst>
                                      </p:cBhvr>
                                      <p:to>
                                        <p:strVal val="visible"/>
                                      </p:to>
                                    </p:set>
                                    <p:animEffect transition="in" filter="fade">
                                      <p:cBhvr>
                                        <p:cTn id="17" dur="1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P spid="1044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685800" y="304800"/>
            <a:ext cx="7696200" cy="1143000"/>
          </a:xfrm>
        </p:spPr>
        <p:txBody>
          <a:bodyPr/>
          <a:lstStyle/>
          <a:p>
            <a:pPr>
              <a:defRPr/>
            </a:pPr>
            <a:r>
              <a:rPr lang="en-US" smtClean="0">
                <a:ln>
                  <a:noFill/>
                </a:ln>
              </a:rPr>
              <a:t>ICS IS DESIGNED TO:</a:t>
            </a:r>
          </a:p>
        </p:txBody>
      </p:sp>
      <p:sp>
        <p:nvSpPr>
          <p:cNvPr id="90115" name="Rectangle 3"/>
          <p:cNvSpPr>
            <a:spLocks noGrp="1" noChangeArrowheads="1"/>
          </p:cNvSpPr>
          <p:nvPr>
            <p:ph type="body" idx="4294967295"/>
          </p:nvPr>
        </p:nvSpPr>
        <p:spPr>
          <a:xfrm>
            <a:off x="228600" y="1600200"/>
            <a:ext cx="8534400" cy="4953000"/>
          </a:xfrm>
        </p:spPr>
        <p:txBody>
          <a:bodyPr/>
          <a:lstStyle/>
          <a:p>
            <a:pPr>
              <a:spcBef>
                <a:spcPct val="50000"/>
              </a:spcBef>
            </a:pPr>
            <a:r>
              <a:rPr lang="en-US" b="1" smtClean="0">
                <a:latin typeface="Calibri" pitchFamily="34" charset="0"/>
              </a:rPr>
              <a:t>Meet the needs of incidents of any kind or size. </a:t>
            </a:r>
          </a:p>
          <a:p>
            <a:pPr>
              <a:spcBef>
                <a:spcPct val="50000"/>
              </a:spcBef>
            </a:pPr>
            <a:r>
              <a:rPr lang="en-US" b="1" smtClean="0">
                <a:latin typeface="Calibri" pitchFamily="34" charset="0"/>
              </a:rPr>
              <a:t>Allow personnel from a variety of agencies to meld rapidly into a common management structure. </a:t>
            </a:r>
          </a:p>
          <a:p>
            <a:pPr>
              <a:spcBef>
                <a:spcPct val="50000"/>
              </a:spcBef>
            </a:pPr>
            <a:r>
              <a:rPr lang="en-US" b="1" smtClean="0">
                <a:latin typeface="Calibri" pitchFamily="34" charset="0"/>
              </a:rPr>
              <a:t>Provide logistical and administrative support to operational staff. </a:t>
            </a:r>
          </a:p>
          <a:p>
            <a:pPr>
              <a:spcBef>
                <a:spcPct val="50000"/>
              </a:spcBef>
            </a:pPr>
            <a:r>
              <a:rPr lang="en-US" b="1" smtClean="0">
                <a:latin typeface="Calibri" pitchFamily="34" charset="0"/>
              </a:rPr>
              <a:t>Be cost effective by avoiding duplication of efforts. </a:t>
            </a:r>
          </a:p>
          <a:p>
            <a:pPr>
              <a:spcBef>
                <a:spcPct val="50000"/>
              </a:spcBef>
            </a:pPr>
            <a:endParaRPr lang="en-US" b="1" smtClean="0">
              <a:latin typeface="Calibri" pitchFamily="34" charset="0"/>
            </a:endParaRPr>
          </a:p>
        </p:txBody>
      </p:sp>
    </p:spTree>
    <p:extLst>
      <p:ext uri="{BB962C8B-B14F-4D97-AF65-F5344CB8AC3E}">
        <p14:creationId xmlns:p14="http://schemas.microsoft.com/office/powerpoint/2010/main" val="3689165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fade">
                                      <p:cBhvr>
                                        <p:cTn id="7" dur="10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fade">
                                      <p:cBhvr>
                                        <p:cTn id="12" dur="1000"/>
                                        <p:tgtEl>
                                          <p:spTgt spid="90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fade">
                                      <p:cBhvr>
                                        <p:cTn id="17" dur="1000"/>
                                        <p:tgtEl>
                                          <p:spTgt spid="90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1000"/>
                                        <p:tgtEl>
                                          <p:spTgt spid="90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pPr>
              <a:defRPr/>
            </a:pPr>
            <a:r>
              <a:rPr lang="en-US" smtClean="0">
                <a:ln>
                  <a:noFill/>
                </a:ln>
              </a:rPr>
              <a:t>ICS FEATURES</a:t>
            </a:r>
          </a:p>
        </p:txBody>
      </p:sp>
      <p:sp>
        <p:nvSpPr>
          <p:cNvPr id="109571" name="Rectangle 3"/>
          <p:cNvSpPr>
            <a:spLocks noGrp="1" noChangeArrowheads="1"/>
          </p:cNvSpPr>
          <p:nvPr>
            <p:ph type="body" idx="4294967295"/>
          </p:nvPr>
        </p:nvSpPr>
        <p:spPr>
          <a:xfrm>
            <a:off x="4572000" y="2438400"/>
            <a:ext cx="4495800" cy="2133600"/>
          </a:xfrm>
        </p:spPr>
        <p:txBody>
          <a:bodyPr/>
          <a:lstStyle/>
          <a:p>
            <a:pPr>
              <a:spcBef>
                <a:spcPct val="50000"/>
              </a:spcBef>
              <a:tabLst>
                <a:tab pos="119063" algn="l"/>
              </a:tabLst>
            </a:pPr>
            <a:r>
              <a:rPr lang="en-US" b="1" smtClean="0">
                <a:latin typeface="Calibri" pitchFamily="34" charset="0"/>
              </a:rPr>
              <a:t>Common terminology &amp; clear text</a:t>
            </a:r>
          </a:p>
          <a:p>
            <a:pPr>
              <a:spcBef>
                <a:spcPct val="50000"/>
              </a:spcBef>
              <a:tabLst>
                <a:tab pos="119063" algn="l"/>
              </a:tabLst>
            </a:pPr>
            <a:r>
              <a:rPr lang="en-US" b="1" smtClean="0">
                <a:latin typeface="Calibri" pitchFamily="34" charset="0"/>
              </a:rPr>
              <a:t>Modular organization</a:t>
            </a:r>
          </a:p>
        </p:txBody>
      </p:sp>
      <p:pic>
        <p:nvPicPr>
          <p:cNvPr id="109575" name="Picture 7" descr="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01850"/>
            <a:ext cx="4419600" cy="3765550"/>
          </a:xfrm>
          <a:prstGeom prst="rect">
            <a:avLst/>
          </a:prstGeom>
          <a:noFill/>
          <a:ln w="12700">
            <a:solidFill>
              <a:srgbClr val="000000"/>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
        <p:nvSpPr>
          <p:cNvPr id="109578" name="Text Box 10"/>
          <p:cNvSpPr txBox="1">
            <a:spLocks noChangeArrowheads="1"/>
          </p:cNvSpPr>
          <p:nvPr/>
        </p:nvSpPr>
        <p:spPr bwMode="auto">
          <a:xfrm>
            <a:off x="4724400" y="4648200"/>
            <a:ext cx="472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a:solidFill>
                  <a:srgbClr val="000000"/>
                </a:solidFill>
              </a:rPr>
              <a:t>Management by objectives</a:t>
            </a:r>
            <a:endParaRPr lang="en-US" sz="3200"/>
          </a:p>
        </p:txBody>
      </p:sp>
    </p:spTree>
    <p:extLst>
      <p:ext uri="{BB962C8B-B14F-4D97-AF65-F5344CB8AC3E}">
        <p14:creationId xmlns:p14="http://schemas.microsoft.com/office/powerpoint/2010/main" val="1500774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1000"/>
                                        <p:tgtEl>
                                          <p:spTgt spid="10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fade">
                                      <p:cBhvr>
                                        <p:cTn id="12" dur="1000"/>
                                        <p:tgtEl>
                                          <p:spTgt spid="1095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9575"/>
                                        </p:tgtEl>
                                        <p:attrNameLst>
                                          <p:attrName>style.visibility</p:attrName>
                                        </p:attrNameLst>
                                      </p:cBhvr>
                                      <p:to>
                                        <p:strVal val="visible"/>
                                      </p:to>
                                    </p:set>
                                    <p:animEffect transition="in" filter="fade">
                                      <p:cBhvr>
                                        <p:cTn id="15" dur="1000"/>
                                        <p:tgtEl>
                                          <p:spTgt spid="1095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9578"/>
                                        </p:tgtEl>
                                        <p:attrNameLst>
                                          <p:attrName>style.visibility</p:attrName>
                                        </p:attrNameLst>
                                      </p:cBhvr>
                                      <p:to>
                                        <p:strVal val="visible"/>
                                      </p:to>
                                    </p:set>
                                    <p:animEffect transition="in" filter="fade">
                                      <p:cBhvr>
                                        <p:cTn id="20" dur="1000"/>
                                        <p:tgtEl>
                                          <p:spTgt spid="109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0"/>
            <a:ext cx="8686800" cy="4953000"/>
          </a:xfrm>
        </p:spPr>
        <p:txBody>
          <a:bodyPr/>
          <a:lstStyle/>
          <a:p>
            <a:pPr marL="457200" indent="-457200">
              <a:buFont typeface="Wingdings" pitchFamily="2" charset="2"/>
              <a:buChar char="q"/>
              <a:defRPr/>
            </a:pPr>
            <a:r>
              <a:rPr lang="en-US" sz="3200" b="1" dirty="0">
                <a:latin typeface="Calibri" pitchFamily="34" charset="0"/>
                <a:cs typeface="Calibri" pitchFamily="34" charset="0"/>
              </a:rPr>
              <a:t>Using common terminology helps define:</a:t>
            </a:r>
          </a:p>
          <a:p>
            <a:pPr marL="1325563" lvl="1" indent="-457200">
              <a:defRPr/>
            </a:pPr>
            <a:r>
              <a:rPr lang="en-US" sz="3200" b="1" dirty="0">
                <a:latin typeface="Calibri" pitchFamily="34" charset="0"/>
                <a:cs typeface="Calibri" pitchFamily="34" charset="0"/>
              </a:rPr>
              <a:t>Organizational functions.</a:t>
            </a:r>
          </a:p>
          <a:p>
            <a:pPr marL="1325563" lvl="1" indent="-457200">
              <a:defRPr/>
            </a:pPr>
            <a:r>
              <a:rPr lang="en-US" sz="3200" b="1" dirty="0">
                <a:latin typeface="Calibri" pitchFamily="34" charset="0"/>
                <a:cs typeface="Calibri" pitchFamily="34" charset="0"/>
              </a:rPr>
              <a:t>Incident facilities.</a:t>
            </a:r>
          </a:p>
          <a:p>
            <a:pPr marL="1325563" lvl="1" indent="-457200">
              <a:defRPr/>
            </a:pPr>
            <a:r>
              <a:rPr lang="en-US" sz="3200" b="1" dirty="0">
                <a:latin typeface="Calibri" pitchFamily="34" charset="0"/>
                <a:cs typeface="Calibri" pitchFamily="34" charset="0"/>
              </a:rPr>
              <a:t>Resource descriptions.</a:t>
            </a:r>
          </a:p>
          <a:p>
            <a:pPr marL="1325563" lvl="1" indent="-457200">
              <a:defRPr/>
            </a:pPr>
            <a:r>
              <a:rPr lang="en-US" sz="3200" b="1" dirty="0">
                <a:latin typeface="Calibri" pitchFamily="34" charset="0"/>
                <a:cs typeface="Calibri" pitchFamily="34" charset="0"/>
              </a:rPr>
              <a:t>Position titles</a:t>
            </a:r>
            <a:r>
              <a:rPr lang="en-US" sz="3200" b="1" dirty="0" smtClean="0">
                <a:latin typeface="Calibri" pitchFamily="34" charset="0"/>
                <a:cs typeface="Calibri" pitchFamily="34" charset="0"/>
              </a:rPr>
              <a:t>.</a:t>
            </a:r>
          </a:p>
          <a:p>
            <a:pPr marL="457200" indent="-457200">
              <a:buFont typeface="Wingdings" pitchFamily="2" charset="2"/>
              <a:buChar char="q"/>
              <a:defRPr/>
            </a:pPr>
            <a:r>
              <a:rPr lang="en-US" sz="3200" b="1" dirty="0" smtClean="0">
                <a:latin typeface="Calibri" pitchFamily="34" charset="0"/>
                <a:cs typeface="Calibri" pitchFamily="34" charset="0"/>
              </a:rPr>
              <a:t>All communications will be in PLAIN ENGLISH</a:t>
            </a:r>
          </a:p>
          <a:p>
            <a:pPr marL="1325563" lvl="1" indent="-457200">
              <a:defRPr/>
            </a:pPr>
            <a:endParaRPr lang="en-US" sz="3200" b="1" dirty="0">
              <a:latin typeface="Calibri" pitchFamily="34" charset="0"/>
              <a:cs typeface="Calibri" pitchFamily="34" charset="0"/>
            </a:endParaRPr>
          </a:p>
          <a:p>
            <a:pPr lvl="1" indent="0">
              <a:buFont typeface="Wingdings" pitchFamily="2" charset="2"/>
              <a:buNone/>
              <a:defRPr/>
            </a:pPr>
            <a:endParaRPr lang="en-US" sz="3200" b="1" dirty="0">
              <a:latin typeface="Calibri" pitchFamily="34" charset="0"/>
              <a:cs typeface="Calibri" pitchFamily="34" charset="0"/>
            </a:endParaRPr>
          </a:p>
          <a:p>
            <a:pPr>
              <a:defRPr/>
            </a:pPr>
            <a:endParaRPr lang="en-US" dirty="0"/>
          </a:p>
        </p:txBody>
      </p:sp>
      <p:sp>
        <p:nvSpPr>
          <p:cNvPr id="3" name="Title 2"/>
          <p:cNvSpPr>
            <a:spLocks noGrp="1"/>
          </p:cNvSpPr>
          <p:nvPr>
            <p:ph type="title"/>
          </p:nvPr>
        </p:nvSpPr>
        <p:spPr>
          <a:xfrm>
            <a:off x="304800" y="304800"/>
            <a:ext cx="8610600" cy="1752600"/>
          </a:xfrm>
        </p:spPr>
        <p:txBody>
          <a:bodyPr/>
          <a:lstStyle/>
          <a:p>
            <a:pPr>
              <a:defRPr/>
            </a:pPr>
            <a:r>
              <a:rPr lang="en-US" dirty="0" smtClean="0"/>
              <a:t>COMMON TERMINOLOGY – NO CODES!</a:t>
            </a:r>
            <a:endParaRPr lang="en-US" dirty="0"/>
          </a:p>
        </p:txBody>
      </p:sp>
    </p:spTree>
    <p:extLst>
      <p:ext uri="{BB962C8B-B14F-4D97-AF65-F5344CB8AC3E}">
        <p14:creationId xmlns:p14="http://schemas.microsoft.com/office/powerpoint/2010/main" val="160551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p:txBody>
          <a:bodyPr/>
          <a:lstStyle/>
          <a:p>
            <a:pPr>
              <a:defRPr/>
            </a:pPr>
            <a:r>
              <a:rPr lang="en-US" smtClean="0">
                <a:ln>
                  <a:noFill/>
                </a:ln>
              </a:rPr>
              <a:t>ICS FEATURES</a:t>
            </a:r>
          </a:p>
        </p:txBody>
      </p:sp>
      <p:pic>
        <p:nvPicPr>
          <p:cNvPr id="191494" name="Picture 6" descr="Del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87" y="804863"/>
            <a:ext cx="1501775" cy="2971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1496" name="Text Box 8"/>
          <p:cNvSpPr txBox="1">
            <a:spLocks noChangeArrowheads="1"/>
          </p:cNvSpPr>
          <p:nvPr/>
        </p:nvSpPr>
        <p:spPr bwMode="auto">
          <a:xfrm>
            <a:off x="152400" y="1935163"/>
            <a:ext cx="6781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a:solidFill>
                  <a:srgbClr val="000000"/>
                </a:solidFill>
              </a:rPr>
              <a:t>Reliance on an Incident Action Plan</a:t>
            </a:r>
            <a:endParaRPr lang="en-US"/>
          </a:p>
        </p:txBody>
      </p:sp>
      <p:sp>
        <p:nvSpPr>
          <p:cNvPr id="191497" name="Text Box 9"/>
          <p:cNvSpPr txBox="1">
            <a:spLocks noChangeArrowheads="1"/>
          </p:cNvSpPr>
          <p:nvPr/>
        </p:nvSpPr>
        <p:spPr bwMode="auto">
          <a:xfrm>
            <a:off x="228600" y="3763963"/>
            <a:ext cx="5346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a:solidFill>
                  <a:srgbClr val="000000"/>
                </a:solidFill>
              </a:rPr>
              <a:t>Manageable Span of Control</a:t>
            </a:r>
            <a:endParaRPr lang="en-US"/>
          </a:p>
        </p:txBody>
      </p:sp>
      <p:pic>
        <p:nvPicPr>
          <p:cNvPr id="191498" name="Picture 10" descr="GS_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343400"/>
            <a:ext cx="3505200" cy="2311400"/>
          </a:xfrm>
          <a:prstGeom prst="rect">
            <a:avLst/>
          </a:prstGeom>
          <a:noFill/>
          <a:ln w="9525">
            <a:solidFill>
              <a:schemeClr val="bg1"/>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pic>
        <p:nvPicPr>
          <p:cNvPr id="191493" name="Picture 5"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537" y="3276600"/>
            <a:ext cx="2270125" cy="2743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217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6"/>
                                        </p:tgtEl>
                                        <p:attrNameLst>
                                          <p:attrName>style.visibility</p:attrName>
                                        </p:attrNameLst>
                                      </p:cBhvr>
                                      <p:to>
                                        <p:strVal val="visible"/>
                                      </p:to>
                                    </p:set>
                                    <p:animEffect transition="in" filter="fade">
                                      <p:cBhvr>
                                        <p:cTn id="7" dur="1000"/>
                                        <p:tgtEl>
                                          <p:spTgt spid="191496"/>
                                        </p:tgtEl>
                                      </p:cBhvr>
                                    </p:animEffect>
                                  </p:childTnLst>
                                </p:cTn>
                              </p:par>
                              <p:par>
                                <p:cTn id="8" presetID="10" presetClass="entr" presetSubtype="0" fill="hold" nodeType="withEffect">
                                  <p:stCondLst>
                                    <p:cond delay="0"/>
                                  </p:stCondLst>
                                  <p:childTnLst>
                                    <p:set>
                                      <p:cBhvr>
                                        <p:cTn id="9" dur="1" fill="hold">
                                          <p:stCondLst>
                                            <p:cond delay="0"/>
                                          </p:stCondLst>
                                        </p:cTn>
                                        <p:tgtEl>
                                          <p:spTgt spid="191493"/>
                                        </p:tgtEl>
                                        <p:attrNameLst>
                                          <p:attrName>style.visibility</p:attrName>
                                        </p:attrNameLst>
                                      </p:cBhvr>
                                      <p:to>
                                        <p:strVal val="visible"/>
                                      </p:to>
                                    </p:set>
                                    <p:animEffect transition="in" filter="fade">
                                      <p:cBhvr>
                                        <p:cTn id="10" dur="1000"/>
                                        <p:tgtEl>
                                          <p:spTgt spid="191493"/>
                                        </p:tgtEl>
                                      </p:cBhvr>
                                    </p:animEffect>
                                  </p:childTnLst>
                                </p:cTn>
                              </p:par>
                              <p:par>
                                <p:cTn id="11" presetID="10" presetClass="entr" presetSubtype="0" fill="hold" nodeType="withEffect">
                                  <p:stCondLst>
                                    <p:cond delay="0"/>
                                  </p:stCondLst>
                                  <p:childTnLst>
                                    <p:set>
                                      <p:cBhvr>
                                        <p:cTn id="12" dur="1" fill="hold">
                                          <p:stCondLst>
                                            <p:cond delay="0"/>
                                          </p:stCondLst>
                                        </p:cTn>
                                        <p:tgtEl>
                                          <p:spTgt spid="191494"/>
                                        </p:tgtEl>
                                        <p:attrNameLst>
                                          <p:attrName>style.visibility</p:attrName>
                                        </p:attrNameLst>
                                      </p:cBhvr>
                                      <p:to>
                                        <p:strVal val="visible"/>
                                      </p:to>
                                    </p:set>
                                    <p:animEffect transition="in" filter="fade">
                                      <p:cBhvr>
                                        <p:cTn id="13" dur="1000"/>
                                        <p:tgtEl>
                                          <p:spTgt spid="1914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1497"/>
                                        </p:tgtEl>
                                        <p:attrNameLst>
                                          <p:attrName>style.visibility</p:attrName>
                                        </p:attrNameLst>
                                      </p:cBhvr>
                                      <p:to>
                                        <p:strVal val="visible"/>
                                      </p:to>
                                    </p:set>
                                    <p:animEffect transition="in" filter="fade">
                                      <p:cBhvr>
                                        <p:cTn id="18" dur="1000"/>
                                        <p:tgtEl>
                                          <p:spTgt spid="191497"/>
                                        </p:tgtEl>
                                      </p:cBhvr>
                                    </p:animEffect>
                                  </p:childTnLst>
                                </p:cTn>
                              </p:par>
                              <p:par>
                                <p:cTn id="19" presetID="10" presetClass="entr" presetSubtype="0" fill="hold" nodeType="withEffect">
                                  <p:stCondLst>
                                    <p:cond delay="0"/>
                                  </p:stCondLst>
                                  <p:childTnLst>
                                    <p:set>
                                      <p:cBhvr>
                                        <p:cTn id="20" dur="1" fill="hold">
                                          <p:stCondLst>
                                            <p:cond delay="0"/>
                                          </p:stCondLst>
                                        </p:cTn>
                                        <p:tgtEl>
                                          <p:spTgt spid="191498"/>
                                        </p:tgtEl>
                                        <p:attrNameLst>
                                          <p:attrName>style.visibility</p:attrName>
                                        </p:attrNameLst>
                                      </p:cBhvr>
                                      <p:to>
                                        <p:strVal val="visible"/>
                                      </p:to>
                                    </p:set>
                                    <p:animEffect transition="in" filter="fade">
                                      <p:cBhvr>
                                        <p:cTn id="21" dur="1000"/>
                                        <p:tgtEl>
                                          <p:spTgt spid="191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p:bldP spid="19149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p:txBody>
          <a:bodyPr/>
          <a:lstStyle/>
          <a:p>
            <a:pPr>
              <a:defRPr/>
            </a:pPr>
            <a:r>
              <a:rPr lang="en-US" smtClean="0">
                <a:ln>
                  <a:noFill/>
                </a:ln>
              </a:rPr>
              <a:t>INCIDENT PRIORITIES</a:t>
            </a:r>
          </a:p>
        </p:txBody>
      </p:sp>
      <p:sp>
        <p:nvSpPr>
          <p:cNvPr id="145411" name="Rectangle 3"/>
          <p:cNvSpPr>
            <a:spLocks noGrp="1" noChangeArrowheads="1"/>
          </p:cNvSpPr>
          <p:nvPr>
            <p:ph type="body" idx="4294967295"/>
          </p:nvPr>
        </p:nvSpPr>
        <p:spPr>
          <a:xfrm>
            <a:off x="4114800" y="1752600"/>
            <a:ext cx="3505200" cy="762000"/>
          </a:xfrm>
        </p:spPr>
        <p:txBody>
          <a:bodyPr/>
          <a:lstStyle/>
          <a:p>
            <a:pPr>
              <a:spcBef>
                <a:spcPct val="50000"/>
              </a:spcBef>
              <a:buFont typeface="Wingdings" pitchFamily="2" charset="2"/>
              <a:buNone/>
            </a:pPr>
            <a:r>
              <a:rPr lang="en-US" b="1" smtClean="0">
                <a:solidFill>
                  <a:srgbClr val="FFFF00"/>
                </a:solidFill>
                <a:latin typeface="Calibri" pitchFamily="34" charset="0"/>
              </a:rPr>
              <a:t>#1:</a:t>
            </a:r>
            <a:r>
              <a:rPr lang="en-US" b="1" smtClean="0">
                <a:latin typeface="Calibri" pitchFamily="34" charset="0"/>
              </a:rPr>
              <a:t> Life Saving</a:t>
            </a:r>
          </a:p>
        </p:txBody>
      </p:sp>
      <p:pic>
        <p:nvPicPr>
          <p:cNvPr id="145413" name="Picture 5" descr="Los Angeles County, CA, November 20, 2003 -- Swiftwater Rescue Teams with the Los Angeles County Fire Department's Urban Search and Rescue Team 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3505200" cy="26289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4" name="Text Box 6"/>
          <p:cNvSpPr txBox="1">
            <a:spLocks noChangeArrowheads="1"/>
          </p:cNvSpPr>
          <p:nvPr/>
        </p:nvSpPr>
        <p:spPr bwMode="auto">
          <a:xfrm>
            <a:off x="4267200" y="2843213"/>
            <a:ext cx="43576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3200">
                <a:solidFill>
                  <a:srgbClr val="FFFF00"/>
                </a:solidFill>
              </a:rPr>
              <a:t>#2:</a:t>
            </a:r>
            <a:r>
              <a:rPr lang="en-US" sz="3200">
                <a:solidFill>
                  <a:srgbClr val="000000"/>
                </a:solidFill>
              </a:rPr>
              <a:t> Incident Stabilization</a:t>
            </a:r>
            <a:endParaRPr lang="en-US" sz="3200"/>
          </a:p>
        </p:txBody>
      </p:sp>
      <p:sp>
        <p:nvSpPr>
          <p:cNvPr id="145415" name="Text Box 7"/>
          <p:cNvSpPr txBox="1">
            <a:spLocks noChangeArrowheads="1"/>
          </p:cNvSpPr>
          <p:nvPr/>
        </p:nvSpPr>
        <p:spPr bwMode="auto">
          <a:xfrm>
            <a:off x="4267200" y="3910013"/>
            <a:ext cx="4516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3200">
                <a:solidFill>
                  <a:srgbClr val="FFFF00"/>
                </a:solidFill>
              </a:rPr>
              <a:t>#3:</a:t>
            </a:r>
            <a:r>
              <a:rPr lang="en-US" sz="3200">
                <a:solidFill>
                  <a:srgbClr val="000000"/>
                </a:solidFill>
              </a:rPr>
              <a:t> Property Preservation</a:t>
            </a:r>
            <a:endParaRPr lang="en-US" sz="3200"/>
          </a:p>
        </p:txBody>
      </p:sp>
      <p:pic>
        <p:nvPicPr>
          <p:cNvPr id="145416" name="Picture 8" descr="Company 15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19538"/>
            <a:ext cx="3810000" cy="28622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69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fade">
                                      <p:cBhvr>
                                        <p:cTn id="7" dur="1000"/>
                                        <p:tgtEl>
                                          <p:spTgt spid="1454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5413"/>
                                        </p:tgtEl>
                                        <p:attrNameLst>
                                          <p:attrName>style.visibility</p:attrName>
                                        </p:attrNameLst>
                                      </p:cBhvr>
                                      <p:to>
                                        <p:strVal val="visible"/>
                                      </p:to>
                                    </p:set>
                                    <p:animEffect transition="in" filter="fade">
                                      <p:cBhvr>
                                        <p:cTn id="10" dur="1000"/>
                                        <p:tgtEl>
                                          <p:spTgt spid="1454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5414"/>
                                        </p:tgtEl>
                                        <p:attrNameLst>
                                          <p:attrName>style.visibility</p:attrName>
                                        </p:attrNameLst>
                                      </p:cBhvr>
                                      <p:to>
                                        <p:strVal val="visible"/>
                                      </p:to>
                                    </p:set>
                                    <p:animEffect transition="in" filter="fade">
                                      <p:cBhvr>
                                        <p:cTn id="15" dur="1000"/>
                                        <p:tgtEl>
                                          <p:spTgt spid="1454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5415"/>
                                        </p:tgtEl>
                                        <p:attrNameLst>
                                          <p:attrName>style.visibility</p:attrName>
                                        </p:attrNameLst>
                                      </p:cBhvr>
                                      <p:to>
                                        <p:strVal val="visible"/>
                                      </p:to>
                                    </p:set>
                                    <p:animEffect transition="in" filter="fade">
                                      <p:cBhvr>
                                        <p:cTn id="20" dur="1000"/>
                                        <p:tgtEl>
                                          <p:spTgt spid="145415"/>
                                        </p:tgtEl>
                                      </p:cBhvr>
                                    </p:animEffect>
                                  </p:childTnLst>
                                </p:cTn>
                              </p:par>
                              <p:par>
                                <p:cTn id="21" presetID="10" presetClass="entr" presetSubtype="0" fill="hold" nodeType="withEffect">
                                  <p:stCondLst>
                                    <p:cond delay="0"/>
                                  </p:stCondLst>
                                  <p:childTnLst>
                                    <p:set>
                                      <p:cBhvr>
                                        <p:cTn id="22" dur="1" fill="hold">
                                          <p:stCondLst>
                                            <p:cond delay="0"/>
                                          </p:stCondLst>
                                        </p:cTn>
                                        <p:tgtEl>
                                          <p:spTgt spid="145416"/>
                                        </p:tgtEl>
                                        <p:attrNameLst>
                                          <p:attrName>style.visibility</p:attrName>
                                        </p:attrNameLst>
                                      </p:cBhvr>
                                      <p:to>
                                        <p:strVal val="visible"/>
                                      </p:to>
                                    </p:set>
                                    <p:animEffect transition="in" filter="fade">
                                      <p:cBhvr>
                                        <p:cTn id="23" dur="1000"/>
                                        <p:tgtEl>
                                          <p:spTgt spid="145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P spid="145414" grpId="0"/>
      <p:bldP spid="1454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body" sz="half" idx="4294967295"/>
          </p:nvPr>
        </p:nvSpPr>
        <p:spPr>
          <a:xfrm>
            <a:off x="1524000" y="1752600"/>
            <a:ext cx="6019800" cy="609600"/>
          </a:xfrm>
        </p:spPr>
        <p:txBody>
          <a:bodyPr/>
          <a:lstStyle/>
          <a:p>
            <a:pPr>
              <a:spcBef>
                <a:spcPct val="50000"/>
              </a:spcBef>
              <a:buFont typeface="Wingdings" pitchFamily="2" charset="2"/>
              <a:buNone/>
            </a:pPr>
            <a:r>
              <a:rPr lang="en-US" sz="3600" b="1" smtClean="0">
                <a:latin typeface="Calibri" pitchFamily="34" charset="0"/>
              </a:rPr>
              <a:t>Incident Command Post (ICP)</a:t>
            </a:r>
          </a:p>
        </p:txBody>
      </p:sp>
      <p:sp>
        <p:nvSpPr>
          <p:cNvPr id="111618" name="Rectangle 2"/>
          <p:cNvSpPr>
            <a:spLocks noGrp="1" noChangeArrowheads="1"/>
          </p:cNvSpPr>
          <p:nvPr>
            <p:ph type="title" idx="4294967295"/>
          </p:nvPr>
        </p:nvSpPr>
        <p:spPr/>
        <p:txBody>
          <a:bodyPr/>
          <a:lstStyle/>
          <a:p>
            <a:pPr>
              <a:defRPr/>
            </a:pPr>
            <a:r>
              <a:rPr lang="en-US" smtClean="0">
                <a:ln>
                  <a:noFill/>
                </a:ln>
              </a:rPr>
              <a:t>INCIDENT FACILITIES</a:t>
            </a:r>
          </a:p>
        </p:txBody>
      </p:sp>
      <p:graphicFrame>
        <p:nvGraphicFramePr>
          <p:cNvPr id="111620" name="Object 4"/>
          <p:cNvGraphicFramePr>
            <a:graphicFrameLocks noGrp="1" noChangeAspect="1"/>
          </p:cNvGraphicFramePr>
          <p:nvPr>
            <p:ph sz="quarter" idx="4294967295"/>
          </p:nvPr>
        </p:nvGraphicFramePr>
        <p:xfrm>
          <a:off x="2743200" y="2743200"/>
          <a:ext cx="3657600" cy="2763838"/>
        </p:xfrm>
        <a:graphic>
          <a:graphicData uri="http://schemas.openxmlformats.org/presentationml/2006/ole">
            <mc:AlternateContent xmlns:mc="http://schemas.openxmlformats.org/markup-compatibility/2006">
              <mc:Choice xmlns:v="urn:schemas-microsoft-com:vml" Requires="v">
                <p:oleObj spid="_x0000_s134151" name="Document" r:id="rId4" imgW="2400300" imgH="1813560" progId="Word.Document.8">
                  <p:embed/>
                </p:oleObj>
              </mc:Choice>
              <mc:Fallback>
                <p:oleObj name="Document" r:id="rId4" imgW="2400300" imgH="181356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743200"/>
                        <a:ext cx="3657600" cy="2763838"/>
                      </a:xfrm>
                      <a:prstGeom prst="rect">
                        <a:avLst/>
                      </a:prstGeom>
                      <a:noFill/>
                      <a:ln w="9525">
                        <a:solidFill>
                          <a:schemeClr val="bg1"/>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extLst>
      <p:ext uri="{BB962C8B-B14F-4D97-AF65-F5344CB8AC3E}">
        <p14:creationId xmlns:p14="http://schemas.microsoft.com/office/powerpoint/2010/main" val="3184427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fade">
                                      <p:cBhvr>
                                        <p:cTn id="7" dur="1000"/>
                                        <p:tgtEl>
                                          <p:spTgt spid="1116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1620"/>
                                        </p:tgtEl>
                                        <p:attrNameLst>
                                          <p:attrName>style.visibility</p:attrName>
                                        </p:attrNameLst>
                                      </p:cBhvr>
                                      <p:to>
                                        <p:strVal val="visible"/>
                                      </p:to>
                                    </p:set>
                                    <p:animEffect transition="in" filter="fade">
                                      <p:cBhvr>
                                        <p:cTn id="10" dur="1000"/>
                                        <p:tgtEl>
                                          <p:spTgt spid="111620"/>
                                        </p:tgtEl>
                                      </p:cBhvr>
                                    </p:animEffect>
                                  </p:childTnLst>
                                  <p:subTnLst>
                                    <p:set>
                                      <p:cBhvr override="childStyle">
                                        <p:cTn dur="1" fill="hold" display="0" masterRel="nextClick" afterEffect="1"/>
                                        <p:tgtEl>
                                          <p:spTgt spid="1116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p:cNvSpPr>
            <a:spLocks noGrp="1" noChangeArrowheads="1"/>
          </p:cNvSpPr>
          <p:nvPr>
            <p:ph type="title" idx="4294967295"/>
          </p:nvPr>
        </p:nvSpPr>
        <p:spPr/>
        <p:txBody>
          <a:bodyPr/>
          <a:lstStyle/>
          <a:p>
            <a:pPr>
              <a:defRPr/>
            </a:pPr>
            <a:r>
              <a:rPr lang="en-US" b="0" smtClean="0">
                <a:ln>
                  <a:noFill/>
                </a:ln>
              </a:rPr>
              <a:t>INCIDENT FACILITIES</a:t>
            </a:r>
          </a:p>
        </p:txBody>
      </p:sp>
      <p:sp>
        <p:nvSpPr>
          <p:cNvPr id="181253" name="Text Box 5"/>
          <p:cNvSpPr txBox="1">
            <a:spLocks noChangeArrowheads="1"/>
          </p:cNvSpPr>
          <p:nvPr/>
        </p:nvSpPr>
        <p:spPr bwMode="auto">
          <a:xfrm>
            <a:off x="2667000" y="17526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3600">
                <a:solidFill>
                  <a:srgbClr val="000000"/>
                </a:solidFill>
              </a:rPr>
              <a:t>Staging Areas</a:t>
            </a:r>
            <a:endParaRPr lang="en-US" sz="3600"/>
          </a:p>
        </p:txBody>
      </p:sp>
      <p:pic>
        <p:nvPicPr>
          <p:cNvPr id="181254" name="Picture 6" descr="ambul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667000"/>
            <a:ext cx="4038600" cy="3176588"/>
          </a:xfrm>
          <a:prstGeom prst="rect">
            <a:avLst/>
          </a:prstGeom>
          <a:noFill/>
          <a:ln w="12700">
            <a:solidFill>
              <a:srgbClr val="000000"/>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88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1000"/>
                                        <p:tgtEl>
                                          <p:spTgt spid="181253"/>
                                        </p:tgtEl>
                                      </p:cBhvr>
                                    </p:animEffect>
                                  </p:childTnLst>
                                </p:cTn>
                              </p:par>
                              <p:par>
                                <p:cTn id="8" presetID="10" presetClass="entr" presetSubtype="0" fill="hold" nodeType="withEffect">
                                  <p:stCondLst>
                                    <p:cond delay="0"/>
                                  </p:stCondLst>
                                  <p:childTnLst>
                                    <p:set>
                                      <p:cBhvr>
                                        <p:cTn id="9" dur="1" fill="hold">
                                          <p:stCondLst>
                                            <p:cond delay="0"/>
                                          </p:stCondLst>
                                        </p:cTn>
                                        <p:tgtEl>
                                          <p:spTgt spid="181254"/>
                                        </p:tgtEl>
                                        <p:attrNameLst>
                                          <p:attrName>style.visibility</p:attrName>
                                        </p:attrNameLst>
                                      </p:cBhvr>
                                      <p:to>
                                        <p:strVal val="visible"/>
                                      </p:to>
                                    </p:set>
                                    <p:animEffect transition="in" filter="fade">
                                      <p:cBhvr>
                                        <p:cTn id="10" dur="1000"/>
                                        <p:tgtEl>
                                          <p:spTgt spid="18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Text Box 4"/>
          <p:cNvSpPr txBox="1">
            <a:spLocks noChangeArrowheads="1"/>
          </p:cNvSpPr>
          <p:nvPr/>
        </p:nvSpPr>
        <p:spPr bwMode="auto">
          <a:xfrm>
            <a:off x="3581400" y="17526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3600">
                <a:solidFill>
                  <a:srgbClr val="000000"/>
                </a:solidFill>
              </a:rPr>
              <a:t>Base</a:t>
            </a:r>
            <a:endParaRPr lang="en-US" sz="3600"/>
          </a:p>
        </p:txBody>
      </p:sp>
      <p:sp>
        <p:nvSpPr>
          <p:cNvPr id="180229" name="Rectangle 5"/>
          <p:cNvSpPr>
            <a:spLocks noGrp="1" noChangeArrowheads="1"/>
          </p:cNvSpPr>
          <p:nvPr>
            <p:ph type="title" idx="4294967295"/>
          </p:nvPr>
        </p:nvSpPr>
        <p:spPr/>
        <p:txBody>
          <a:bodyPr/>
          <a:lstStyle/>
          <a:p>
            <a:pPr>
              <a:defRPr/>
            </a:pPr>
            <a:r>
              <a:rPr lang="en-US" b="0" smtClean="0">
                <a:ln>
                  <a:noFill/>
                </a:ln>
              </a:rPr>
              <a:t>INCIDENT FACILITIES</a:t>
            </a:r>
          </a:p>
        </p:txBody>
      </p:sp>
      <p:pic>
        <p:nvPicPr>
          <p:cNvPr id="180230" name="Picture 6" descr="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43200"/>
            <a:ext cx="4648200" cy="3516313"/>
          </a:xfrm>
          <a:prstGeom prst="rect">
            <a:avLst/>
          </a:prstGeom>
          <a:noFill/>
          <a:ln w="12700">
            <a:solidFill>
              <a:srgbClr val="000000"/>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99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fade">
                                      <p:cBhvr>
                                        <p:cTn id="7" dur="1000"/>
                                        <p:tgtEl>
                                          <p:spTgt spid="180228"/>
                                        </p:tgtEl>
                                      </p:cBhvr>
                                    </p:animEffect>
                                  </p:childTnLst>
                                </p:cTn>
                              </p:par>
                              <p:par>
                                <p:cTn id="8" presetID="10" presetClass="entr" presetSubtype="0" fill="hold" nodeType="withEffect">
                                  <p:stCondLst>
                                    <p:cond delay="0"/>
                                  </p:stCondLst>
                                  <p:childTnLst>
                                    <p:set>
                                      <p:cBhvr>
                                        <p:cTn id="9" dur="1" fill="hold">
                                          <p:stCondLst>
                                            <p:cond delay="0"/>
                                          </p:stCondLst>
                                        </p:cTn>
                                        <p:tgtEl>
                                          <p:spTgt spid="180230"/>
                                        </p:tgtEl>
                                        <p:attrNameLst>
                                          <p:attrName>style.visibility</p:attrName>
                                        </p:attrNameLst>
                                      </p:cBhvr>
                                      <p:to>
                                        <p:strVal val="visible"/>
                                      </p:to>
                                    </p:set>
                                    <p:animEffect transition="in" filter="fade">
                                      <p:cBhvr>
                                        <p:cTn id="10" dur="1000"/>
                                        <p:tgtEl>
                                          <p:spTgt spid="180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Grp="1" noChangeArrowheads="1"/>
          </p:cNvSpPr>
          <p:nvPr>
            <p:ph type="title" idx="4294967295"/>
          </p:nvPr>
        </p:nvSpPr>
        <p:spPr/>
        <p:txBody>
          <a:bodyPr/>
          <a:lstStyle/>
          <a:p>
            <a:pPr>
              <a:defRPr/>
            </a:pPr>
            <a:r>
              <a:rPr lang="en-US" b="0" smtClean="0">
                <a:ln>
                  <a:noFill/>
                </a:ln>
              </a:rPr>
              <a:t>INCIDENT FACILITIES</a:t>
            </a:r>
          </a:p>
        </p:txBody>
      </p:sp>
      <p:sp>
        <p:nvSpPr>
          <p:cNvPr id="182277" name="Text Box 5"/>
          <p:cNvSpPr txBox="1">
            <a:spLocks noChangeArrowheads="1"/>
          </p:cNvSpPr>
          <p:nvPr/>
        </p:nvSpPr>
        <p:spPr bwMode="auto">
          <a:xfrm>
            <a:off x="3810000" y="17526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3600">
                <a:solidFill>
                  <a:srgbClr val="000000"/>
                </a:solidFill>
              </a:rPr>
              <a:t>Camp</a:t>
            </a:r>
            <a:endParaRPr lang="en-US" sz="3600"/>
          </a:p>
        </p:txBody>
      </p:sp>
      <p:pic>
        <p:nvPicPr>
          <p:cNvPr id="182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95600"/>
            <a:ext cx="6324600" cy="2536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3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fade">
                                      <p:cBhvr>
                                        <p:cTn id="7" dur="1000"/>
                                        <p:tgtEl>
                                          <p:spTgt spid="182277"/>
                                        </p:tgtEl>
                                      </p:cBhvr>
                                    </p:animEffect>
                                  </p:childTnLst>
                                </p:cTn>
                              </p:par>
                              <p:par>
                                <p:cTn id="8" presetID="10" presetClass="entr" presetSubtype="0" fill="hold" nodeType="withEffect">
                                  <p:stCondLst>
                                    <p:cond delay="0"/>
                                  </p:stCondLst>
                                  <p:childTnLst>
                                    <p:set>
                                      <p:cBhvr>
                                        <p:cTn id="9" dur="1" fill="hold">
                                          <p:stCondLst>
                                            <p:cond delay="0"/>
                                          </p:stCondLst>
                                        </p:cTn>
                                        <p:tgtEl>
                                          <p:spTgt spid="182278"/>
                                        </p:tgtEl>
                                        <p:attrNameLst>
                                          <p:attrName>style.visibility</p:attrName>
                                        </p:attrNameLst>
                                      </p:cBhvr>
                                      <p:to>
                                        <p:strVal val="visible"/>
                                      </p:to>
                                    </p:set>
                                    <p:animEffect transition="in" filter="fade">
                                      <p:cBhvr>
                                        <p:cTn id="10" dur="1000"/>
                                        <p:tgtEl>
                                          <p:spTgt spid="182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66083C-FA1B-41DE-95EE-AD412427F190}" type="slidenum">
              <a:rPr lang="en-US" smtClean="0"/>
              <a:pPr eaLnBrk="1" hangingPunct="1"/>
              <a:t>6</a:t>
            </a:fld>
            <a:endParaRPr lang="en-US" smtClean="0"/>
          </a:p>
        </p:txBody>
      </p:sp>
      <p:sp>
        <p:nvSpPr>
          <p:cNvPr id="7171" name="Rectangle 2"/>
          <p:cNvSpPr>
            <a:spLocks noChangeArrowheads="1"/>
          </p:cNvSpPr>
          <p:nvPr/>
        </p:nvSpPr>
        <p:spPr bwMode="auto">
          <a:xfrm>
            <a:off x="5105400" y="1752600"/>
            <a:ext cx="3200400" cy="3200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172" name="Rectangle 3"/>
          <p:cNvSpPr>
            <a:spLocks noGrp="1" noChangeArrowheads="1"/>
          </p:cNvSpPr>
          <p:nvPr>
            <p:ph type="title"/>
          </p:nvPr>
        </p:nvSpPr>
        <p:spPr/>
        <p:txBody>
          <a:bodyPr/>
          <a:lstStyle/>
          <a:p>
            <a:pPr eaLnBrk="1" hangingPunct="1"/>
            <a:r>
              <a:rPr lang="en-US" smtClean="0"/>
              <a:t>Which is More Dangerous?</a:t>
            </a:r>
          </a:p>
        </p:txBody>
      </p:sp>
      <p:sp>
        <p:nvSpPr>
          <p:cNvPr id="7173" name="Rectangle 4"/>
          <p:cNvSpPr>
            <a:spLocks noGrp="1" noChangeArrowheads="1"/>
          </p:cNvSpPr>
          <p:nvPr>
            <p:ph type="body" idx="1"/>
          </p:nvPr>
        </p:nvSpPr>
        <p:spPr>
          <a:xfrm>
            <a:off x="990600" y="5334000"/>
            <a:ext cx="3200400" cy="838200"/>
          </a:xfrm>
        </p:spPr>
        <p:txBody>
          <a:bodyPr/>
          <a:lstStyle/>
          <a:p>
            <a:pPr algn="ctr" eaLnBrk="1" hangingPunct="1">
              <a:buFontTx/>
              <a:buNone/>
            </a:pPr>
            <a:r>
              <a:rPr lang="en-US" b="1" smtClean="0">
                <a:solidFill>
                  <a:srgbClr val="000066"/>
                </a:solidFill>
              </a:rPr>
              <a:t>EMS</a:t>
            </a:r>
          </a:p>
        </p:txBody>
      </p:sp>
      <p:sp>
        <p:nvSpPr>
          <p:cNvPr id="7174" name="Rectangle 5"/>
          <p:cNvSpPr>
            <a:spLocks noChangeArrowheads="1"/>
          </p:cNvSpPr>
          <p:nvPr/>
        </p:nvSpPr>
        <p:spPr bwMode="auto">
          <a:xfrm>
            <a:off x="5029200" y="5334000"/>
            <a:ext cx="320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3200" b="1">
                <a:solidFill>
                  <a:srgbClr val="FF0000"/>
                </a:solidFill>
              </a:rPr>
              <a:t>FIRE</a:t>
            </a:r>
          </a:p>
        </p:txBody>
      </p:sp>
      <p:sp>
        <p:nvSpPr>
          <p:cNvPr id="7175" name="Rectangle 6"/>
          <p:cNvSpPr>
            <a:spLocks noChangeArrowheads="1"/>
          </p:cNvSpPr>
          <p:nvPr/>
        </p:nvSpPr>
        <p:spPr bwMode="auto">
          <a:xfrm>
            <a:off x="4038600" y="533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3200"/>
              <a:t>or</a:t>
            </a:r>
          </a:p>
        </p:txBody>
      </p:sp>
      <p:pic>
        <p:nvPicPr>
          <p:cNvPr id="7176" name="Picture 7" descr="star_histo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maltese_c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00200"/>
            <a:ext cx="335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p:cNvSpPr>
            <a:spLocks noGrp="1" noChangeArrowheads="1"/>
          </p:cNvSpPr>
          <p:nvPr>
            <p:ph type="title" idx="4294967295"/>
          </p:nvPr>
        </p:nvSpPr>
        <p:spPr/>
        <p:txBody>
          <a:bodyPr/>
          <a:lstStyle/>
          <a:p>
            <a:pPr>
              <a:defRPr/>
            </a:pPr>
            <a:r>
              <a:rPr lang="en-US" b="0" smtClean="0">
                <a:ln>
                  <a:noFill/>
                </a:ln>
              </a:rPr>
              <a:t>INCIDENT FACILITIES</a:t>
            </a:r>
          </a:p>
        </p:txBody>
      </p:sp>
      <p:sp>
        <p:nvSpPr>
          <p:cNvPr id="183302" name="Text Box 6"/>
          <p:cNvSpPr txBox="1">
            <a:spLocks noChangeArrowheads="1"/>
          </p:cNvSpPr>
          <p:nvPr/>
        </p:nvSpPr>
        <p:spPr bwMode="auto">
          <a:xfrm>
            <a:off x="1997075" y="1828800"/>
            <a:ext cx="1812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3600">
                <a:solidFill>
                  <a:srgbClr val="000000"/>
                </a:solidFill>
              </a:rPr>
              <a:t>Helibase</a:t>
            </a:r>
            <a:endParaRPr lang="en-US" sz="3600"/>
          </a:p>
        </p:txBody>
      </p:sp>
      <p:pic>
        <p:nvPicPr>
          <p:cNvPr id="183303" name="Picture 7"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5486400" cy="2916238"/>
          </a:xfrm>
          <a:prstGeom prst="rect">
            <a:avLst/>
          </a:prstGeom>
          <a:noFill/>
          <a:ln w="9525">
            <a:solidFill>
              <a:schemeClr val="bg1"/>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pic>
        <p:nvPicPr>
          <p:cNvPr id="183304" name="Picture 8" descr="12449">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14600"/>
            <a:ext cx="2068513"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3305" name="Text Box 9"/>
          <p:cNvSpPr txBox="1">
            <a:spLocks noChangeArrowheads="1"/>
          </p:cNvSpPr>
          <p:nvPr/>
        </p:nvSpPr>
        <p:spPr bwMode="auto">
          <a:xfrm>
            <a:off x="6696075" y="1752600"/>
            <a:ext cx="1762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3600">
                <a:solidFill>
                  <a:srgbClr val="000000"/>
                </a:solidFill>
              </a:rPr>
              <a:t>Helispot</a:t>
            </a:r>
            <a:endParaRPr lang="en-US" sz="3600"/>
          </a:p>
        </p:txBody>
      </p:sp>
    </p:spTree>
    <p:extLst>
      <p:ext uri="{BB962C8B-B14F-4D97-AF65-F5344CB8AC3E}">
        <p14:creationId xmlns:p14="http://schemas.microsoft.com/office/powerpoint/2010/main" val="4115309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fade">
                                      <p:cBhvr>
                                        <p:cTn id="7" dur="1000"/>
                                        <p:tgtEl>
                                          <p:spTgt spid="183302"/>
                                        </p:tgtEl>
                                      </p:cBhvr>
                                    </p:animEffect>
                                  </p:childTnLst>
                                </p:cTn>
                              </p:par>
                              <p:par>
                                <p:cTn id="8" presetID="10" presetClass="entr" presetSubtype="0" fill="hold" nodeType="withEffect">
                                  <p:stCondLst>
                                    <p:cond delay="0"/>
                                  </p:stCondLst>
                                  <p:childTnLst>
                                    <p:set>
                                      <p:cBhvr>
                                        <p:cTn id="9" dur="1" fill="hold">
                                          <p:stCondLst>
                                            <p:cond delay="0"/>
                                          </p:stCondLst>
                                        </p:cTn>
                                        <p:tgtEl>
                                          <p:spTgt spid="183303"/>
                                        </p:tgtEl>
                                        <p:attrNameLst>
                                          <p:attrName>style.visibility</p:attrName>
                                        </p:attrNameLst>
                                      </p:cBhvr>
                                      <p:to>
                                        <p:strVal val="visible"/>
                                      </p:to>
                                    </p:set>
                                    <p:animEffect transition="in" filter="fade">
                                      <p:cBhvr>
                                        <p:cTn id="10" dur="1000"/>
                                        <p:tgtEl>
                                          <p:spTgt spid="183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3305"/>
                                        </p:tgtEl>
                                        <p:attrNameLst>
                                          <p:attrName>style.visibility</p:attrName>
                                        </p:attrNameLst>
                                      </p:cBhvr>
                                      <p:to>
                                        <p:strVal val="visible"/>
                                      </p:to>
                                    </p:set>
                                    <p:animEffect transition="in" filter="fade">
                                      <p:cBhvr>
                                        <p:cTn id="15" dur="1000"/>
                                        <p:tgtEl>
                                          <p:spTgt spid="183305"/>
                                        </p:tgtEl>
                                      </p:cBhvr>
                                    </p:animEffect>
                                  </p:childTnLst>
                                </p:cTn>
                              </p:par>
                              <p:par>
                                <p:cTn id="16" presetID="10" presetClass="entr" presetSubtype="0" fill="hold" nodeType="withEffect">
                                  <p:stCondLst>
                                    <p:cond delay="0"/>
                                  </p:stCondLst>
                                  <p:childTnLst>
                                    <p:set>
                                      <p:cBhvr>
                                        <p:cTn id="17" dur="1" fill="hold">
                                          <p:stCondLst>
                                            <p:cond delay="0"/>
                                          </p:stCondLst>
                                        </p:cTn>
                                        <p:tgtEl>
                                          <p:spTgt spid="183304"/>
                                        </p:tgtEl>
                                        <p:attrNameLst>
                                          <p:attrName>style.visibility</p:attrName>
                                        </p:attrNameLst>
                                      </p:cBhvr>
                                      <p:to>
                                        <p:strVal val="visible"/>
                                      </p:to>
                                    </p:set>
                                    <p:animEffect transition="in" filter="fade">
                                      <p:cBhvr>
                                        <p:cTn id="18" dur="1000"/>
                                        <p:tgtEl>
                                          <p:spTgt spid="183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p:bldP spid="18330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a:defRPr/>
            </a:pPr>
            <a:r>
              <a:rPr lang="en-US" smtClean="0">
                <a:ln>
                  <a:noFill/>
                </a:ln>
              </a:rPr>
              <a:t>ICS CONCEPTS</a:t>
            </a:r>
          </a:p>
        </p:txBody>
      </p:sp>
      <p:sp>
        <p:nvSpPr>
          <p:cNvPr id="115715" name="Rectangle 3"/>
          <p:cNvSpPr>
            <a:spLocks noGrp="1" noChangeArrowheads="1"/>
          </p:cNvSpPr>
          <p:nvPr>
            <p:ph type="body" sz="half" idx="4294967295"/>
          </p:nvPr>
        </p:nvSpPr>
        <p:spPr>
          <a:xfrm>
            <a:off x="228600" y="1600200"/>
            <a:ext cx="5105400" cy="1981200"/>
          </a:xfrm>
        </p:spPr>
        <p:txBody>
          <a:bodyPr/>
          <a:lstStyle/>
          <a:p>
            <a:pPr>
              <a:lnSpc>
                <a:spcPct val="90000"/>
              </a:lnSpc>
              <a:spcBef>
                <a:spcPct val="50000"/>
              </a:spcBef>
            </a:pPr>
            <a:r>
              <a:rPr lang="en-US" b="1" smtClean="0">
                <a:latin typeface="Calibri" pitchFamily="34" charset="0"/>
              </a:rPr>
              <a:t>Resource Management</a:t>
            </a:r>
          </a:p>
          <a:p>
            <a:pPr lvl="1">
              <a:lnSpc>
                <a:spcPct val="90000"/>
              </a:lnSpc>
              <a:spcBef>
                <a:spcPct val="50000"/>
              </a:spcBef>
            </a:pPr>
            <a:r>
              <a:rPr lang="en-US" b="1" smtClean="0">
                <a:latin typeface="Calibri" pitchFamily="34" charset="0"/>
              </a:rPr>
              <a:t> Tactical</a:t>
            </a:r>
          </a:p>
          <a:p>
            <a:pPr lvl="1">
              <a:lnSpc>
                <a:spcPct val="90000"/>
              </a:lnSpc>
              <a:spcBef>
                <a:spcPct val="50000"/>
              </a:spcBef>
            </a:pPr>
            <a:r>
              <a:rPr lang="en-US" b="1" smtClean="0">
                <a:latin typeface="Calibri" pitchFamily="34" charset="0"/>
              </a:rPr>
              <a:t>Support</a:t>
            </a:r>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14600"/>
            <a:ext cx="5257800" cy="3949700"/>
          </a:xfrm>
          <a:prstGeom prst="rect">
            <a:avLst/>
          </a:prstGeom>
          <a:noFill/>
          <a:ln w="952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15720" name="Text Box 8"/>
          <p:cNvSpPr txBox="1">
            <a:spLocks noChangeArrowheads="1"/>
          </p:cNvSpPr>
          <p:nvPr/>
        </p:nvSpPr>
        <p:spPr bwMode="auto">
          <a:xfrm>
            <a:off x="381000" y="3657600"/>
            <a:ext cx="449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3225" indent="-403225"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spcBef>
                <a:spcPct val="50000"/>
              </a:spcBef>
              <a:buClr>
                <a:schemeClr val="tx2"/>
              </a:buClr>
              <a:buFont typeface="Wingdings" pitchFamily="2" charset="2"/>
              <a:buChar char="q"/>
            </a:pPr>
            <a:r>
              <a:rPr lang="en-US" sz="3200">
                <a:solidFill>
                  <a:srgbClr val="000000"/>
                </a:solidFill>
              </a:rPr>
              <a:t>Integrated Communications</a:t>
            </a:r>
          </a:p>
        </p:txBody>
      </p:sp>
    </p:spTree>
    <p:extLst>
      <p:ext uri="{BB962C8B-B14F-4D97-AF65-F5344CB8AC3E}">
        <p14:creationId xmlns:p14="http://schemas.microsoft.com/office/powerpoint/2010/main" val="4231242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000"/>
                                        <p:tgtEl>
                                          <p:spTgt spid="115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715">
                                            <p:txEl>
                                              <p:pRg st="1" end="1"/>
                                            </p:txEl>
                                          </p:spTgt>
                                        </p:tgtEl>
                                        <p:attrNameLst>
                                          <p:attrName>style.visibility</p:attrName>
                                        </p:attrNameLst>
                                      </p:cBhvr>
                                      <p:to>
                                        <p:strVal val="visible"/>
                                      </p:to>
                                    </p:set>
                                    <p:animEffect transition="in" filter="fade">
                                      <p:cBhvr>
                                        <p:cTn id="12" dur="1000"/>
                                        <p:tgtEl>
                                          <p:spTgt spid="1157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715">
                                            <p:txEl>
                                              <p:pRg st="2" end="2"/>
                                            </p:txEl>
                                          </p:spTgt>
                                        </p:tgtEl>
                                        <p:attrNameLst>
                                          <p:attrName>style.visibility</p:attrName>
                                        </p:attrNameLst>
                                      </p:cBhvr>
                                      <p:to>
                                        <p:strVal val="visible"/>
                                      </p:to>
                                    </p:set>
                                    <p:animEffect transition="in" filter="fade">
                                      <p:cBhvr>
                                        <p:cTn id="17" dur="1000"/>
                                        <p:tgtEl>
                                          <p:spTgt spid="1157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720"/>
                                        </p:tgtEl>
                                        <p:attrNameLst>
                                          <p:attrName>style.visibility</p:attrName>
                                        </p:attrNameLst>
                                      </p:cBhvr>
                                      <p:to>
                                        <p:strVal val="visible"/>
                                      </p:to>
                                    </p:set>
                                    <p:animEffect transition="in" filter="fade">
                                      <p:cBhvr>
                                        <p:cTn id="22" dur="1000"/>
                                        <p:tgtEl>
                                          <p:spTgt spid="115720"/>
                                        </p:tgtEl>
                                      </p:cBhvr>
                                    </p:animEffect>
                                  </p:childTnLst>
                                </p:cTn>
                              </p:par>
                              <p:par>
                                <p:cTn id="23" presetID="10" presetClass="entr" presetSubtype="0" fill="hold" nodeType="withEffect">
                                  <p:stCondLst>
                                    <p:cond delay="0"/>
                                  </p:stCondLst>
                                  <p:childTnLst>
                                    <p:set>
                                      <p:cBhvr>
                                        <p:cTn id="24" dur="1" fill="hold">
                                          <p:stCondLst>
                                            <p:cond delay="0"/>
                                          </p:stCondLst>
                                        </p:cTn>
                                        <p:tgtEl>
                                          <p:spTgt spid="115716"/>
                                        </p:tgtEl>
                                        <p:attrNameLst>
                                          <p:attrName>style.visibility</p:attrName>
                                        </p:attrNameLst>
                                      </p:cBhvr>
                                      <p:to>
                                        <p:strVal val="visible"/>
                                      </p:to>
                                    </p:set>
                                    <p:animEffect transition="in" filter="fade">
                                      <p:cBhvr>
                                        <p:cTn id="25" dur="1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p:txBody>
          <a:bodyPr/>
          <a:lstStyle/>
          <a:p>
            <a:pPr>
              <a:defRPr/>
            </a:pPr>
            <a:r>
              <a:rPr lang="en-US" smtClean="0">
                <a:ln>
                  <a:noFill/>
                </a:ln>
              </a:rPr>
              <a:t>ICS CONCEPTS</a:t>
            </a:r>
          </a:p>
        </p:txBody>
      </p:sp>
      <p:graphicFrame>
        <p:nvGraphicFramePr>
          <p:cNvPr id="193541" name="Object 5"/>
          <p:cNvGraphicFramePr>
            <a:graphicFrameLocks noGrp="1" noChangeAspect="1"/>
          </p:cNvGraphicFramePr>
          <p:nvPr>
            <p:ph sz="half" idx="4294967295"/>
          </p:nvPr>
        </p:nvGraphicFramePr>
        <p:xfrm>
          <a:off x="2133600" y="2671763"/>
          <a:ext cx="5257800" cy="3957637"/>
        </p:xfrm>
        <a:graphic>
          <a:graphicData uri="http://schemas.openxmlformats.org/presentationml/2006/ole">
            <mc:AlternateContent xmlns:mc="http://schemas.openxmlformats.org/markup-compatibility/2006">
              <mc:Choice xmlns:v="urn:schemas-microsoft-com:vml" Requires="v">
                <p:oleObj spid="_x0000_s135175" name="Document" r:id="rId4" imgW="1572768" imgH="1182624" progId="Word.Document.8">
                  <p:embed/>
                </p:oleObj>
              </mc:Choice>
              <mc:Fallback>
                <p:oleObj name="Document" r:id="rId4" imgW="1572768" imgH="11826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671763"/>
                        <a:ext cx="5257800" cy="3957637"/>
                      </a:xfrm>
                      <a:prstGeom prst="rect">
                        <a:avLst/>
                      </a:prstGeom>
                      <a:noFill/>
                      <a:ln w="952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3543" name="Text Box 7"/>
          <p:cNvSpPr txBox="1">
            <a:spLocks noChangeArrowheads="1"/>
          </p:cNvSpPr>
          <p:nvPr/>
        </p:nvSpPr>
        <p:spPr bwMode="auto">
          <a:xfrm>
            <a:off x="-20638" y="2087563"/>
            <a:ext cx="4211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a:solidFill>
                  <a:srgbClr val="000000"/>
                </a:solidFill>
              </a:rPr>
              <a:t>Transfer of Command</a:t>
            </a:r>
          </a:p>
        </p:txBody>
      </p:sp>
      <p:sp>
        <p:nvSpPr>
          <p:cNvPr id="193544" name="Text Box 8"/>
          <p:cNvSpPr txBox="1">
            <a:spLocks noChangeArrowheads="1"/>
          </p:cNvSpPr>
          <p:nvPr/>
        </p:nvSpPr>
        <p:spPr bwMode="auto">
          <a:xfrm>
            <a:off x="0" y="1524000"/>
            <a:ext cx="711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buClr>
                <a:schemeClr val="tx2"/>
              </a:buClr>
              <a:buFont typeface="Wingdings" pitchFamily="2" charset="2"/>
              <a:buChar char="q"/>
            </a:pPr>
            <a:r>
              <a:rPr lang="en-US" sz="3200">
                <a:solidFill>
                  <a:srgbClr val="000000"/>
                </a:solidFill>
              </a:rPr>
              <a:t>Chain of Command/Unity of Command</a:t>
            </a:r>
          </a:p>
        </p:txBody>
      </p:sp>
    </p:spTree>
    <p:extLst>
      <p:ext uri="{BB962C8B-B14F-4D97-AF65-F5344CB8AC3E}">
        <p14:creationId xmlns:p14="http://schemas.microsoft.com/office/powerpoint/2010/main" val="20519567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544"/>
                                        </p:tgtEl>
                                        <p:attrNameLst>
                                          <p:attrName>style.visibility</p:attrName>
                                        </p:attrNameLst>
                                      </p:cBhvr>
                                      <p:to>
                                        <p:strVal val="visible"/>
                                      </p:to>
                                    </p:set>
                                    <p:animEffect transition="in" filter="fade">
                                      <p:cBhvr>
                                        <p:cTn id="7" dur="1000"/>
                                        <p:tgtEl>
                                          <p:spTgt spid="1935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3543"/>
                                        </p:tgtEl>
                                        <p:attrNameLst>
                                          <p:attrName>style.visibility</p:attrName>
                                        </p:attrNameLst>
                                      </p:cBhvr>
                                      <p:to>
                                        <p:strVal val="visible"/>
                                      </p:to>
                                    </p:set>
                                    <p:animEffect transition="in" filter="fade">
                                      <p:cBhvr>
                                        <p:cTn id="12" dur="1000"/>
                                        <p:tgtEl>
                                          <p:spTgt spid="193543"/>
                                        </p:tgtEl>
                                      </p:cBhvr>
                                    </p:animEffect>
                                  </p:childTnLst>
                                </p:cTn>
                              </p:par>
                              <p:par>
                                <p:cTn id="13" presetID="10" presetClass="entr" presetSubtype="0" fill="hold" nodeType="withEffect">
                                  <p:stCondLst>
                                    <p:cond delay="0"/>
                                  </p:stCondLst>
                                  <p:childTnLst>
                                    <p:set>
                                      <p:cBhvr>
                                        <p:cTn id="14" dur="1" fill="hold">
                                          <p:stCondLst>
                                            <p:cond delay="0"/>
                                          </p:stCondLst>
                                        </p:cTn>
                                        <p:tgtEl>
                                          <p:spTgt spid="193541"/>
                                        </p:tgtEl>
                                        <p:attrNameLst>
                                          <p:attrName>style.visibility</p:attrName>
                                        </p:attrNameLst>
                                      </p:cBhvr>
                                      <p:to>
                                        <p:strVal val="visible"/>
                                      </p:to>
                                    </p:set>
                                    <p:animEffect transition="in" filter="fade">
                                      <p:cBhvr>
                                        <p:cTn id="15" dur="1000"/>
                                        <p:tgtEl>
                                          <p:spTgt spid="193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3" grpId="0"/>
      <p:bldP spid="1935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p:txBody>
          <a:bodyPr/>
          <a:lstStyle/>
          <a:p>
            <a:pPr>
              <a:defRPr/>
            </a:pPr>
            <a:r>
              <a:rPr lang="en-US" smtClean="0">
                <a:ln>
                  <a:noFill/>
                </a:ln>
              </a:rPr>
              <a:t>ICS CONCEPTS</a:t>
            </a:r>
          </a:p>
        </p:txBody>
      </p:sp>
      <p:sp>
        <p:nvSpPr>
          <p:cNvPr id="199683" name="Rectangle 3"/>
          <p:cNvSpPr>
            <a:spLocks noGrp="1" noChangeArrowheads="1"/>
          </p:cNvSpPr>
          <p:nvPr>
            <p:ph type="body" idx="4294967295"/>
          </p:nvPr>
        </p:nvSpPr>
        <p:spPr/>
        <p:txBody>
          <a:bodyPr/>
          <a:lstStyle/>
          <a:p>
            <a:pPr>
              <a:spcBef>
                <a:spcPct val="50000"/>
              </a:spcBef>
            </a:pPr>
            <a:r>
              <a:rPr lang="en-US" b="1" smtClean="0">
                <a:latin typeface="Calibri" pitchFamily="34" charset="0"/>
              </a:rPr>
              <a:t>Accountability – effective accountability is essential. The following guidelines must be adhered to:</a:t>
            </a:r>
          </a:p>
          <a:p>
            <a:pPr lvl="1">
              <a:spcBef>
                <a:spcPct val="25000"/>
              </a:spcBef>
            </a:pPr>
            <a:r>
              <a:rPr lang="en-US" b="1" smtClean="0">
                <a:latin typeface="Calibri" pitchFamily="34" charset="0"/>
              </a:rPr>
              <a:t>Check-In</a:t>
            </a:r>
          </a:p>
          <a:p>
            <a:pPr lvl="1">
              <a:spcBef>
                <a:spcPct val="25000"/>
              </a:spcBef>
            </a:pPr>
            <a:r>
              <a:rPr lang="en-US" b="1" smtClean="0">
                <a:latin typeface="Calibri" pitchFamily="34" charset="0"/>
              </a:rPr>
              <a:t>Incident Action Plan</a:t>
            </a:r>
          </a:p>
          <a:p>
            <a:pPr lvl="1">
              <a:spcBef>
                <a:spcPct val="25000"/>
              </a:spcBef>
            </a:pPr>
            <a:r>
              <a:rPr lang="en-US" b="1" smtClean="0">
                <a:latin typeface="Calibri" pitchFamily="34" charset="0"/>
              </a:rPr>
              <a:t>Unity of Command</a:t>
            </a:r>
          </a:p>
          <a:p>
            <a:pPr lvl="1">
              <a:spcBef>
                <a:spcPct val="25000"/>
              </a:spcBef>
            </a:pPr>
            <a:r>
              <a:rPr lang="en-US" b="1" smtClean="0">
                <a:latin typeface="Calibri" pitchFamily="34" charset="0"/>
              </a:rPr>
              <a:t>Span of Control</a:t>
            </a:r>
          </a:p>
          <a:p>
            <a:pPr lvl="1">
              <a:spcBef>
                <a:spcPct val="25000"/>
              </a:spcBef>
            </a:pPr>
            <a:r>
              <a:rPr lang="en-US" b="1" smtClean="0">
                <a:latin typeface="Calibri" pitchFamily="34" charset="0"/>
              </a:rPr>
              <a:t>Resource Tracking</a:t>
            </a:r>
          </a:p>
        </p:txBody>
      </p:sp>
    </p:spTree>
    <p:extLst>
      <p:ext uri="{BB962C8B-B14F-4D97-AF65-F5344CB8AC3E}">
        <p14:creationId xmlns:p14="http://schemas.microsoft.com/office/powerpoint/2010/main" val="14835258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Effect transition="in" filter="fade">
                                      <p:cBhvr>
                                        <p:cTn id="7" dur="1000"/>
                                        <p:tgtEl>
                                          <p:spTgt spid="199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9683">
                                            <p:txEl>
                                              <p:pRg st="1" end="1"/>
                                            </p:txEl>
                                          </p:spTgt>
                                        </p:tgtEl>
                                        <p:attrNameLst>
                                          <p:attrName>style.visibility</p:attrName>
                                        </p:attrNameLst>
                                      </p:cBhvr>
                                      <p:to>
                                        <p:strVal val="visible"/>
                                      </p:to>
                                    </p:set>
                                    <p:animEffect transition="in" filter="fade">
                                      <p:cBhvr>
                                        <p:cTn id="12" dur="1000"/>
                                        <p:tgtEl>
                                          <p:spTgt spid="199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9683">
                                            <p:txEl>
                                              <p:pRg st="2" end="2"/>
                                            </p:txEl>
                                          </p:spTgt>
                                        </p:tgtEl>
                                        <p:attrNameLst>
                                          <p:attrName>style.visibility</p:attrName>
                                        </p:attrNameLst>
                                      </p:cBhvr>
                                      <p:to>
                                        <p:strVal val="visible"/>
                                      </p:to>
                                    </p:set>
                                    <p:animEffect transition="in" filter="fade">
                                      <p:cBhvr>
                                        <p:cTn id="17" dur="1000"/>
                                        <p:tgtEl>
                                          <p:spTgt spid="199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9683">
                                            <p:txEl>
                                              <p:pRg st="3" end="3"/>
                                            </p:txEl>
                                          </p:spTgt>
                                        </p:tgtEl>
                                        <p:attrNameLst>
                                          <p:attrName>style.visibility</p:attrName>
                                        </p:attrNameLst>
                                      </p:cBhvr>
                                      <p:to>
                                        <p:strVal val="visible"/>
                                      </p:to>
                                    </p:set>
                                    <p:animEffect transition="in" filter="fade">
                                      <p:cBhvr>
                                        <p:cTn id="22" dur="1000"/>
                                        <p:tgtEl>
                                          <p:spTgt spid="199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9683">
                                            <p:txEl>
                                              <p:pRg st="4" end="4"/>
                                            </p:txEl>
                                          </p:spTgt>
                                        </p:tgtEl>
                                        <p:attrNameLst>
                                          <p:attrName>style.visibility</p:attrName>
                                        </p:attrNameLst>
                                      </p:cBhvr>
                                      <p:to>
                                        <p:strVal val="visible"/>
                                      </p:to>
                                    </p:set>
                                    <p:animEffect transition="in" filter="fade">
                                      <p:cBhvr>
                                        <p:cTn id="27" dur="1000"/>
                                        <p:tgtEl>
                                          <p:spTgt spid="199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9683">
                                            <p:txEl>
                                              <p:pRg st="5" end="5"/>
                                            </p:txEl>
                                          </p:spTgt>
                                        </p:tgtEl>
                                        <p:attrNameLst>
                                          <p:attrName>style.visibility</p:attrName>
                                        </p:attrNameLst>
                                      </p:cBhvr>
                                      <p:to>
                                        <p:strVal val="visible"/>
                                      </p:to>
                                    </p:set>
                                    <p:animEffect transition="in" filter="fade">
                                      <p:cBhvr>
                                        <p:cTn id="32" dur="1000"/>
                                        <p:tgtEl>
                                          <p:spTgt spid="199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p:txBody>
          <a:bodyPr/>
          <a:lstStyle/>
          <a:p>
            <a:pPr>
              <a:defRPr/>
            </a:pPr>
            <a:r>
              <a:rPr lang="en-US" smtClean="0">
                <a:ln>
                  <a:noFill/>
                </a:ln>
              </a:rPr>
              <a:t>MOBILIZATION</a:t>
            </a:r>
          </a:p>
        </p:txBody>
      </p:sp>
      <p:sp>
        <p:nvSpPr>
          <p:cNvPr id="116739" name="Rectangle 3"/>
          <p:cNvSpPr>
            <a:spLocks noGrp="1" noChangeArrowheads="1"/>
          </p:cNvSpPr>
          <p:nvPr>
            <p:ph type="body" idx="4294967295"/>
          </p:nvPr>
        </p:nvSpPr>
        <p:spPr>
          <a:xfrm>
            <a:off x="0" y="2209800"/>
            <a:ext cx="5486400" cy="2133600"/>
          </a:xfrm>
        </p:spPr>
        <p:txBody>
          <a:bodyPr/>
          <a:lstStyle/>
          <a:p>
            <a:pPr>
              <a:lnSpc>
                <a:spcPct val="80000"/>
              </a:lnSpc>
              <a:spcBef>
                <a:spcPct val="15000"/>
              </a:spcBef>
            </a:pPr>
            <a:r>
              <a:rPr lang="en-US" b="1" smtClean="0">
                <a:latin typeface="Calibri" pitchFamily="34" charset="0"/>
              </a:rPr>
              <a:t>Check-In at the Incident</a:t>
            </a:r>
          </a:p>
          <a:p>
            <a:pPr lvl="1">
              <a:lnSpc>
                <a:spcPct val="80000"/>
              </a:lnSpc>
              <a:spcBef>
                <a:spcPct val="15000"/>
              </a:spcBef>
            </a:pPr>
            <a:r>
              <a:rPr lang="en-US" b="1" smtClean="0">
                <a:latin typeface="Calibri" pitchFamily="34" charset="0"/>
              </a:rPr>
              <a:t>Among other things, check-in is critical to ensure personnel accountability</a:t>
            </a:r>
          </a:p>
        </p:txBody>
      </p:sp>
      <p:pic>
        <p:nvPicPr>
          <p:cNvPr id="223236" name="Picture 4" descr="Br_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3200400" cy="2103438"/>
          </a:xfrm>
          <a:prstGeom prst="rect">
            <a:avLst/>
          </a:prstGeom>
          <a:noFill/>
          <a:ln w="9525">
            <a:solidFill>
              <a:srgbClr val="000000"/>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pic>
        <p:nvPicPr>
          <p:cNvPr id="227332" name="Picture 4" descr="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7200"/>
            <a:ext cx="3554413" cy="2298700"/>
          </a:xfrm>
          <a:prstGeom prst="rect">
            <a:avLst/>
          </a:prstGeom>
          <a:noFill/>
          <a:ln w="9525">
            <a:solidFill>
              <a:srgbClr val="000000"/>
            </a:solidFill>
            <a:miter lim="800000"/>
            <a:headEnd/>
            <a:tailEnd/>
          </a:ln>
          <a:effectLst>
            <a:outerShdw dist="35921" dir="2700000"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695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fade">
                                      <p:cBhvr>
                                        <p:cTn id="7" dur="1000"/>
                                        <p:tgtEl>
                                          <p:spTgt spid="116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739">
                                            <p:txEl>
                                              <p:pRg st="1" end="1"/>
                                            </p:txEl>
                                          </p:spTgt>
                                        </p:tgtEl>
                                        <p:attrNameLst>
                                          <p:attrName>style.visibility</p:attrName>
                                        </p:attrNameLst>
                                      </p:cBhvr>
                                      <p:to>
                                        <p:strVal val="visible"/>
                                      </p:to>
                                    </p:set>
                                    <p:animEffect transition="in" filter="fade">
                                      <p:cBhvr>
                                        <p:cTn id="12" dur="1000"/>
                                        <p:tgtEl>
                                          <p:spTgt spid="11673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3236"/>
                                        </p:tgtEl>
                                        <p:attrNameLst>
                                          <p:attrName>style.visibility</p:attrName>
                                        </p:attrNameLst>
                                      </p:cBhvr>
                                      <p:to>
                                        <p:strVal val="visible"/>
                                      </p:to>
                                    </p:set>
                                    <p:animEffect transition="in" filter="fade">
                                      <p:cBhvr>
                                        <p:cTn id="15" dur="1000"/>
                                        <p:tgtEl>
                                          <p:spTgt spid="223236"/>
                                        </p:tgtEl>
                                      </p:cBhvr>
                                    </p:animEffect>
                                  </p:childTnLst>
                                </p:cTn>
                              </p:par>
                              <p:par>
                                <p:cTn id="16" presetID="10" presetClass="entr" presetSubtype="0" fill="hold" nodeType="with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fade">
                                      <p:cBhvr>
                                        <p:cTn id="18" dur="10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idx="4294967295"/>
          </p:nvPr>
        </p:nvSpPr>
        <p:spPr/>
        <p:txBody>
          <a:bodyPr/>
          <a:lstStyle/>
          <a:p>
            <a:pPr>
              <a:defRPr/>
            </a:pPr>
            <a:r>
              <a:rPr lang="en-US" smtClean="0">
                <a:ln>
                  <a:noFill/>
                </a:ln>
              </a:rPr>
              <a:t>MOBILIZATION</a:t>
            </a:r>
          </a:p>
        </p:txBody>
      </p:sp>
      <p:sp>
        <p:nvSpPr>
          <p:cNvPr id="201731" name="Rectangle 3"/>
          <p:cNvSpPr>
            <a:spLocks noGrp="1" noChangeArrowheads="1"/>
          </p:cNvSpPr>
          <p:nvPr>
            <p:ph type="body" idx="4294967295"/>
          </p:nvPr>
        </p:nvSpPr>
        <p:spPr/>
        <p:txBody>
          <a:bodyPr/>
          <a:lstStyle/>
          <a:p>
            <a:pPr>
              <a:spcBef>
                <a:spcPct val="50000"/>
              </a:spcBef>
            </a:pPr>
            <a:r>
              <a:rPr lang="en-US" b="1" smtClean="0">
                <a:latin typeface="Calibri" pitchFamily="34" charset="0"/>
              </a:rPr>
              <a:t>Initial Incident Briefing</a:t>
            </a:r>
          </a:p>
          <a:p>
            <a:pPr>
              <a:spcBef>
                <a:spcPct val="50000"/>
              </a:spcBef>
            </a:pPr>
            <a:r>
              <a:rPr lang="en-US" b="1" smtClean="0">
                <a:latin typeface="Calibri" pitchFamily="34" charset="0"/>
              </a:rPr>
              <a:t>Communications Discipline</a:t>
            </a:r>
          </a:p>
          <a:p>
            <a:pPr>
              <a:spcBef>
                <a:spcPct val="50000"/>
              </a:spcBef>
            </a:pPr>
            <a:endParaRPr lang="en-US" b="1" smtClean="0">
              <a:latin typeface="Calibri" pitchFamily="34" charset="0"/>
            </a:endParaRPr>
          </a:p>
        </p:txBody>
      </p:sp>
      <p:pic>
        <p:nvPicPr>
          <p:cNvPr id="201732" name="Picture 4" descr="IMG_2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98788"/>
            <a:ext cx="4841875" cy="3630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514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Effect transition="in" filter="fade">
                                      <p:cBhvr>
                                        <p:cTn id="7" dur="1000"/>
                                        <p:tgtEl>
                                          <p:spTgt spid="201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1731">
                                            <p:txEl>
                                              <p:pRg st="1" end="1"/>
                                            </p:txEl>
                                          </p:spTgt>
                                        </p:tgtEl>
                                        <p:attrNameLst>
                                          <p:attrName>style.visibility</p:attrName>
                                        </p:attrNameLst>
                                      </p:cBhvr>
                                      <p:to>
                                        <p:strVal val="visible"/>
                                      </p:to>
                                    </p:set>
                                    <p:animEffect transition="in" filter="fade">
                                      <p:cBhvr>
                                        <p:cTn id="12" dur="1000"/>
                                        <p:tgtEl>
                                          <p:spTgt spid="20173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1732"/>
                                        </p:tgtEl>
                                        <p:attrNameLst>
                                          <p:attrName>style.visibility</p:attrName>
                                        </p:attrNameLst>
                                      </p:cBhvr>
                                      <p:to>
                                        <p:strVal val="visible"/>
                                      </p:to>
                                    </p:set>
                                    <p:animEffect transition="in" filter="fade">
                                      <p:cBhvr>
                                        <p:cTn id="15" dur="10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pPr>
              <a:defRPr/>
            </a:pPr>
            <a:r>
              <a:rPr lang="en-US" smtClean="0">
                <a:ln>
                  <a:noFill/>
                </a:ln>
              </a:rPr>
              <a:t>ICS ORGANIZATION</a:t>
            </a:r>
          </a:p>
        </p:txBody>
      </p:sp>
      <p:sp>
        <p:nvSpPr>
          <p:cNvPr id="117766" name="Rectangle 6"/>
          <p:cNvSpPr>
            <a:spLocks noChangeArrowheads="1"/>
          </p:cNvSpPr>
          <p:nvPr/>
        </p:nvSpPr>
        <p:spPr bwMode="auto">
          <a:xfrm>
            <a:off x="609600" y="1828800"/>
            <a:ext cx="83820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spcBef>
                <a:spcPct val="50000"/>
              </a:spcBef>
              <a:buClr>
                <a:schemeClr val="tx2"/>
              </a:buClr>
              <a:buFont typeface="Wingdings" pitchFamily="2" charset="2"/>
              <a:buChar char="q"/>
            </a:pPr>
            <a:r>
              <a:rPr lang="en-US" sz="3200">
                <a:solidFill>
                  <a:srgbClr val="000000"/>
                </a:solidFill>
              </a:rPr>
              <a:t>Structure – no correlation between the ICS organization and the administrative structure of any single agency or jurisdiction</a:t>
            </a:r>
          </a:p>
          <a:p>
            <a:pPr marL="344488" indent="-344488">
              <a:spcBef>
                <a:spcPct val="50000"/>
              </a:spcBef>
              <a:buClr>
                <a:schemeClr val="tx2"/>
              </a:buClr>
              <a:buFont typeface="Wingdings" pitchFamily="2" charset="2"/>
              <a:buChar char="q"/>
            </a:pPr>
            <a:r>
              <a:rPr lang="en-US" sz="3200">
                <a:solidFill>
                  <a:srgbClr val="000000"/>
                </a:solidFill>
              </a:rPr>
              <a:t>Sections – may be subdivided as needed, organization can expand or contract to meet the needs of the incident</a:t>
            </a:r>
          </a:p>
          <a:p>
            <a:pPr marL="344488" indent="-344488">
              <a:spcBef>
                <a:spcPct val="50000"/>
              </a:spcBef>
              <a:buClr>
                <a:schemeClr val="tx2"/>
              </a:buClr>
              <a:buFont typeface="Wingdings" pitchFamily="2" charset="2"/>
              <a:buChar char="q"/>
            </a:pPr>
            <a:r>
              <a:rPr lang="en-US" sz="3200">
                <a:solidFill>
                  <a:srgbClr val="000000"/>
                </a:solidFill>
              </a:rPr>
              <a:t>Position Titles</a:t>
            </a:r>
          </a:p>
        </p:txBody>
      </p:sp>
      <p:graphicFrame>
        <p:nvGraphicFramePr>
          <p:cNvPr id="118000" name="Group 240"/>
          <p:cNvGraphicFramePr>
            <a:graphicFrameLocks noGrp="1"/>
          </p:cNvGraphicFramePr>
          <p:nvPr>
            <p:ph idx="4294967295"/>
          </p:nvPr>
        </p:nvGraphicFramePr>
        <p:xfrm>
          <a:off x="457200" y="1600200"/>
          <a:ext cx="8229600" cy="4953001"/>
        </p:xfrm>
        <a:graphic>
          <a:graphicData uri="http://schemas.openxmlformats.org/drawingml/2006/table">
            <a:tbl>
              <a:tblPr/>
              <a:tblGrid>
                <a:gridCol w="4502150"/>
                <a:gridCol w="3727450"/>
              </a:tblGrid>
              <a:tr h="677863">
                <a:tc>
                  <a:txBody>
                    <a:bodyPr/>
                    <a:lstStyle/>
                    <a:p>
                      <a:pPr marL="547688" marR="0" lvl="0" indent="-411163"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cs typeface="Times New Roman" pitchFamily="18" charset="0"/>
                        </a:rPr>
                        <a:t>ORGANIZATIONAL LEVEL</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Calibri" pitchFamily="34" charset="0"/>
                          <a:cs typeface="Times New Roman" pitchFamily="18" charset="0"/>
                        </a:rPr>
                        <a:t>TITLE</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lnTlToBr>
                      <a:noFill/>
                    </a:lnTlToBr>
                    <a:lnBlToTr>
                      <a:noFill/>
                    </a:lnBlToTr>
                    <a:solidFill>
                      <a:srgbClr val="FFFF99"/>
                    </a:solidFill>
                  </a:tcPr>
                </a:tc>
              </a:tr>
              <a:tr h="922338">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Incident Command</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Incident Commander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Command Staff</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Officer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General Staff (Section)</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Chief</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Branch</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Director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Division/Group</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Supervisor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Unit</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Leader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r h="558800">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Strike Team/Task Force</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547688" marR="0" lvl="0" indent="-411163"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Times New Roman" pitchFamily="18" charset="0"/>
                        </a:rPr>
                        <a:t>Leader</a:t>
                      </a:r>
                      <a:endParaRPr kumimoji="0" lang="en-US" sz="2800" b="1" i="0" u="none" strike="noStrike" cap="none" normalizeH="0" baseline="0" smtClean="0">
                        <a:ln>
                          <a:noFill/>
                        </a:ln>
                        <a:solidFill>
                          <a:srgbClr val="000000"/>
                        </a:solidFill>
                        <a:effectLst/>
                        <a:latin typeface="Calibri" pitchFamily="34" charset="0"/>
                        <a:cs typeface="Arial" charset="0"/>
                      </a:endParaRPr>
                    </a:p>
                  </a:txBody>
                  <a:tcPr anchor="ctr" horzOverflow="overflow">
                    <a:lnL w="762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val="1249499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6">
                                            <p:txEl>
                                              <p:pRg st="0" end="0"/>
                                            </p:txEl>
                                          </p:spTgt>
                                        </p:tgtEl>
                                        <p:attrNameLst>
                                          <p:attrName>style.visibility</p:attrName>
                                        </p:attrNameLst>
                                      </p:cBhvr>
                                      <p:to>
                                        <p:strVal val="visible"/>
                                      </p:to>
                                    </p:set>
                                    <p:animEffect transition="in" filter="fade">
                                      <p:cBhvr>
                                        <p:cTn id="7" dur="1000"/>
                                        <p:tgtEl>
                                          <p:spTgt spid="1177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766">
                                            <p:txEl>
                                              <p:pRg st="1" end="1"/>
                                            </p:txEl>
                                          </p:spTgt>
                                        </p:tgtEl>
                                        <p:attrNameLst>
                                          <p:attrName>style.visibility</p:attrName>
                                        </p:attrNameLst>
                                      </p:cBhvr>
                                      <p:to>
                                        <p:strVal val="visible"/>
                                      </p:to>
                                    </p:set>
                                    <p:animEffect transition="in" filter="fade">
                                      <p:cBhvr>
                                        <p:cTn id="12" dur="1000"/>
                                        <p:tgtEl>
                                          <p:spTgt spid="1177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766">
                                            <p:txEl>
                                              <p:pRg st="2" end="2"/>
                                            </p:txEl>
                                          </p:spTgt>
                                        </p:tgtEl>
                                        <p:attrNameLst>
                                          <p:attrName>style.visibility</p:attrName>
                                        </p:attrNameLst>
                                      </p:cBhvr>
                                      <p:to>
                                        <p:strVal val="visible"/>
                                      </p:to>
                                    </p:set>
                                    <p:animEffect transition="in" filter="fade">
                                      <p:cBhvr>
                                        <p:cTn id="17" dur="1000"/>
                                        <p:tgtEl>
                                          <p:spTgt spid="1177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1" nodeType="clickEffect">
                                  <p:stCondLst>
                                    <p:cond delay="0"/>
                                  </p:stCondLst>
                                  <p:childTnLst>
                                    <p:animEffect transition="out" filter="fade">
                                      <p:cBhvr>
                                        <p:cTn id="21" dur="1000"/>
                                        <p:tgtEl>
                                          <p:spTgt spid="117766">
                                            <p:txEl>
                                              <p:pRg st="0" end="0"/>
                                            </p:txEl>
                                          </p:spTgt>
                                        </p:tgtEl>
                                      </p:cBhvr>
                                    </p:animEffect>
                                    <p:set>
                                      <p:cBhvr>
                                        <p:cTn id="22" dur="1" fill="hold">
                                          <p:stCondLst>
                                            <p:cond delay="999"/>
                                          </p:stCondLst>
                                        </p:cTn>
                                        <p:tgtEl>
                                          <p:spTgt spid="117766">
                                            <p:txEl>
                                              <p:pRg st="0" end="0"/>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17766">
                                            <p:txEl>
                                              <p:pRg st="1" end="1"/>
                                            </p:txEl>
                                          </p:spTgt>
                                        </p:tgtEl>
                                      </p:cBhvr>
                                    </p:animEffect>
                                    <p:set>
                                      <p:cBhvr>
                                        <p:cTn id="25" dur="1" fill="hold">
                                          <p:stCondLst>
                                            <p:cond delay="999"/>
                                          </p:stCondLst>
                                        </p:cTn>
                                        <p:tgtEl>
                                          <p:spTgt spid="117766">
                                            <p:txEl>
                                              <p:pRg st="1" end="1"/>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17766">
                                            <p:txEl>
                                              <p:pRg st="2" end="2"/>
                                            </p:txEl>
                                          </p:spTgt>
                                        </p:tgtEl>
                                      </p:cBhvr>
                                    </p:animEffect>
                                    <p:set>
                                      <p:cBhvr>
                                        <p:cTn id="28" dur="1" fill="hold">
                                          <p:stCondLst>
                                            <p:cond delay="999"/>
                                          </p:stCondLst>
                                        </p:cTn>
                                        <p:tgtEl>
                                          <p:spTgt spid="117766">
                                            <p:txEl>
                                              <p:pRg st="2" end="2"/>
                                            </p:txEl>
                                          </p:spTgt>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18000"/>
                                        </p:tgtEl>
                                        <p:attrNameLst>
                                          <p:attrName>style.visibility</p:attrName>
                                        </p:attrNameLst>
                                      </p:cBhvr>
                                      <p:to>
                                        <p:strVal val="visible"/>
                                      </p:to>
                                    </p:set>
                                    <p:animEffect transition="in" filter="fade">
                                      <p:cBhvr>
                                        <p:cTn id="31" dur="1000"/>
                                        <p:tgtEl>
                                          <p:spTgt spid="118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build="allAtOnce"/>
      <p:bldP spid="117766" grpId="1"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a:defRPr/>
            </a:pPr>
            <a:r>
              <a:rPr lang="en-US" smtClean="0">
                <a:ln>
                  <a:noFill/>
                </a:ln>
              </a:rPr>
              <a:t>INCIDENT COMMAND</a:t>
            </a:r>
          </a:p>
        </p:txBody>
      </p:sp>
      <p:pic>
        <p:nvPicPr>
          <p:cNvPr id="33795" name="Picture 5" descr="Organization chart, see long de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4419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793" name="Oval 9"/>
          <p:cNvSpPr>
            <a:spLocks noChangeArrowheads="1"/>
          </p:cNvSpPr>
          <p:nvPr/>
        </p:nvSpPr>
        <p:spPr bwMode="auto">
          <a:xfrm>
            <a:off x="868363" y="2682875"/>
            <a:ext cx="2590800" cy="1143000"/>
          </a:xfrm>
          <a:prstGeom prst="ellipse">
            <a:avLst/>
          </a:prstGeom>
          <a:solidFill>
            <a:srgbClr val="FF0000">
              <a:alpha val="34117"/>
            </a:srgbClr>
          </a:solidFill>
          <a:ln w="38100">
            <a:solidFill>
              <a:srgbClr val="000000"/>
            </a:solidFill>
            <a:round/>
            <a:headEnd/>
            <a:tailEnd/>
          </a:ln>
        </p:spPr>
        <p:txBody>
          <a:bodyPr wrap="none" anchor="ctr"/>
          <a:lstStyle/>
          <a:p>
            <a:endParaRPr lang="en-US"/>
          </a:p>
        </p:txBody>
      </p:sp>
      <p:sp>
        <p:nvSpPr>
          <p:cNvPr id="33797" name="Rectangle 10"/>
          <p:cNvSpPr>
            <a:spLocks noChangeArrowheads="1"/>
          </p:cNvSpPr>
          <p:nvPr/>
        </p:nvSpPr>
        <p:spPr bwMode="auto">
          <a:xfrm>
            <a:off x="2938463" y="4297363"/>
            <a:ext cx="566737"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798" name="Line 11"/>
          <p:cNvSpPr>
            <a:spLocks noChangeShapeType="1"/>
          </p:cNvSpPr>
          <p:nvPr/>
        </p:nvSpPr>
        <p:spPr bwMode="auto">
          <a:xfrm>
            <a:off x="2133600" y="3644900"/>
            <a:ext cx="0" cy="130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622318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93"/>
                                        </p:tgtEl>
                                        <p:attrNameLst>
                                          <p:attrName>style.visibility</p:attrName>
                                        </p:attrNameLst>
                                      </p:cBhvr>
                                      <p:to>
                                        <p:strVal val="visible"/>
                                      </p:to>
                                    </p:set>
                                    <p:animEffect transition="in" filter="fade">
                                      <p:cBhvr>
                                        <p:cTn id="7" dur="2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spect="1" noChangeArrowheads="1"/>
          </p:cNvSpPr>
          <p:nvPr>
            <p:ph type="title"/>
          </p:nvPr>
        </p:nvSpPr>
        <p:spPr/>
        <p:txBody>
          <a:bodyPr/>
          <a:lstStyle/>
          <a:p>
            <a:pPr eaLnBrk="1" hangingPunct="1">
              <a:defRPr/>
            </a:pPr>
            <a:r>
              <a:rPr lang="en-US" sz="5400" dirty="0" smtClean="0"/>
              <a:t>TRANSFER OF COMMAND</a:t>
            </a:r>
          </a:p>
        </p:txBody>
      </p:sp>
      <p:sp>
        <p:nvSpPr>
          <p:cNvPr id="15363" name="Rectangle 5"/>
          <p:cNvSpPr>
            <a:spLocks noGrp="1" noChangeArrowheads="1"/>
          </p:cNvSpPr>
          <p:nvPr>
            <p:ph idx="1"/>
          </p:nvPr>
        </p:nvSpPr>
        <p:spPr>
          <a:xfrm>
            <a:off x="152400" y="1828800"/>
            <a:ext cx="4892675" cy="4646613"/>
          </a:xfrm>
        </p:spPr>
        <p:txBody>
          <a:bodyPr/>
          <a:lstStyle/>
          <a:p>
            <a:pPr marL="457200" indent="-457200" eaLnBrk="1" hangingPunct="1">
              <a:buFont typeface="Wingdings" pitchFamily="2" charset="2"/>
              <a:buChar char="q"/>
            </a:pPr>
            <a:r>
              <a:rPr lang="en-US" sz="3200" b="1" smtClean="0">
                <a:latin typeface="Calibri" pitchFamily="34" charset="0"/>
                <a:cs typeface="Calibri" pitchFamily="34" charset="0"/>
              </a:rPr>
              <a:t>Moves the responsibility for command from one Incident Commander to another.</a:t>
            </a:r>
          </a:p>
          <a:p>
            <a:pPr marL="457200" indent="-457200" eaLnBrk="1" hangingPunct="1">
              <a:buFont typeface="Wingdings" pitchFamily="2" charset="2"/>
              <a:buChar char="q"/>
            </a:pPr>
            <a:r>
              <a:rPr lang="en-US" sz="3200" b="1" smtClean="0">
                <a:latin typeface="Calibri" pitchFamily="34" charset="0"/>
                <a:cs typeface="Calibri" pitchFamily="34" charset="0"/>
              </a:rPr>
              <a:t>Must include a transfer of command briefing (which may be oral, written, or both).</a:t>
            </a:r>
          </a:p>
          <a:p>
            <a:pPr marL="457200" indent="-457200" eaLnBrk="1" hangingPunct="1">
              <a:buFont typeface="Wingdings" pitchFamily="2" charset="2"/>
              <a:buChar char="q"/>
            </a:pPr>
            <a:endParaRPr lang="en-US" smtClean="0"/>
          </a:p>
        </p:txBody>
      </p:sp>
      <p:pic>
        <p:nvPicPr>
          <p:cNvPr id="6" name="Picture 5" descr="Image:  Two FEMA communication responders going over ICS process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31963"/>
            <a:ext cx="3810000" cy="4745037"/>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0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500"/>
                                        <p:tgtEl>
                                          <p:spTgt spid="153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a:xfrm>
            <a:off x="457200" y="152400"/>
            <a:ext cx="8229600" cy="1905000"/>
          </a:xfrm>
        </p:spPr>
        <p:txBody>
          <a:bodyPr/>
          <a:lstStyle/>
          <a:p>
            <a:pPr eaLnBrk="1" hangingPunct="1">
              <a:defRPr/>
            </a:pPr>
            <a:r>
              <a:rPr lang="en-US" dirty="0" smtClean="0"/>
              <a:t>WHEN COMMAND IS TRANSFERRED</a:t>
            </a:r>
          </a:p>
        </p:txBody>
      </p:sp>
      <p:sp>
        <p:nvSpPr>
          <p:cNvPr id="16387" name="Rectangle 4"/>
          <p:cNvSpPr>
            <a:spLocks noGrp="1" noChangeArrowheads="1"/>
          </p:cNvSpPr>
          <p:nvPr>
            <p:ph idx="1"/>
          </p:nvPr>
        </p:nvSpPr>
        <p:spPr>
          <a:xfrm>
            <a:off x="103188" y="2209800"/>
            <a:ext cx="5611812" cy="4953000"/>
          </a:xfrm>
        </p:spPr>
        <p:txBody>
          <a:bodyPr/>
          <a:lstStyle/>
          <a:p>
            <a:pPr marL="457200" indent="-457200" eaLnBrk="1" hangingPunct="1">
              <a:buFont typeface="Wingdings" pitchFamily="2" charset="2"/>
              <a:buChar char="q"/>
            </a:pPr>
            <a:r>
              <a:rPr lang="en-US" sz="3200" b="1" smtClean="0">
                <a:latin typeface="Calibri" pitchFamily="34" charset="0"/>
                <a:cs typeface="Calibri" pitchFamily="34" charset="0"/>
              </a:rPr>
              <a:t>A more qualified Incident Commander arrives. </a:t>
            </a:r>
          </a:p>
          <a:p>
            <a:pPr marL="457200" indent="-457200" eaLnBrk="1" hangingPunct="1">
              <a:buFont typeface="Wingdings" pitchFamily="2" charset="2"/>
              <a:buChar char="q"/>
            </a:pPr>
            <a:r>
              <a:rPr lang="en-US" sz="3200" b="1" smtClean="0">
                <a:latin typeface="Calibri" pitchFamily="34" charset="0"/>
                <a:cs typeface="Calibri" pitchFamily="34" charset="0"/>
              </a:rPr>
              <a:t>A jurisdiction or agency is legally required to take command.</a:t>
            </a:r>
          </a:p>
          <a:p>
            <a:pPr marL="457200" indent="-457200" eaLnBrk="1" hangingPunct="1">
              <a:buFont typeface="Wingdings" pitchFamily="2" charset="2"/>
              <a:buChar char="q"/>
            </a:pPr>
            <a:r>
              <a:rPr lang="en-US" sz="3200" b="1" smtClean="0">
                <a:latin typeface="Calibri" pitchFamily="34" charset="0"/>
                <a:cs typeface="Calibri" pitchFamily="34" charset="0"/>
              </a:rPr>
              <a:t>Incident complexity changes.</a:t>
            </a:r>
          </a:p>
          <a:p>
            <a:pPr marL="457200" indent="-457200" eaLnBrk="1" hangingPunct="1">
              <a:buFont typeface="Wingdings" pitchFamily="2" charset="2"/>
              <a:buChar char="q"/>
            </a:pPr>
            <a:r>
              <a:rPr lang="en-US" sz="3200" b="1" smtClean="0">
                <a:latin typeface="Calibri" pitchFamily="34" charset="0"/>
                <a:cs typeface="Calibri" pitchFamily="34" charset="0"/>
              </a:rPr>
              <a:t>The current Incident Commander needs to rest</a:t>
            </a:r>
            <a:r>
              <a:rPr lang="en-US" sz="2600" smtClean="0"/>
              <a:t>. </a:t>
            </a:r>
            <a:br>
              <a:rPr lang="en-US" sz="2600" smtClean="0"/>
            </a:br>
            <a:endParaRPr lang="en-US" sz="2600" smtClean="0"/>
          </a:p>
        </p:txBody>
      </p:sp>
      <p:pic>
        <p:nvPicPr>
          <p:cNvPr id="5" name="Picture 4" descr="Image:  An Incident Commander transferring command to a police officer at an outdoor loc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8950" y="2216150"/>
            <a:ext cx="3117850" cy="44894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1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500"/>
                                        <p:tgtEl>
                                          <p:spTgt spid="16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500"/>
                                        <p:tgtEl>
                                          <p:spTgt spid="163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fade">
                                      <p:cBhvr>
                                        <p:cTn id="22" dur="500"/>
                                        <p:tgtEl>
                                          <p:spTgt spid="163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fade">
                                      <p:cBhvr>
                                        <p:cTn id="27"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559A0B-F7B4-4048-BFD7-F62EE9F83CF7}" type="slidenum">
              <a:rPr lang="en-US" smtClean="0"/>
              <a:pPr eaLnBrk="1" hangingPunct="1"/>
              <a:t>7</a:t>
            </a:fld>
            <a:endParaRPr lang="en-US" smtClean="0"/>
          </a:p>
        </p:txBody>
      </p:sp>
      <p:sp>
        <p:nvSpPr>
          <p:cNvPr id="8195" name="Rectangle 2"/>
          <p:cNvSpPr>
            <a:spLocks noGrp="1" noChangeArrowheads="1"/>
          </p:cNvSpPr>
          <p:nvPr>
            <p:ph type="title"/>
          </p:nvPr>
        </p:nvSpPr>
        <p:spPr/>
        <p:txBody>
          <a:bodyPr/>
          <a:lstStyle/>
          <a:p>
            <a:pPr eaLnBrk="1" hangingPunct="1"/>
            <a:r>
              <a:rPr lang="en-US" smtClean="0"/>
              <a:t>EMS</a:t>
            </a:r>
          </a:p>
        </p:txBody>
      </p:sp>
      <p:sp>
        <p:nvSpPr>
          <p:cNvPr id="8196" name="Rectangle 3"/>
          <p:cNvSpPr>
            <a:spLocks noGrp="1" noChangeArrowheads="1"/>
          </p:cNvSpPr>
          <p:nvPr>
            <p:ph type="body" idx="1"/>
          </p:nvPr>
        </p:nvSpPr>
        <p:spPr/>
        <p:txBody>
          <a:bodyPr/>
          <a:lstStyle/>
          <a:p>
            <a:pPr eaLnBrk="1" hangingPunct="1">
              <a:lnSpc>
                <a:spcPct val="90000"/>
              </a:lnSpc>
            </a:pPr>
            <a:r>
              <a:rPr lang="en-US" sz="2800" smtClean="0"/>
              <a:t>Runs the most calls (~77%)</a:t>
            </a:r>
          </a:p>
          <a:p>
            <a:pPr eaLnBrk="1" hangingPunct="1">
              <a:lnSpc>
                <a:spcPct val="90000"/>
              </a:lnSpc>
            </a:pPr>
            <a:r>
              <a:rPr lang="en-US" sz="2800" smtClean="0"/>
              <a:t>Most injured patients</a:t>
            </a:r>
          </a:p>
          <a:p>
            <a:pPr eaLnBrk="1" hangingPunct="1">
              <a:lnSpc>
                <a:spcPct val="90000"/>
              </a:lnSpc>
            </a:pPr>
            <a:r>
              <a:rPr lang="en-US" sz="2800" smtClean="0"/>
              <a:t>Most time responding</a:t>
            </a:r>
          </a:p>
          <a:p>
            <a:pPr eaLnBrk="1" hangingPunct="1">
              <a:lnSpc>
                <a:spcPct val="90000"/>
              </a:lnSpc>
            </a:pPr>
            <a:r>
              <a:rPr lang="en-US" sz="2800" smtClean="0"/>
              <a:t>Heavy lifting</a:t>
            </a:r>
          </a:p>
          <a:p>
            <a:pPr eaLnBrk="1" hangingPunct="1">
              <a:lnSpc>
                <a:spcPct val="90000"/>
              </a:lnSpc>
            </a:pPr>
            <a:r>
              <a:rPr lang="en-US" sz="2800" smtClean="0"/>
              <a:t>Exposure to disease</a:t>
            </a:r>
          </a:p>
          <a:p>
            <a:pPr eaLnBrk="1" hangingPunct="1">
              <a:lnSpc>
                <a:spcPct val="90000"/>
              </a:lnSpc>
            </a:pPr>
            <a:r>
              <a:rPr lang="en-US" sz="2800" smtClean="0"/>
              <a:t>Mental stress</a:t>
            </a:r>
          </a:p>
          <a:p>
            <a:pPr eaLnBrk="1" hangingPunct="1">
              <a:lnSpc>
                <a:spcPct val="90000"/>
              </a:lnSpc>
            </a:pPr>
            <a:r>
              <a:rPr lang="en-US" sz="2800" smtClean="0"/>
              <a:t>Wide array of calls</a:t>
            </a:r>
          </a:p>
          <a:p>
            <a:pPr lvl="1" eaLnBrk="1" hangingPunct="1">
              <a:lnSpc>
                <a:spcPct val="90000"/>
              </a:lnSpc>
            </a:pPr>
            <a:r>
              <a:rPr lang="en-US" sz="2400" smtClean="0"/>
              <a:t>Shootings, Cardiac Arrest, Stabbings, Suicides, Car Accidents, General Sickness, Pediatric Emergencies, OB/GYN</a:t>
            </a:r>
          </a:p>
          <a:p>
            <a:pPr eaLnBrk="1" hangingPunct="1">
              <a:lnSpc>
                <a:spcPct val="90000"/>
              </a:lnSpc>
              <a:buFontTx/>
              <a:buNone/>
            </a:pPr>
            <a:endParaRPr lang="en-US" sz="2800" smtClean="0"/>
          </a:p>
        </p:txBody>
      </p:sp>
      <p:pic>
        <p:nvPicPr>
          <p:cNvPr id="8197" name="Picture 6" descr="Star of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p:txBody>
          <a:bodyPr/>
          <a:lstStyle/>
          <a:p>
            <a:pPr>
              <a:defRPr/>
            </a:pPr>
            <a:r>
              <a:rPr lang="en-US" smtClean="0">
                <a:ln>
                  <a:noFill/>
                </a:ln>
              </a:rPr>
              <a:t>COMMAND STAFF</a:t>
            </a:r>
          </a:p>
        </p:txBody>
      </p:sp>
      <p:pic>
        <p:nvPicPr>
          <p:cNvPr id="36867" name="Picture 4" descr="Organization chart, see long de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981200"/>
            <a:ext cx="9107487" cy="4572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5592" name="Oval 8"/>
          <p:cNvSpPr>
            <a:spLocks noChangeArrowheads="1"/>
          </p:cNvSpPr>
          <p:nvPr/>
        </p:nvSpPr>
        <p:spPr bwMode="auto">
          <a:xfrm>
            <a:off x="3167063" y="1600200"/>
            <a:ext cx="2243137" cy="3429000"/>
          </a:xfrm>
          <a:prstGeom prst="ellipse">
            <a:avLst/>
          </a:prstGeom>
          <a:solidFill>
            <a:srgbClr val="FF0000">
              <a:alpha val="34117"/>
            </a:srgbClr>
          </a:solidFill>
          <a:ln w="38100">
            <a:solidFill>
              <a:srgbClr val="000000"/>
            </a:solidFill>
            <a:round/>
            <a:headEnd/>
            <a:tailEnd/>
          </a:ln>
        </p:spPr>
        <p:txBody>
          <a:bodyPr wrap="none" anchor="ctr"/>
          <a:lstStyle/>
          <a:p>
            <a:endParaRPr lang="en-US"/>
          </a:p>
        </p:txBody>
      </p:sp>
      <p:sp>
        <p:nvSpPr>
          <p:cNvPr id="36869" name="Rectangle 9"/>
          <p:cNvSpPr>
            <a:spLocks noChangeArrowheads="1"/>
          </p:cNvSpPr>
          <p:nvPr/>
        </p:nvSpPr>
        <p:spPr bwMode="auto">
          <a:xfrm>
            <a:off x="3167063" y="4481513"/>
            <a:ext cx="261937" cy="669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70" name="Line 10"/>
          <p:cNvSpPr>
            <a:spLocks noChangeShapeType="1"/>
          </p:cNvSpPr>
          <p:nvPr/>
        </p:nvSpPr>
        <p:spPr bwMode="auto">
          <a:xfrm>
            <a:off x="2209800" y="3733800"/>
            <a:ext cx="0" cy="1403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89454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fade">
                                      <p:cBhvr>
                                        <p:cTn id="7" dur="2000"/>
                                        <p:tgtEl>
                                          <p:spTgt spid="195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p:txBody>
          <a:bodyPr/>
          <a:lstStyle/>
          <a:p>
            <a:pPr>
              <a:defRPr/>
            </a:pPr>
            <a:r>
              <a:rPr lang="en-US" smtClean="0">
                <a:ln>
                  <a:noFill/>
                </a:ln>
              </a:rPr>
              <a:t>GENERAL STAFF</a:t>
            </a:r>
          </a:p>
        </p:txBody>
      </p:sp>
      <p:pic>
        <p:nvPicPr>
          <p:cNvPr id="37891" name="Picture 4" descr="Organization chart, see long de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2" name="Rectangle 10"/>
          <p:cNvSpPr>
            <a:spLocks noChangeArrowheads="1"/>
          </p:cNvSpPr>
          <p:nvPr/>
        </p:nvSpPr>
        <p:spPr bwMode="auto">
          <a:xfrm>
            <a:off x="2924175" y="4308475"/>
            <a:ext cx="612775" cy="690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7640" name="Oval 8"/>
          <p:cNvSpPr>
            <a:spLocks noChangeArrowheads="1"/>
          </p:cNvSpPr>
          <p:nvPr/>
        </p:nvSpPr>
        <p:spPr bwMode="auto">
          <a:xfrm>
            <a:off x="-258763" y="4616450"/>
            <a:ext cx="7010401" cy="1931988"/>
          </a:xfrm>
          <a:prstGeom prst="ellipse">
            <a:avLst/>
          </a:prstGeom>
          <a:solidFill>
            <a:srgbClr val="FF0000">
              <a:alpha val="34117"/>
            </a:srgbClr>
          </a:solidFill>
          <a:ln w="38100">
            <a:solidFill>
              <a:srgbClr val="000000"/>
            </a:solidFill>
            <a:round/>
            <a:headEnd/>
            <a:tailEnd/>
          </a:ln>
        </p:spPr>
        <p:txBody>
          <a:bodyPr wrap="none" anchor="ctr"/>
          <a:lstStyle/>
          <a:p>
            <a:endParaRPr lang="en-US"/>
          </a:p>
        </p:txBody>
      </p:sp>
      <p:sp>
        <p:nvSpPr>
          <p:cNvPr id="37894" name="Line 9"/>
          <p:cNvSpPr>
            <a:spLocks noChangeShapeType="1"/>
          </p:cNvSpPr>
          <p:nvPr/>
        </p:nvSpPr>
        <p:spPr bwMode="auto">
          <a:xfrm>
            <a:off x="2286000" y="3581400"/>
            <a:ext cx="0" cy="14176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53078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7640"/>
                                        </p:tgtEl>
                                        <p:attrNameLst>
                                          <p:attrName>style.visibility</p:attrName>
                                        </p:attrNameLst>
                                      </p:cBhvr>
                                      <p:to>
                                        <p:strVal val="visible"/>
                                      </p:to>
                                    </p:set>
                                    <p:animEffect transition="in" filter="fade">
                                      <p:cBhvr>
                                        <p:cTn id="7" dur="2000"/>
                                        <p:tgtEl>
                                          <p:spTgt spid="197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spect="1" noChangeArrowheads="1"/>
          </p:cNvSpPr>
          <p:nvPr>
            <p:ph type="title"/>
          </p:nvPr>
        </p:nvSpPr>
        <p:spPr>
          <a:xfrm>
            <a:off x="457200" y="304800"/>
            <a:ext cx="8229600" cy="1981200"/>
          </a:xfrm>
        </p:spPr>
        <p:txBody>
          <a:bodyPr/>
          <a:lstStyle/>
          <a:p>
            <a:pPr eaLnBrk="1" hangingPunct="1">
              <a:defRPr/>
            </a:pPr>
            <a:r>
              <a:rPr lang="en-US" cap="all" dirty="0" smtClean="0"/>
              <a:t>Operations Section:  Major Activities</a:t>
            </a:r>
          </a:p>
        </p:txBody>
      </p:sp>
      <p:sp>
        <p:nvSpPr>
          <p:cNvPr id="38915" name="Rectangle 4"/>
          <p:cNvSpPr>
            <a:spLocks noGrp="1" noChangeArrowheads="1"/>
          </p:cNvSpPr>
          <p:nvPr>
            <p:ph idx="1"/>
          </p:nvPr>
        </p:nvSpPr>
        <p:spPr>
          <a:xfrm>
            <a:off x="0" y="2286000"/>
            <a:ext cx="8915400" cy="3732213"/>
          </a:xfrm>
        </p:spPr>
        <p:txBody>
          <a:bodyPr/>
          <a:lstStyle/>
          <a:p>
            <a:pPr lvl="1" eaLnBrk="1" hangingPunct="1"/>
            <a:r>
              <a:rPr lang="en-US" sz="3200" b="1" smtClean="0">
                <a:latin typeface="Calibri" pitchFamily="34" charset="0"/>
                <a:cs typeface="Calibri" pitchFamily="34" charset="0"/>
              </a:rPr>
              <a:t>Directs and coordinates all incident tactical operations.</a:t>
            </a:r>
          </a:p>
          <a:p>
            <a:pPr lvl="1" eaLnBrk="1" hangingPunct="1"/>
            <a:r>
              <a:rPr lang="en-US" sz="3200" b="1" smtClean="0">
                <a:latin typeface="Calibri" pitchFamily="34" charset="0"/>
                <a:cs typeface="Calibri" pitchFamily="34" charset="0"/>
              </a:rPr>
              <a:t>Is typically one of the first organizations to be assigned to the incident.</a:t>
            </a:r>
          </a:p>
          <a:p>
            <a:pPr lvl="1" eaLnBrk="1" hangingPunct="1"/>
            <a:r>
              <a:rPr lang="en-US" sz="3200" b="1" smtClean="0">
                <a:latin typeface="Calibri" pitchFamily="34" charset="0"/>
                <a:cs typeface="Calibri" pitchFamily="34" charset="0"/>
              </a:rPr>
              <a:t>Expands from the bottom up. </a:t>
            </a:r>
          </a:p>
          <a:p>
            <a:pPr lvl="1" eaLnBrk="1" hangingPunct="1"/>
            <a:r>
              <a:rPr lang="en-US" sz="3200" b="1" smtClean="0">
                <a:latin typeface="Calibri" pitchFamily="34" charset="0"/>
                <a:cs typeface="Calibri" pitchFamily="34" charset="0"/>
              </a:rPr>
              <a:t>Has the most incident resources.</a:t>
            </a:r>
          </a:p>
          <a:p>
            <a:pPr lvl="1" eaLnBrk="1" hangingPunct="1"/>
            <a:r>
              <a:rPr lang="en-US" sz="3200" b="1" smtClean="0">
                <a:latin typeface="Calibri" pitchFamily="34" charset="0"/>
                <a:cs typeface="Calibri" pitchFamily="34" charset="0"/>
              </a:rPr>
              <a:t>May have Staging Areas and special organizations.</a:t>
            </a:r>
          </a:p>
        </p:txBody>
      </p:sp>
    </p:spTree>
    <p:extLst>
      <p:ext uri="{BB962C8B-B14F-4D97-AF65-F5344CB8AC3E}">
        <p14:creationId xmlns:p14="http://schemas.microsoft.com/office/powerpoint/2010/main" val="39977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spect="1" noChangeArrowheads="1"/>
          </p:cNvSpPr>
          <p:nvPr>
            <p:ph type="title"/>
          </p:nvPr>
        </p:nvSpPr>
        <p:spPr>
          <a:xfrm>
            <a:off x="457200" y="304800"/>
            <a:ext cx="8229600" cy="1905000"/>
          </a:xfrm>
          <a:solidFill>
            <a:schemeClr val="bg2">
              <a:lumMod val="60000"/>
              <a:lumOff val="40000"/>
            </a:schemeClr>
          </a:solidFill>
        </p:spPr>
        <p:txBody>
          <a:bodyPr/>
          <a:lstStyle/>
          <a:p>
            <a:pPr eaLnBrk="1" hangingPunct="1">
              <a:defRPr/>
            </a:pPr>
            <a:r>
              <a:rPr lang="en-US" cap="all" dirty="0" smtClean="0"/>
              <a:t>Planning Section:  Major Activities</a:t>
            </a:r>
          </a:p>
        </p:txBody>
      </p:sp>
      <p:sp>
        <p:nvSpPr>
          <p:cNvPr id="39939" name="Rectangle 5" descr="Org Chart&#10;Top Row:  Incident Command &#10;2nd Row:  Operations Section; Planning Section (highlighted); Logistics Section; and Finance/Admin Section"/>
          <p:cNvSpPr>
            <a:spLocks noGrp="1" noChangeArrowheads="1"/>
          </p:cNvSpPr>
          <p:nvPr>
            <p:ph idx="1"/>
          </p:nvPr>
        </p:nvSpPr>
        <p:spPr>
          <a:xfrm>
            <a:off x="0" y="2514600"/>
            <a:ext cx="8686800" cy="4114800"/>
          </a:xfrm>
        </p:spPr>
        <p:txBody>
          <a:bodyPr/>
          <a:lstStyle/>
          <a:p>
            <a:pPr lvl="1" eaLnBrk="1" hangingPunct="1">
              <a:spcBef>
                <a:spcPts val="575"/>
              </a:spcBef>
            </a:pPr>
            <a:r>
              <a:rPr lang="en-US" sz="3200" b="1" smtClean="0">
                <a:latin typeface="Calibri" pitchFamily="34" charset="0"/>
                <a:cs typeface="Calibri" pitchFamily="34" charset="0"/>
              </a:rPr>
              <a:t>Collecting, evaluating, and displaying incident intelligence and information.</a:t>
            </a:r>
          </a:p>
          <a:p>
            <a:pPr lvl="1" eaLnBrk="1" hangingPunct="1">
              <a:spcBef>
                <a:spcPts val="575"/>
              </a:spcBef>
            </a:pPr>
            <a:r>
              <a:rPr lang="en-US" sz="3200" b="1" smtClean="0">
                <a:latin typeface="Calibri" pitchFamily="34" charset="0"/>
                <a:cs typeface="Calibri" pitchFamily="34" charset="0"/>
              </a:rPr>
              <a:t>Preparing and documenting Incident Action Plans.</a:t>
            </a:r>
          </a:p>
          <a:p>
            <a:pPr lvl="1" eaLnBrk="1" hangingPunct="1">
              <a:spcBef>
                <a:spcPts val="575"/>
              </a:spcBef>
            </a:pPr>
            <a:r>
              <a:rPr lang="en-US" sz="3200" b="1" smtClean="0">
                <a:latin typeface="Calibri" pitchFamily="34" charset="0"/>
                <a:cs typeface="Calibri" pitchFamily="34" charset="0"/>
              </a:rPr>
              <a:t>Tracking resources assigned to the incident.</a:t>
            </a:r>
          </a:p>
          <a:p>
            <a:pPr lvl="1" eaLnBrk="1" hangingPunct="1">
              <a:spcBef>
                <a:spcPts val="575"/>
              </a:spcBef>
            </a:pPr>
            <a:r>
              <a:rPr lang="en-US" sz="3200" b="1" smtClean="0">
                <a:latin typeface="Calibri" pitchFamily="34" charset="0"/>
                <a:cs typeface="Calibri" pitchFamily="34" charset="0"/>
              </a:rPr>
              <a:t>Maintaining incident documentation.</a:t>
            </a:r>
          </a:p>
          <a:p>
            <a:pPr lvl="1" eaLnBrk="1" hangingPunct="1">
              <a:spcBef>
                <a:spcPts val="575"/>
              </a:spcBef>
            </a:pPr>
            <a:r>
              <a:rPr lang="en-US" sz="3200" b="1" smtClean="0">
                <a:latin typeface="Calibri" pitchFamily="34" charset="0"/>
                <a:cs typeface="Calibri" pitchFamily="34" charset="0"/>
              </a:rPr>
              <a:t>Developing plans for demobilization.</a:t>
            </a:r>
          </a:p>
        </p:txBody>
      </p:sp>
    </p:spTree>
    <p:extLst>
      <p:ext uri="{BB962C8B-B14F-4D97-AF65-F5344CB8AC3E}">
        <p14:creationId xmlns:p14="http://schemas.microsoft.com/office/powerpoint/2010/main" val="1835570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spect="1" noChangeArrowheads="1"/>
          </p:cNvSpPr>
          <p:nvPr>
            <p:ph type="title"/>
          </p:nvPr>
        </p:nvSpPr>
        <p:spPr>
          <a:xfrm>
            <a:off x="457200" y="304800"/>
            <a:ext cx="8229600" cy="1676400"/>
          </a:xfrm>
          <a:solidFill>
            <a:schemeClr val="bg2">
              <a:lumMod val="60000"/>
              <a:lumOff val="40000"/>
            </a:schemeClr>
          </a:solidFill>
        </p:spPr>
        <p:txBody>
          <a:bodyPr/>
          <a:lstStyle/>
          <a:p>
            <a:pPr eaLnBrk="1" hangingPunct="1">
              <a:defRPr/>
            </a:pPr>
            <a:r>
              <a:rPr lang="en-US" sz="5400" dirty="0" smtClean="0"/>
              <a:t>LOGISTICS SECTION:  MAJOR ACTIVITIES</a:t>
            </a:r>
          </a:p>
        </p:txBody>
      </p:sp>
      <p:sp>
        <p:nvSpPr>
          <p:cNvPr id="40963" name="Rectangle 5"/>
          <p:cNvSpPr>
            <a:spLocks noGrp="1" noChangeArrowheads="1"/>
          </p:cNvSpPr>
          <p:nvPr>
            <p:ph idx="1"/>
          </p:nvPr>
        </p:nvSpPr>
        <p:spPr>
          <a:xfrm>
            <a:off x="0" y="2133600"/>
            <a:ext cx="9144000" cy="4267200"/>
          </a:xfrm>
        </p:spPr>
        <p:txBody>
          <a:bodyPr/>
          <a:lstStyle/>
          <a:p>
            <a:pPr eaLnBrk="1" hangingPunct="1">
              <a:spcBef>
                <a:spcPts val="500"/>
              </a:spcBef>
              <a:buFont typeface="Wingdings" pitchFamily="2" charset="2"/>
              <a:buChar char="q"/>
            </a:pPr>
            <a:r>
              <a:rPr lang="en-US" sz="3200" b="1" smtClean="0">
                <a:latin typeface="Calibri" pitchFamily="34" charset="0"/>
                <a:cs typeface="Calibri" pitchFamily="34" charset="0"/>
              </a:rPr>
              <a:t>Ordering, obtaining, maintaining, and accounting for essential personnel, equipment, and supplies.</a:t>
            </a:r>
          </a:p>
          <a:p>
            <a:pPr eaLnBrk="1" hangingPunct="1">
              <a:spcBef>
                <a:spcPts val="500"/>
              </a:spcBef>
              <a:buFont typeface="Wingdings" pitchFamily="2" charset="2"/>
              <a:buChar char="q"/>
            </a:pPr>
            <a:r>
              <a:rPr lang="en-US" sz="3200" b="1" smtClean="0">
                <a:latin typeface="Calibri" pitchFamily="34" charset="0"/>
                <a:cs typeface="Calibri" pitchFamily="34" charset="0"/>
              </a:rPr>
              <a:t>Providing communication planning and resources.</a:t>
            </a:r>
          </a:p>
          <a:p>
            <a:pPr eaLnBrk="1" hangingPunct="1">
              <a:spcBef>
                <a:spcPts val="500"/>
              </a:spcBef>
              <a:buFont typeface="Wingdings" pitchFamily="2" charset="2"/>
              <a:buChar char="q"/>
            </a:pPr>
            <a:r>
              <a:rPr lang="en-US" sz="3200" b="1" smtClean="0">
                <a:latin typeface="Calibri" pitchFamily="34" charset="0"/>
                <a:cs typeface="Calibri" pitchFamily="34" charset="0"/>
              </a:rPr>
              <a:t>Setting up food services for responders.</a:t>
            </a:r>
          </a:p>
          <a:p>
            <a:pPr eaLnBrk="1" hangingPunct="1">
              <a:spcBef>
                <a:spcPts val="500"/>
              </a:spcBef>
              <a:buFont typeface="Wingdings" pitchFamily="2" charset="2"/>
              <a:buChar char="q"/>
            </a:pPr>
            <a:r>
              <a:rPr lang="en-US" sz="3200" b="1" smtClean="0">
                <a:latin typeface="Calibri" pitchFamily="34" charset="0"/>
                <a:cs typeface="Calibri" pitchFamily="34" charset="0"/>
              </a:rPr>
              <a:t>Setting up and maintaining incident facilities.</a:t>
            </a:r>
          </a:p>
          <a:p>
            <a:pPr eaLnBrk="1" hangingPunct="1">
              <a:spcBef>
                <a:spcPts val="500"/>
              </a:spcBef>
              <a:buFont typeface="Wingdings" pitchFamily="2" charset="2"/>
              <a:buChar char="q"/>
            </a:pPr>
            <a:r>
              <a:rPr lang="en-US" sz="3200" b="1" smtClean="0">
                <a:latin typeface="Calibri" pitchFamily="34" charset="0"/>
                <a:cs typeface="Calibri" pitchFamily="34" charset="0"/>
              </a:rPr>
              <a:t>Providing support transportation.</a:t>
            </a:r>
          </a:p>
          <a:p>
            <a:pPr eaLnBrk="1" hangingPunct="1">
              <a:spcBef>
                <a:spcPts val="500"/>
              </a:spcBef>
              <a:buFont typeface="Wingdings" pitchFamily="2" charset="2"/>
              <a:buChar char="q"/>
            </a:pPr>
            <a:r>
              <a:rPr lang="en-US" sz="3200" b="1" smtClean="0">
                <a:latin typeface="Calibri" pitchFamily="34" charset="0"/>
                <a:cs typeface="Calibri" pitchFamily="34" charset="0"/>
              </a:rPr>
              <a:t>Providing medical services for injured personnel.</a:t>
            </a:r>
          </a:p>
        </p:txBody>
      </p:sp>
    </p:spTree>
    <p:extLst>
      <p:ext uri="{BB962C8B-B14F-4D97-AF65-F5344CB8AC3E}">
        <p14:creationId xmlns:p14="http://schemas.microsoft.com/office/powerpoint/2010/main" val="333658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spect="1" noChangeArrowheads="1"/>
          </p:cNvSpPr>
          <p:nvPr>
            <p:ph type="title"/>
          </p:nvPr>
        </p:nvSpPr>
        <p:spPr>
          <a:xfrm>
            <a:off x="25400" y="25400"/>
            <a:ext cx="9118600" cy="1752600"/>
          </a:xfrm>
          <a:solidFill>
            <a:schemeClr val="bg2">
              <a:lumMod val="60000"/>
              <a:lumOff val="40000"/>
            </a:schemeClr>
          </a:solidFill>
        </p:spPr>
        <p:txBody>
          <a:bodyPr/>
          <a:lstStyle/>
          <a:p>
            <a:pPr eaLnBrk="1" hangingPunct="1">
              <a:defRPr/>
            </a:pPr>
            <a:r>
              <a:rPr lang="en-US" sz="4800" dirty="0" smtClean="0"/>
              <a:t>FINANCE/ADMINISTRATION SECTION:  MAJOR ACTIVITIES</a:t>
            </a:r>
          </a:p>
        </p:txBody>
      </p:sp>
      <p:sp>
        <p:nvSpPr>
          <p:cNvPr id="41987" name="Rectangle 5"/>
          <p:cNvSpPr>
            <a:spLocks noGrp="1" noChangeArrowheads="1"/>
          </p:cNvSpPr>
          <p:nvPr>
            <p:ph idx="1"/>
          </p:nvPr>
        </p:nvSpPr>
        <p:spPr>
          <a:xfrm>
            <a:off x="0" y="2209800"/>
            <a:ext cx="9144000" cy="3276600"/>
          </a:xfrm>
        </p:spPr>
        <p:txBody>
          <a:bodyPr/>
          <a:lstStyle/>
          <a:p>
            <a:pPr eaLnBrk="1" hangingPunct="1">
              <a:spcBef>
                <a:spcPts val="500"/>
              </a:spcBef>
            </a:pPr>
            <a:r>
              <a:rPr lang="en-US" sz="3200" b="1" dirty="0" smtClean="0">
                <a:latin typeface="Calibri" pitchFamily="34" charset="0"/>
                <a:cs typeface="Calibri" pitchFamily="34" charset="0"/>
              </a:rPr>
              <a:t>The Finance/Administration Section is responsible for:</a:t>
            </a:r>
          </a:p>
          <a:p>
            <a:pPr lvl="1" eaLnBrk="1" hangingPunct="1">
              <a:spcBef>
                <a:spcPts val="500"/>
              </a:spcBef>
              <a:tabLst/>
            </a:pPr>
            <a:r>
              <a:rPr lang="en-US" sz="3200" b="1" dirty="0" smtClean="0">
                <a:latin typeface="Calibri" pitchFamily="34" charset="0"/>
                <a:cs typeface="Calibri" pitchFamily="34" charset="0"/>
              </a:rPr>
              <a:t>Contract negotiation and monitoring.</a:t>
            </a:r>
          </a:p>
          <a:p>
            <a:pPr lvl="1" eaLnBrk="1" hangingPunct="1">
              <a:spcBef>
                <a:spcPts val="500"/>
              </a:spcBef>
              <a:tabLst/>
            </a:pPr>
            <a:r>
              <a:rPr lang="en-US" sz="3200" b="1" dirty="0" smtClean="0">
                <a:latin typeface="Calibri" pitchFamily="34" charset="0"/>
                <a:cs typeface="Calibri" pitchFamily="34" charset="0"/>
              </a:rPr>
              <a:t>Timekeeping.</a:t>
            </a:r>
          </a:p>
          <a:p>
            <a:pPr lvl="1" eaLnBrk="1" hangingPunct="1">
              <a:spcBef>
                <a:spcPts val="500"/>
              </a:spcBef>
              <a:tabLst/>
            </a:pPr>
            <a:r>
              <a:rPr lang="en-US" sz="3200" b="1" dirty="0" smtClean="0">
                <a:latin typeface="Calibri" pitchFamily="34" charset="0"/>
                <a:cs typeface="Calibri" pitchFamily="34" charset="0"/>
              </a:rPr>
              <a:t>Cost analysis.</a:t>
            </a:r>
          </a:p>
          <a:p>
            <a:pPr lvl="1" eaLnBrk="1" hangingPunct="1">
              <a:spcBef>
                <a:spcPts val="500"/>
              </a:spcBef>
              <a:tabLst/>
            </a:pPr>
            <a:r>
              <a:rPr lang="en-US" sz="3200" b="1" dirty="0" smtClean="0">
                <a:latin typeface="Calibri" pitchFamily="34" charset="0"/>
                <a:cs typeface="Calibri" pitchFamily="34" charset="0"/>
              </a:rPr>
              <a:t>Compensation for injury or damage to property.</a:t>
            </a:r>
          </a:p>
          <a:p>
            <a:pPr lvl="1" eaLnBrk="1" hangingPunct="1">
              <a:spcBef>
                <a:spcPts val="500"/>
              </a:spcBef>
              <a:tabLst/>
            </a:pPr>
            <a:r>
              <a:rPr lang="en-US" sz="3200" b="1" dirty="0" smtClean="0">
                <a:latin typeface="Calibri" pitchFamily="34" charset="0"/>
                <a:cs typeface="Calibri" pitchFamily="34" charset="0"/>
              </a:rPr>
              <a:t>Documentation for reimbursement (e.g., under MOUs).</a:t>
            </a:r>
          </a:p>
        </p:txBody>
      </p:sp>
    </p:spTree>
    <p:extLst>
      <p:ext uri="{BB962C8B-B14F-4D97-AF65-F5344CB8AC3E}">
        <p14:creationId xmlns:p14="http://schemas.microsoft.com/office/powerpoint/2010/main" val="413001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UNIFIED COMMAND</a:t>
            </a:r>
            <a:endParaRPr lang="en-US" dirty="0"/>
          </a:p>
        </p:txBody>
      </p:sp>
      <p:sp>
        <p:nvSpPr>
          <p:cNvPr id="5" name="Rectangle 6"/>
          <p:cNvSpPr>
            <a:spLocks noGrp="1" noChangeArrowheads="1"/>
          </p:cNvSpPr>
          <p:nvPr>
            <p:ph idx="1"/>
          </p:nvPr>
        </p:nvSpPr>
        <p:spPr/>
        <p:txBody>
          <a:bodyPr/>
          <a:lstStyle/>
          <a:p>
            <a:pPr marL="457200" indent="-457200" eaLnBrk="1" hangingPunct="1">
              <a:buFont typeface="Wingdings" pitchFamily="2" charset="2"/>
              <a:buChar char="q"/>
              <a:defRPr/>
            </a:pPr>
            <a:r>
              <a:rPr lang="en-US" sz="3200" b="1" dirty="0" smtClean="0">
                <a:latin typeface="Calibri" pitchFamily="34" charset="0"/>
                <a:cs typeface="Calibri" pitchFamily="34" charset="0"/>
              </a:rPr>
              <a:t>The Unified Command organization consists of the Incident Commanders from the various jurisdictions                                                    </a:t>
            </a:r>
          </a:p>
          <a:p>
            <a:pPr eaLnBrk="1" hangingPunct="1">
              <a:defRPr/>
            </a:pPr>
            <a:r>
              <a:rPr lang="en-US" sz="3200" b="1" dirty="0" smtClean="0">
                <a:latin typeface="Calibri" pitchFamily="34" charset="0"/>
                <a:cs typeface="Calibri" pitchFamily="34" charset="0"/>
              </a:rPr>
              <a:t>     or organizations</a:t>
            </a:r>
          </a:p>
          <a:p>
            <a:pPr eaLnBrk="1" hangingPunct="1">
              <a:defRPr/>
            </a:pPr>
            <a:r>
              <a:rPr lang="en-US" sz="3200" b="1" dirty="0">
                <a:latin typeface="Calibri" pitchFamily="34" charset="0"/>
                <a:cs typeface="Calibri" pitchFamily="34" charset="0"/>
              </a:rPr>
              <a:t>     operating together to </a:t>
            </a:r>
          </a:p>
          <a:p>
            <a:pPr eaLnBrk="1" hangingPunct="1">
              <a:defRPr/>
            </a:pPr>
            <a:r>
              <a:rPr lang="en-US" sz="3200" b="1" dirty="0" smtClean="0">
                <a:latin typeface="Calibri" pitchFamily="34" charset="0"/>
                <a:cs typeface="Calibri" pitchFamily="34" charset="0"/>
              </a:rPr>
              <a:t>     form a single </a:t>
            </a:r>
          </a:p>
          <a:p>
            <a:pPr eaLnBrk="1" hangingPunct="1">
              <a:defRPr/>
            </a:pPr>
            <a:r>
              <a:rPr lang="en-US" sz="3200" b="1" dirty="0">
                <a:latin typeface="Calibri" pitchFamily="34" charset="0"/>
                <a:cs typeface="Calibri" pitchFamily="34" charset="0"/>
              </a:rPr>
              <a:t>     command structure. </a:t>
            </a:r>
          </a:p>
          <a:p>
            <a:pPr eaLnBrk="1" hangingPunct="1">
              <a:defRPr/>
            </a:pPr>
            <a:endParaRPr lang="en-US" sz="3200" b="1" dirty="0" smtClean="0">
              <a:latin typeface="Calibri" pitchFamily="34" charset="0"/>
              <a:cs typeface="Calibri" pitchFamily="34" charset="0"/>
            </a:endParaRPr>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2590800"/>
            <a:ext cx="4219575"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67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spect="1" noChangeArrowheads="1"/>
          </p:cNvSpPr>
          <p:nvPr>
            <p:ph type="title"/>
          </p:nvPr>
        </p:nvSpPr>
        <p:spPr>
          <a:xfrm>
            <a:off x="457200" y="304800"/>
            <a:ext cx="8229600" cy="1676400"/>
          </a:xfrm>
        </p:spPr>
        <p:txBody>
          <a:bodyPr/>
          <a:lstStyle/>
          <a:p>
            <a:pPr eaLnBrk="1" hangingPunct="1">
              <a:defRPr/>
            </a:pPr>
            <a:r>
              <a:rPr lang="en-US" dirty="0" smtClean="0"/>
              <a:t>UNIFIED COMMAND BENIFITS</a:t>
            </a:r>
          </a:p>
        </p:txBody>
      </p:sp>
      <p:sp>
        <p:nvSpPr>
          <p:cNvPr id="9219" name="Rectangle 5"/>
          <p:cNvSpPr>
            <a:spLocks noGrp="1" noChangeArrowheads="1"/>
          </p:cNvSpPr>
          <p:nvPr>
            <p:ph idx="1"/>
          </p:nvPr>
        </p:nvSpPr>
        <p:spPr>
          <a:xfrm>
            <a:off x="457200" y="2058988"/>
            <a:ext cx="6496050" cy="4646612"/>
          </a:xfrm>
        </p:spPr>
        <p:txBody>
          <a:bodyPr/>
          <a:lstStyle/>
          <a:p>
            <a:pPr marL="457200" indent="-457200" eaLnBrk="1" hangingPunct="1">
              <a:buFont typeface="Wingdings" pitchFamily="2" charset="2"/>
              <a:buChar char="q"/>
            </a:pPr>
            <a:r>
              <a:rPr lang="en-US" sz="3200" b="1" smtClean="0">
                <a:latin typeface="Calibri" pitchFamily="34" charset="0"/>
                <a:cs typeface="Calibri" pitchFamily="34" charset="0"/>
              </a:rPr>
              <a:t>A shared understanding of priorities and restrictions.</a:t>
            </a:r>
          </a:p>
          <a:p>
            <a:pPr marL="457200" indent="-457200" eaLnBrk="1" hangingPunct="1">
              <a:buFont typeface="Wingdings" pitchFamily="2" charset="2"/>
              <a:buChar char="q"/>
            </a:pPr>
            <a:r>
              <a:rPr lang="en-US" sz="3200" b="1" smtClean="0">
                <a:latin typeface="Calibri" pitchFamily="34" charset="0"/>
                <a:cs typeface="Calibri" pitchFamily="34" charset="0"/>
              </a:rPr>
              <a:t>A single set of incident objectives.</a:t>
            </a:r>
          </a:p>
          <a:p>
            <a:pPr marL="457200" indent="-457200" eaLnBrk="1" hangingPunct="1">
              <a:buFont typeface="Wingdings" pitchFamily="2" charset="2"/>
              <a:buChar char="q"/>
            </a:pPr>
            <a:r>
              <a:rPr lang="en-US" sz="3200" b="1" smtClean="0">
                <a:latin typeface="Calibri" pitchFamily="34" charset="0"/>
                <a:cs typeface="Calibri" pitchFamily="34" charset="0"/>
              </a:rPr>
              <a:t>Collaborative strategies.</a:t>
            </a:r>
          </a:p>
          <a:p>
            <a:pPr marL="457200" indent="-457200" eaLnBrk="1" hangingPunct="1">
              <a:buFont typeface="Wingdings" pitchFamily="2" charset="2"/>
              <a:buChar char="q"/>
            </a:pPr>
            <a:r>
              <a:rPr lang="en-US" sz="3200" b="1" smtClean="0">
                <a:latin typeface="Calibri" pitchFamily="34" charset="0"/>
                <a:cs typeface="Calibri" pitchFamily="34" charset="0"/>
              </a:rPr>
              <a:t>Improved internal and external </a:t>
            </a:r>
            <a:br>
              <a:rPr lang="en-US" sz="3200" b="1" smtClean="0">
                <a:latin typeface="Calibri" pitchFamily="34" charset="0"/>
                <a:cs typeface="Calibri" pitchFamily="34" charset="0"/>
              </a:rPr>
            </a:br>
            <a:r>
              <a:rPr lang="en-US" sz="3200" b="1" smtClean="0">
                <a:latin typeface="Calibri" pitchFamily="34" charset="0"/>
                <a:cs typeface="Calibri" pitchFamily="34" charset="0"/>
              </a:rPr>
              <a:t>information flow.</a:t>
            </a:r>
          </a:p>
          <a:p>
            <a:pPr marL="457200" indent="-457200" eaLnBrk="1" hangingPunct="1">
              <a:buFont typeface="Wingdings" pitchFamily="2" charset="2"/>
              <a:buChar char="q"/>
            </a:pPr>
            <a:r>
              <a:rPr lang="en-US" sz="3200" b="1" smtClean="0">
                <a:latin typeface="Calibri" pitchFamily="34" charset="0"/>
                <a:cs typeface="Calibri" pitchFamily="34" charset="0"/>
              </a:rPr>
              <a:t>Less duplication of efforts.</a:t>
            </a:r>
          </a:p>
          <a:p>
            <a:pPr marL="457200" indent="-457200" eaLnBrk="1" hangingPunct="1">
              <a:buFont typeface="Wingdings" pitchFamily="2" charset="2"/>
              <a:buChar char="q"/>
            </a:pPr>
            <a:r>
              <a:rPr lang="en-US" sz="3200" b="1" smtClean="0">
                <a:latin typeface="Calibri" pitchFamily="34" charset="0"/>
                <a:cs typeface="Calibri" pitchFamily="34" charset="0"/>
              </a:rPr>
              <a:t>Better resource utilization. </a:t>
            </a:r>
          </a:p>
        </p:txBody>
      </p:sp>
      <p:grpSp>
        <p:nvGrpSpPr>
          <p:cNvPr id="9220" name="Group 7" descr="Images:   Responders in action.   Fireman attaching a fire hose to the fire truck; policemen at a incident scene; and HazMat workers having chemical residue rinsed off.&#10;"/>
          <p:cNvGrpSpPr>
            <a:grpSpLocks/>
          </p:cNvGrpSpPr>
          <p:nvPr/>
        </p:nvGrpSpPr>
        <p:grpSpPr bwMode="auto">
          <a:xfrm>
            <a:off x="7085013" y="2220913"/>
            <a:ext cx="1384300" cy="4408487"/>
            <a:chOff x="7085013" y="1066800"/>
            <a:chExt cx="1384300" cy="4408488"/>
          </a:xfrm>
        </p:grpSpPr>
        <p:pic>
          <p:nvPicPr>
            <p:cNvPr id="440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66800"/>
              <a:ext cx="1327150" cy="13716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44038" name="Picture 7" descr="L06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590800"/>
              <a:ext cx="1371600" cy="13335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44039" name="Picture 15" descr="C:\Users\Matt Becklo\Desktop\Human Technology\IS-100\From FEMA Photo library\hazm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013" y="4119563"/>
              <a:ext cx="1384300" cy="1355725"/>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568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fade">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fade">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fade">
                                      <p:cBhvr>
                                        <p:cTn id="22" dur="500"/>
                                        <p:tgtEl>
                                          <p:spTgt spid="92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fade">
                                      <p:cBhvr>
                                        <p:cTn id="27" dur="500"/>
                                        <p:tgtEl>
                                          <p:spTgt spid="92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219">
                                            <p:txEl>
                                              <p:pRg st="4" end="4"/>
                                            </p:txEl>
                                          </p:spTgt>
                                        </p:tgtEl>
                                        <p:attrNameLst>
                                          <p:attrName>style.visibility</p:attrName>
                                        </p:attrNameLst>
                                      </p:cBhvr>
                                      <p:to>
                                        <p:strVal val="visible"/>
                                      </p:to>
                                    </p:set>
                                    <p:animEffect transition="in" filter="fade">
                                      <p:cBhvr>
                                        <p:cTn id="32" dur="500"/>
                                        <p:tgtEl>
                                          <p:spTgt spid="92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Effect transition="in" filter="fade">
                                      <p:cBhvr>
                                        <p:cTn id="37"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spect="1" noChangeArrowheads="1"/>
          </p:cNvSpPr>
          <p:nvPr>
            <p:ph type="title"/>
          </p:nvPr>
        </p:nvSpPr>
        <p:spPr>
          <a:xfrm>
            <a:off x="457200" y="152400"/>
            <a:ext cx="8229600" cy="1752600"/>
          </a:xfrm>
        </p:spPr>
        <p:txBody>
          <a:bodyPr/>
          <a:lstStyle/>
          <a:p>
            <a:pPr eaLnBrk="1" hangingPunct="1">
              <a:defRPr/>
            </a:pPr>
            <a:r>
              <a:rPr lang="en-US" dirty="0"/>
              <a:t>UNIFIED COMMAND </a:t>
            </a:r>
            <a:r>
              <a:rPr lang="en-US" dirty="0" smtClean="0"/>
              <a:t>FEATURES</a:t>
            </a:r>
          </a:p>
        </p:txBody>
      </p:sp>
      <p:sp>
        <p:nvSpPr>
          <p:cNvPr id="10243" name="Rectangle 5"/>
          <p:cNvSpPr>
            <a:spLocks noGrp="1" noChangeArrowheads="1"/>
          </p:cNvSpPr>
          <p:nvPr>
            <p:ph idx="1"/>
          </p:nvPr>
        </p:nvSpPr>
        <p:spPr>
          <a:xfrm>
            <a:off x="2590800" y="1828800"/>
            <a:ext cx="6553200" cy="5029200"/>
          </a:xfrm>
        </p:spPr>
        <p:txBody>
          <a:bodyPr/>
          <a:lstStyle/>
          <a:p>
            <a:pPr lvl="1" eaLnBrk="1" hangingPunct="1"/>
            <a:r>
              <a:rPr lang="en-US" sz="3200" b="1" smtClean="0">
                <a:latin typeface="Calibri" pitchFamily="34" charset="0"/>
                <a:cs typeface="Calibri" pitchFamily="34" charset="0"/>
              </a:rPr>
              <a:t>A single integrated incident organization</a:t>
            </a:r>
          </a:p>
          <a:p>
            <a:pPr lvl="1" eaLnBrk="1" hangingPunct="1"/>
            <a:r>
              <a:rPr lang="en-US" sz="3200" b="1" smtClean="0">
                <a:latin typeface="Calibri" pitchFamily="34" charset="0"/>
                <a:cs typeface="Calibri" pitchFamily="34" charset="0"/>
              </a:rPr>
              <a:t>Co-located (shared) facilities</a:t>
            </a:r>
          </a:p>
          <a:p>
            <a:pPr lvl="1" eaLnBrk="1" hangingPunct="1"/>
            <a:r>
              <a:rPr lang="en-US" sz="3200" b="1" smtClean="0">
                <a:latin typeface="Calibri" pitchFamily="34" charset="0"/>
                <a:cs typeface="Calibri" pitchFamily="34" charset="0"/>
              </a:rPr>
              <a:t>One set of incident objectives, and one Incident Action Plan</a:t>
            </a:r>
          </a:p>
          <a:p>
            <a:pPr lvl="1" eaLnBrk="1" hangingPunct="1"/>
            <a:r>
              <a:rPr lang="en-US" sz="3200" b="1" smtClean="0">
                <a:latin typeface="Calibri" pitchFamily="34" charset="0"/>
                <a:cs typeface="Calibri" pitchFamily="34" charset="0"/>
              </a:rPr>
              <a:t>Integrated General Staff – Only one Operations Section</a:t>
            </a:r>
          </a:p>
          <a:p>
            <a:pPr lvl="1" eaLnBrk="1" hangingPunct="1"/>
            <a:r>
              <a:rPr lang="en-US" sz="3200" b="1" smtClean="0">
                <a:latin typeface="Calibri" pitchFamily="34" charset="0"/>
                <a:cs typeface="Calibri" pitchFamily="34" charset="0"/>
              </a:rPr>
              <a:t>Coordinated process for resource ordering</a:t>
            </a:r>
          </a:p>
        </p:txBody>
      </p:sp>
      <p:grpSp>
        <p:nvGrpSpPr>
          <p:cNvPr id="10244" name="Group 5" descr="Image:  Three staff members considering a new incident  organization chart."/>
          <p:cNvGrpSpPr>
            <a:grpSpLocks/>
          </p:cNvGrpSpPr>
          <p:nvPr/>
        </p:nvGrpSpPr>
        <p:grpSpPr bwMode="auto">
          <a:xfrm>
            <a:off x="157163" y="2297113"/>
            <a:ext cx="2281237" cy="3951287"/>
            <a:chOff x="579438" y="1241425"/>
            <a:chExt cx="2281237" cy="3951288"/>
          </a:xfrm>
        </p:grpSpPr>
        <p:pic>
          <p:nvPicPr>
            <p:cNvPr id="45061" name="Picture 13" descr="10678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241425"/>
              <a:ext cx="1901825" cy="28575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4506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 y="3792538"/>
              <a:ext cx="2101850" cy="1400175"/>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353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fade">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fade">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fade">
                                      <p:cBhvr>
                                        <p:cTn id="27" dur="500"/>
                                        <p:tgtEl>
                                          <p:spTgt spid="1024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fade">
                                      <p:cBhvr>
                                        <p:cTn id="32"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457200" y="304800"/>
            <a:ext cx="8229600" cy="1752600"/>
          </a:xfrm>
        </p:spPr>
        <p:txBody>
          <a:bodyPr/>
          <a:lstStyle/>
          <a:p>
            <a:pPr>
              <a:defRPr/>
            </a:pPr>
            <a:r>
              <a:rPr lang="en-US" smtClean="0">
                <a:ln>
                  <a:noFill/>
                </a:ln>
              </a:rPr>
              <a:t>MAINTAINING SPAN OF CONTROL</a:t>
            </a:r>
            <a:endParaRPr lang="en-US" sz="5000" smtClean="0">
              <a:ln>
                <a:noFill/>
              </a:ln>
            </a:endParaRPr>
          </a:p>
        </p:txBody>
      </p:sp>
      <p:sp>
        <p:nvSpPr>
          <p:cNvPr id="135172" name="Text Box 4"/>
          <p:cNvSpPr txBox="1">
            <a:spLocks noChangeArrowheads="1"/>
          </p:cNvSpPr>
          <p:nvPr/>
        </p:nvSpPr>
        <p:spPr bwMode="auto">
          <a:xfrm>
            <a:off x="304800" y="277495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2400">
                <a:solidFill>
                  <a:srgbClr val="000000"/>
                </a:solidFill>
              </a:rPr>
              <a:t>Divide an incident geographically.</a:t>
            </a:r>
          </a:p>
        </p:txBody>
      </p:sp>
      <p:sp>
        <p:nvSpPr>
          <p:cNvPr id="135173" name="Text Box 5"/>
          <p:cNvSpPr txBox="1">
            <a:spLocks noChangeArrowheads="1"/>
          </p:cNvSpPr>
          <p:nvPr/>
        </p:nvSpPr>
        <p:spPr bwMode="auto">
          <a:xfrm>
            <a:off x="2819400" y="3925888"/>
            <a:ext cx="27003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2400">
                <a:solidFill>
                  <a:srgbClr val="000000"/>
                </a:solidFill>
              </a:rPr>
              <a:t>Describe functional </a:t>
            </a:r>
          </a:p>
          <a:p>
            <a:pPr algn="ctr" eaLnBrk="1" hangingPunct="1"/>
            <a:r>
              <a:rPr lang="en-US" sz="2400">
                <a:solidFill>
                  <a:srgbClr val="000000"/>
                </a:solidFill>
              </a:rPr>
              <a:t>areas of operation.</a:t>
            </a:r>
          </a:p>
        </p:txBody>
      </p:sp>
      <p:sp>
        <p:nvSpPr>
          <p:cNvPr id="135174" name="Text Box 6"/>
          <p:cNvSpPr txBox="1">
            <a:spLocks noChangeArrowheads="1"/>
          </p:cNvSpPr>
          <p:nvPr/>
        </p:nvSpPr>
        <p:spPr bwMode="auto">
          <a:xfrm>
            <a:off x="5029200" y="4876800"/>
            <a:ext cx="4114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algn="ctr" eaLnBrk="1" hangingPunct="1"/>
            <a:r>
              <a:rPr lang="en-US" sz="2400">
                <a:solidFill>
                  <a:srgbClr val="000000"/>
                </a:solidFill>
              </a:rPr>
              <a:t>Used when the number of </a:t>
            </a:r>
          </a:p>
          <a:p>
            <a:pPr algn="ctr" eaLnBrk="1" hangingPunct="1"/>
            <a:r>
              <a:rPr lang="en-US" sz="2400">
                <a:solidFill>
                  <a:srgbClr val="000000"/>
                </a:solidFill>
              </a:rPr>
              <a:t>Divisions or Groups exceeds the span of control.  Can be either geographical or functional.</a:t>
            </a:r>
          </a:p>
        </p:txBody>
      </p:sp>
      <p:sp>
        <p:nvSpPr>
          <p:cNvPr id="135175" name="AutoShape 7"/>
          <p:cNvSpPr>
            <a:spLocks noChangeArrowheads="1"/>
          </p:cNvSpPr>
          <p:nvPr/>
        </p:nvSpPr>
        <p:spPr bwMode="auto">
          <a:xfrm>
            <a:off x="381000" y="2286000"/>
            <a:ext cx="2209800" cy="457200"/>
          </a:xfrm>
          <a:prstGeom prst="cube">
            <a:avLst>
              <a:gd name="adj" fmla="val 11310"/>
            </a:avLst>
          </a:prstGeom>
          <a:solidFill>
            <a:schemeClr val="bg1"/>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800">
                <a:solidFill>
                  <a:srgbClr val="000000"/>
                </a:solidFill>
              </a:rPr>
              <a:t>Divisions</a:t>
            </a:r>
          </a:p>
        </p:txBody>
      </p:sp>
      <p:sp>
        <p:nvSpPr>
          <p:cNvPr id="135176" name="AutoShape 8"/>
          <p:cNvSpPr>
            <a:spLocks noChangeArrowheads="1"/>
          </p:cNvSpPr>
          <p:nvPr/>
        </p:nvSpPr>
        <p:spPr bwMode="auto">
          <a:xfrm>
            <a:off x="2971800" y="3352800"/>
            <a:ext cx="2209800" cy="457200"/>
          </a:xfrm>
          <a:prstGeom prst="cube">
            <a:avLst>
              <a:gd name="adj" fmla="val 11310"/>
            </a:avLst>
          </a:prstGeom>
          <a:solidFill>
            <a:schemeClr val="bg1"/>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800">
                <a:solidFill>
                  <a:srgbClr val="000000"/>
                </a:solidFill>
              </a:rPr>
              <a:t>Groups</a:t>
            </a:r>
          </a:p>
        </p:txBody>
      </p:sp>
      <p:sp>
        <p:nvSpPr>
          <p:cNvPr id="135177" name="AutoShape 9"/>
          <p:cNvSpPr>
            <a:spLocks noChangeArrowheads="1"/>
          </p:cNvSpPr>
          <p:nvPr/>
        </p:nvSpPr>
        <p:spPr bwMode="auto">
          <a:xfrm>
            <a:off x="5791200" y="4267200"/>
            <a:ext cx="2209800" cy="457200"/>
          </a:xfrm>
          <a:prstGeom prst="cube">
            <a:avLst>
              <a:gd name="adj" fmla="val 11310"/>
            </a:avLst>
          </a:prstGeom>
          <a:solidFill>
            <a:schemeClr val="bg1"/>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800">
                <a:solidFill>
                  <a:srgbClr val="000000"/>
                </a:solidFill>
              </a:rPr>
              <a:t>Branches</a:t>
            </a:r>
          </a:p>
        </p:txBody>
      </p:sp>
    </p:spTree>
    <p:extLst>
      <p:ext uri="{BB962C8B-B14F-4D97-AF65-F5344CB8AC3E}">
        <p14:creationId xmlns:p14="http://schemas.microsoft.com/office/powerpoint/2010/main" val="2248859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1000"/>
                                        <p:tgtEl>
                                          <p:spTgt spid="135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5172"/>
                                        </p:tgtEl>
                                        <p:attrNameLst>
                                          <p:attrName>style.visibility</p:attrName>
                                        </p:attrNameLst>
                                      </p:cBhvr>
                                      <p:to>
                                        <p:strVal val="visible"/>
                                      </p:to>
                                    </p:set>
                                    <p:animEffect transition="in" filter="fade">
                                      <p:cBhvr>
                                        <p:cTn id="10" dur="1000"/>
                                        <p:tgtEl>
                                          <p:spTgt spid="1351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5176"/>
                                        </p:tgtEl>
                                        <p:attrNameLst>
                                          <p:attrName>style.visibility</p:attrName>
                                        </p:attrNameLst>
                                      </p:cBhvr>
                                      <p:to>
                                        <p:strVal val="visible"/>
                                      </p:to>
                                    </p:set>
                                    <p:animEffect transition="in" filter="fade">
                                      <p:cBhvr>
                                        <p:cTn id="15" dur="1000"/>
                                        <p:tgtEl>
                                          <p:spTgt spid="1351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5173"/>
                                        </p:tgtEl>
                                        <p:attrNameLst>
                                          <p:attrName>style.visibility</p:attrName>
                                        </p:attrNameLst>
                                      </p:cBhvr>
                                      <p:to>
                                        <p:strVal val="visible"/>
                                      </p:to>
                                    </p:set>
                                    <p:animEffect transition="in" filter="fade">
                                      <p:cBhvr>
                                        <p:cTn id="18" dur="1000"/>
                                        <p:tgtEl>
                                          <p:spTgt spid="1351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5177"/>
                                        </p:tgtEl>
                                        <p:attrNameLst>
                                          <p:attrName>style.visibility</p:attrName>
                                        </p:attrNameLst>
                                      </p:cBhvr>
                                      <p:to>
                                        <p:strVal val="visible"/>
                                      </p:to>
                                    </p:set>
                                    <p:animEffect transition="in" filter="fade">
                                      <p:cBhvr>
                                        <p:cTn id="23" dur="1000"/>
                                        <p:tgtEl>
                                          <p:spTgt spid="1351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5174"/>
                                        </p:tgtEl>
                                        <p:attrNameLst>
                                          <p:attrName>style.visibility</p:attrName>
                                        </p:attrNameLst>
                                      </p:cBhvr>
                                      <p:to>
                                        <p:strVal val="visible"/>
                                      </p:to>
                                    </p:set>
                                    <p:animEffect transition="in" filter="fade">
                                      <p:cBhvr>
                                        <p:cTn id="26" dur="10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p:bldP spid="135174" grpId="0"/>
      <p:bldP spid="135175" grpId="0" animBg="1"/>
      <p:bldP spid="135176" grpId="0" animBg="1"/>
      <p:bldP spid="1351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4B454-7028-4C4B-B21A-93A6AC6AAA66}" type="slidenum">
              <a:rPr lang="en-US" smtClean="0"/>
              <a:pPr eaLnBrk="1" hangingPunct="1"/>
              <a:t>8</a:t>
            </a:fld>
            <a:endParaRPr lang="en-US" smtClean="0"/>
          </a:p>
        </p:txBody>
      </p:sp>
      <p:sp>
        <p:nvSpPr>
          <p:cNvPr id="9219" name="Rectangle 2"/>
          <p:cNvSpPr>
            <a:spLocks noGrp="1" noChangeArrowheads="1"/>
          </p:cNvSpPr>
          <p:nvPr>
            <p:ph type="title"/>
          </p:nvPr>
        </p:nvSpPr>
        <p:spPr/>
        <p:txBody>
          <a:bodyPr/>
          <a:lstStyle/>
          <a:p>
            <a:pPr eaLnBrk="1" hangingPunct="1"/>
            <a:r>
              <a:rPr lang="en-US" smtClean="0"/>
              <a:t>Body Substance Isolation (BSI)</a:t>
            </a:r>
          </a:p>
        </p:txBody>
      </p:sp>
      <p:sp>
        <p:nvSpPr>
          <p:cNvPr id="9220" name="Rectangle 3"/>
          <p:cNvSpPr>
            <a:spLocks noGrp="1" noChangeArrowheads="1"/>
          </p:cNvSpPr>
          <p:nvPr>
            <p:ph type="body" idx="1"/>
          </p:nvPr>
        </p:nvSpPr>
        <p:spPr/>
        <p:txBody>
          <a:bodyPr/>
          <a:lstStyle/>
          <a:p>
            <a:pPr eaLnBrk="1" hangingPunct="1">
              <a:lnSpc>
                <a:spcPct val="90000"/>
              </a:lnSpc>
            </a:pPr>
            <a:r>
              <a:rPr lang="en-US" smtClean="0"/>
              <a:t>Body substance Isolation is a practice of isolating YOURSELF from all body substances (blood, urine, saliva, tears, etc.) and taking Standard Precautions that promotes a practice of protective equipment use based on the premise that all patients are infectious. Standard Precautions is essentially management of two categories: work practice controls and personal protective equipment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228600" y="304800"/>
            <a:ext cx="8686800" cy="1143000"/>
          </a:xfrm>
        </p:spPr>
        <p:txBody>
          <a:bodyPr/>
          <a:lstStyle/>
          <a:p>
            <a:pPr>
              <a:defRPr/>
            </a:pPr>
            <a:r>
              <a:rPr lang="en-US" smtClean="0">
                <a:ln>
                  <a:noFill/>
                </a:ln>
              </a:rPr>
              <a:t>ORGANIZING RESOURCES</a:t>
            </a:r>
          </a:p>
        </p:txBody>
      </p:sp>
      <p:sp>
        <p:nvSpPr>
          <p:cNvPr id="137222" name="AutoShape 6"/>
          <p:cNvSpPr>
            <a:spLocks noChangeArrowheads="1"/>
          </p:cNvSpPr>
          <p:nvPr/>
        </p:nvSpPr>
        <p:spPr bwMode="gray">
          <a:xfrm>
            <a:off x="304800" y="5562600"/>
            <a:ext cx="1828800" cy="457200"/>
          </a:xfrm>
          <a:prstGeom prst="cube">
            <a:avLst>
              <a:gd name="adj" fmla="val 11310"/>
            </a:avLst>
          </a:prstGeom>
          <a:solidFill>
            <a:srgbClr val="DDDDDD"/>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000">
                <a:solidFill>
                  <a:srgbClr val="000000"/>
                </a:solidFill>
              </a:rPr>
              <a:t>Task Force</a:t>
            </a:r>
          </a:p>
        </p:txBody>
      </p:sp>
      <p:sp>
        <p:nvSpPr>
          <p:cNvPr id="137223" name="AutoShape 7"/>
          <p:cNvSpPr>
            <a:spLocks noChangeArrowheads="1"/>
          </p:cNvSpPr>
          <p:nvPr/>
        </p:nvSpPr>
        <p:spPr bwMode="auto">
          <a:xfrm>
            <a:off x="304800" y="3886200"/>
            <a:ext cx="1771650" cy="457200"/>
          </a:xfrm>
          <a:prstGeom prst="cube">
            <a:avLst>
              <a:gd name="adj" fmla="val 11310"/>
            </a:avLst>
          </a:prstGeom>
          <a:solidFill>
            <a:srgbClr val="DDDDDD"/>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000">
                <a:solidFill>
                  <a:srgbClr val="000000"/>
                </a:solidFill>
              </a:rPr>
              <a:t>Strike Team</a:t>
            </a:r>
          </a:p>
        </p:txBody>
      </p:sp>
      <p:sp>
        <p:nvSpPr>
          <p:cNvPr id="137224" name="AutoShape 8"/>
          <p:cNvSpPr>
            <a:spLocks noChangeArrowheads="1"/>
          </p:cNvSpPr>
          <p:nvPr/>
        </p:nvSpPr>
        <p:spPr bwMode="auto">
          <a:xfrm>
            <a:off x="304800" y="2209800"/>
            <a:ext cx="1771650" cy="457200"/>
          </a:xfrm>
          <a:prstGeom prst="cube">
            <a:avLst>
              <a:gd name="adj" fmla="val 11310"/>
            </a:avLst>
          </a:prstGeom>
          <a:solidFill>
            <a:srgbClr val="DDDDDD"/>
          </a:solidFill>
          <a:ln w="9525">
            <a:solidFill>
              <a:srgbClr val="003366"/>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pPr>
            <a:r>
              <a:rPr lang="en-US" sz="2000">
                <a:solidFill>
                  <a:srgbClr val="000000"/>
                </a:solidFill>
              </a:rPr>
              <a:t>Single Resource</a:t>
            </a:r>
          </a:p>
        </p:txBody>
      </p:sp>
      <p:sp>
        <p:nvSpPr>
          <p:cNvPr id="137229" name="Text Box 13"/>
          <p:cNvSpPr txBox="1">
            <a:spLocks noChangeArrowheads="1"/>
          </p:cNvSpPr>
          <p:nvPr/>
        </p:nvSpPr>
        <p:spPr bwMode="auto">
          <a:xfrm>
            <a:off x="2362200" y="5257800"/>
            <a:ext cx="6781800" cy="1106488"/>
          </a:xfrm>
          <a:prstGeom prst="rect">
            <a:avLst/>
          </a:prstGeom>
          <a:solidFill>
            <a:srgbClr val="FFFF99"/>
          </a:solidFill>
          <a:ln w="9525">
            <a:solidFill>
              <a:srgbClr val="000000"/>
            </a:solidFill>
            <a:miter lim="800000"/>
            <a:headEnd/>
            <a:tailEnd/>
          </a:ln>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2200">
                <a:solidFill>
                  <a:srgbClr val="000000"/>
                </a:solidFill>
              </a:rPr>
              <a:t>Task Forces are a combination of mixed resources with common communications operating under the direct supervision of a Task Force Leader.</a:t>
            </a:r>
            <a:endParaRPr lang="en-US" sz="2200" b="0">
              <a:solidFill>
                <a:srgbClr val="000000"/>
              </a:solidFill>
            </a:endParaRPr>
          </a:p>
        </p:txBody>
      </p:sp>
      <p:sp>
        <p:nvSpPr>
          <p:cNvPr id="137231" name="Text Box 15"/>
          <p:cNvSpPr txBox="1">
            <a:spLocks noChangeArrowheads="1"/>
          </p:cNvSpPr>
          <p:nvPr/>
        </p:nvSpPr>
        <p:spPr bwMode="auto">
          <a:xfrm>
            <a:off x="2362200" y="1676400"/>
            <a:ext cx="6781800" cy="1474788"/>
          </a:xfrm>
          <a:prstGeom prst="rect">
            <a:avLst/>
          </a:prstGeom>
          <a:solidFill>
            <a:srgbClr val="FFFF99"/>
          </a:solidFill>
          <a:ln w="12700">
            <a:solidFill>
              <a:srgbClr val="000000"/>
            </a:solidFill>
            <a:miter lim="800000"/>
            <a:headEnd/>
            <a:tailEnd/>
          </a:ln>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2200">
                <a:solidFill>
                  <a:srgbClr val="000000"/>
                </a:solidFill>
              </a:rPr>
              <a:t>Single Resources may be individuals, a piece of equipment and its personnel complement, or a crew or team of individuals with an identified supervisor that can be used at an incident</a:t>
            </a:r>
            <a:r>
              <a:rPr lang="en-US" sz="2400">
                <a:solidFill>
                  <a:srgbClr val="000000"/>
                </a:solidFill>
              </a:rPr>
              <a:t>.</a:t>
            </a:r>
          </a:p>
        </p:txBody>
      </p:sp>
      <p:sp>
        <p:nvSpPr>
          <p:cNvPr id="137232" name="Text Box 16"/>
          <p:cNvSpPr txBox="1">
            <a:spLocks noChangeArrowheads="1"/>
          </p:cNvSpPr>
          <p:nvPr/>
        </p:nvSpPr>
        <p:spPr bwMode="auto">
          <a:xfrm>
            <a:off x="2362200" y="3657600"/>
            <a:ext cx="6781800" cy="1106488"/>
          </a:xfrm>
          <a:prstGeom prst="rect">
            <a:avLst/>
          </a:prstGeom>
          <a:solidFill>
            <a:srgbClr val="FFFF99"/>
          </a:solidFill>
          <a:ln w="9525">
            <a:solidFill>
              <a:srgbClr val="000000"/>
            </a:solidFill>
            <a:miter lim="800000"/>
            <a:headEnd/>
            <a:tailEnd/>
          </a:ln>
        </p:spPr>
        <p:txBody>
          <a:bodyPr>
            <a:spAutoFit/>
          </a:bodyPr>
          <a:lstStyle>
            <a:lvl1pPr eaLnBrk="0" hangingPunct="0">
              <a:defRPr b="1">
                <a:solidFill>
                  <a:schemeClr val="tx1"/>
                </a:solidFill>
                <a:latin typeface="Calibri" pitchFamily="34" charset="0"/>
                <a:cs typeface="Arial" charset="0"/>
              </a:defRPr>
            </a:lvl1pPr>
            <a:lvl2pPr marL="742950" indent="-285750" eaLnBrk="0" hangingPunct="0">
              <a:defRPr b="1">
                <a:solidFill>
                  <a:schemeClr val="tx1"/>
                </a:solidFill>
                <a:latin typeface="Calibri" pitchFamily="34" charset="0"/>
                <a:cs typeface="Arial" charset="0"/>
              </a:defRPr>
            </a:lvl2pPr>
            <a:lvl3pPr marL="1143000" indent="-228600" eaLnBrk="0" hangingPunct="0">
              <a:defRPr b="1">
                <a:solidFill>
                  <a:schemeClr val="tx1"/>
                </a:solidFill>
                <a:latin typeface="Calibri" pitchFamily="34" charset="0"/>
                <a:cs typeface="Arial" charset="0"/>
              </a:defRPr>
            </a:lvl3pPr>
            <a:lvl4pPr marL="1600200" indent="-228600" eaLnBrk="0" hangingPunct="0">
              <a:defRPr b="1">
                <a:solidFill>
                  <a:schemeClr val="tx1"/>
                </a:solidFill>
                <a:latin typeface="Calibri" pitchFamily="34" charset="0"/>
                <a:cs typeface="Arial" charset="0"/>
              </a:defRPr>
            </a:lvl4pPr>
            <a:lvl5pPr marL="2057400" indent="-228600" eaLnBrk="0" hangingPunct="0">
              <a:defRPr b="1">
                <a:solidFill>
                  <a:schemeClr val="tx1"/>
                </a:solidFill>
                <a:latin typeface="Calibri" pitchFamily="34" charset="0"/>
                <a:cs typeface="Arial" charset="0"/>
              </a:defRPr>
            </a:lvl5pPr>
            <a:lvl6pPr marL="2514600" indent="-228600" eaLnBrk="0" fontAlgn="base" hangingPunct="0">
              <a:spcBef>
                <a:spcPct val="0"/>
              </a:spcBef>
              <a:spcAft>
                <a:spcPct val="0"/>
              </a:spcAft>
              <a:defRPr b="1">
                <a:solidFill>
                  <a:schemeClr val="tx1"/>
                </a:solidFill>
                <a:latin typeface="Calibri" pitchFamily="34" charset="0"/>
                <a:cs typeface="Arial" charset="0"/>
              </a:defRPr>
            </a:lvl6pPr>
            <a:lvl7pPr marL="2971800" indent="-228600" eaLnBrk="0" fontAlgn="base" hangingPunct="0">
              <a:spcBef>
                <a:spcPct val="0"/>
              </a:spcBef>
              <a:spcAft>
                <a:spcPct val="0"/>
              </a:spcAft>
              <a:defRPr b="1">
                <a:solidFill>
                  <a:schemeClr val="tx1"/>
                </a:solidFill>
                <a:latin typeface="Calibri" pitchFamily="34" charset="0"/>
                <a:cs typeface="Arial" charset="0"/>
              </a:defRPr>
            </a:lvl7pPr>
            <a:lvl8pPr marL="3429000" indent="-228600" eaLnBrk="0" fontAlgn="base" hangingPunct="0">
              <a:spcBef>
                <a:spcPct val="0"/>
              </a:spcBef>
              <a:spcAft>
                <a:spcPct val="0"/>
              </a:spcAft>
              <a:defRPr b="1">
                <a:solidFill>
                  <a:schemeClr val="tx1"/>
                </a:solidFill>
                <a:latin typeface="Calibri" pitchFamily="34" charset="0"/>
                <a:cs typeface="Arial" charset="0"/>
              </a:defRPr>
            </a:lvl8pPr>
            <a:lvl9pPr marL="3886200" indent="-228600" eaLnBrk="0" fontAlgn="base" hangingPunct="0">
              <a:spcBef>
                <a:spcPct val="0"/>
              </a:spcBef>
              <a:spcAft>
                <a:spcPct val="0"/>
              </a:spcAft>
              <a:defRPr b="1">
                <a:solidFill>
                  <a:schemeClr val="tx1"/>
                </a:solidFill>
                <a:latin typeface="Calibri" pitchFamily="34" charset="0"/>
                <a:cs typeface="Arial" charset="0"/>
              </a:defRPr>
            </a:lvl9pPr>
          </a:lstStyle>
          <a:p>
            <a:pPr eaLnBrk="1" hangingPunct="1"/>
            <a:r>
              <a:rPr lang="en-US" sz="2200">
                <a:solidFill>
                  <a:srgbClr val="000000"/>
                </a:solidFill>
              </a:rPr>
              <a:t>Strike Teams are a set number of resources of the same kind and type with common communications operating under the direct supervision of a Strike Team Leader. </a:t>
            </a:r>
          </a:p>
        </p:txBody>
      </p:sp>
    </p:spTree>
    <p:extLst>
      <p:ext uri="{BB962C8B-B14F-4D97-AF65-F5344CB8AC3E}">
        <p14:creationId xmlns:p14="http://schemas.microsoft.com/office/powerpoint/2010/main" val="3893788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4"/>
                                        </p:tgtEl>
                                        <p:attrNameLst>
                                          <p:attrName>style.visibility</p:attrName>
                                        </p:attrNameLst>
                                      </p:cBhvr>
                                      <p:to>
                                        <p:strVal val="visible"/>
                                      </p:to>
                                    </p:set>
                                    <p:animEffect transition="in" filter="fade">
                                      <p:cBhvr>
                                        <p:cTn id="7" dur="1000"/>
                                        <p:tgtEl>
                                          <p:spTgt spid="1372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231"/>
                                        </p:tgtEl>
                                        <p:attrNameLst>
                                          <p:attrName>style.visibility</p:attrName>
                                        </p:attrNameLst>
                                      </p:cBhvr>
                                      <p:to>
                                        <p:strVal val="visible"/>
                                      </p:to>
                                    </p:set>
                                    <p:animEffect transition="in" filter="fade">
                                      <p:cBhvr>
                                        <p:cTn id="10" dur="1000"/>
                                        <p:tgtEl>
                                          <p:spTgt spid="1372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7223"/>
                                        </p:tgtEl>
                                        <p:attrNameLst>
                                          <p:attrName>style.visibility</p:attrName>
                                        </p:attrNameLst>
                                      </p:cBhvr>
                                      <p:to>
                                        <p:strVal val="visible"/>
                                      </p:to>
                                    </p:set>
                                    <p:animEffect transition="in" filter="fade">
                                      <p:cBhvr>
                                        <p:cTn id="15" dur="1000"/>
                                        <p:tgtEl>
                                          <p:spTgt spid="1372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7232"/>
                                        </p:tgtEl>
                                        <p:attrNameLst>
                                          <p:attrName>style.visibility</p:attrName>
                                        </p:attrNameLst>
                                      </p:cBhvr>
                                      <p:to>
                                        <p:strVal val="visible"/>
                                      </p:to>
                                    </p:set>
                                    <p:animEffect transition="in" filter="fade">
                                      <p:cBhvr>
                                        <p:cTn id="18" dur="1000"/>
                                        <p:tgtEl>
                                          <p:spTgt spid="1372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7222"/>
                                        </p:tgtEl>
                                        <p:attrNameLst>
                                          <p:attrName>style.visibility</p:attrName>
                                        </p:attrNameLst>
                                      </p:cBhvr>
                                      <p:to>
                                        <p:strVal val="visible"/>
                                      </p:to>
                                    </p:set>
                                    <p:animEffect transition="in" filter="fade">
                                      <p:cBhvr>
                                        <p:cTn id="23" dur="1000"/>
                                        <p:tgtEl>
                                          <p:spTgt spid="1372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7229"/>
                                        </p:tgtEl>
                                        <p:attrNameLst>
                                          <p:attrName>style.visibility</p:attrName>
                                        </p:attrNameLst>
                                      </p:cBhvr>
                                      <p:to>
                                        <p:strVal val="visible"/>
                                      </p:to>
                                    </p:set>
                                    <p:animEffect transition="in" filter="fade">
                                      <p:cBhvr>
                                        <p:cTn id="26" dur="1000"/>
                                        <p:tgtEl>
                                          <p:spTgt spid="13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animBg="1"/>
      <p:bldP spid="137224" grpId="0" animBg="1"/>
      <p:bldP spid="137229" grpId="0" animBg="1"/>
      <p:bldP spid="137231" grpId="0" animBg="1"/>
      <p:bldP spid="13723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p:txBody>
          <a:bodyPr/>
          <a:lstStyle/>
          <a:p>
            <a:pPr>
              <a:defRPr/>
            </a:pPr>
            <a:r>
              <a:rPr lang="en-US" smtClean="0">
                <a:ln>
                  <a:noFill/>
                </a:ln>
              </a:rPr>
              <a:t>REVIEW</a:t>
            </a:r>
          </a:p>
        </p:txBody>
      </p:sp>
      <p:sp>
        <p:nvSpPr>
          <p:cNvPr id="128003" name="Rectangle 3"/>
          <p:cNvSpPr>
            <a:spLocks noGrp="1" noChangeArrowheads="1"/>
          </p:cNvSpPr>
          <p:nvPr>
            <p:ph type="body" idx="4294967295"/>
          </p:nvPr>
        </p:nvSpPr>
        <p:spPr>
          <a:xfrm>
            <a:off x="0" y="1600200"/>
            <a:ext cx="9144000" cy="5257800"/>
          </a:xfrm>
        </p:spPr>
        <p:txBody>
          <a:bodyPr/>
          <a:lstStyle/>
          <a:p>
            <a:pPr marL="746125" indent="-609600">
              <a:lnSpc>
                <a:spcPct val="80000"/>
              </a:lnSpc>
              <a:spcBef>
                <a:spcPct val="35000"/>
              </a:spcBef>
              <a:buFont typeface="Wingdings" pitchFamily="2" charset="2"/>
              <a:buAutoNum type="arabicPeriod"/>
            </a:pPr>
            <a:r>
              <a:rPr lang="en-US" sz="2400" b="1" smtClean="0">
                <a:latin typeface="Calibri" pitchFamily="34" charset="0"/>
              </a:rPr>
              <a:t>Who has overall responsibility at an incident?</a:t>
            </a:r>
          </a:p>
          <a:p>
            <a:pPr marL="746125" indent="-609600">
              <a:lnSpc>
                <a:spcPct val="80000"/>
              </a:lnSpc>
              <a:spcBef>
                <a:spcPct val="35000"/>
              </a:spcBef>
              <a:buFont typeface="Wingdings" pitchFamily="2" charset="2"/>
              <a:buAutoNum type="arabicPeriod"/>
            </a:pPr>
            <a:r>
              <a:rPr lang="en-US" sz="2400" b="1" smtClean="0">
                <a:latin typeface="Calibri" pitchFamily="34" charset="0"/>
              </a:rPr>
              <a:t>You are working at an incident in a remote area.  A facility has been set up to provide you and other responders with water, food, and areas to nap.  What is the ICS term for this facility?</a:t>
            </a:r>
          </a:p>
          <a:p>
            <a:pPr marL="746125" indent="-609600">
              <a:lnSpc>
                <a:spcPct val="80000"/>
              </a:lnSpc>
              <a:spcBef>
                <a:spcPct val="35000"/>
              </a:spcBef>
              <a:buFont typeface="Wingdings" pitchFamily="2" charset="2"/>
              <a:buAutoNum type="arabicPeriod"/>
            </a:pPr>
            <a:r>
              <a:rPr lang="en-US" sz="2400" b="1" smtClean="0">
                <a:latin typeface="Calibri" pitchFamily="34" charset="0"/>
              </a:rPr>
              <a:t>You need to copy some maps and submit an order for supplies.  What incident facility would you go to?</a:t>
            </a:r>
          </a:p>
          <a:p>
            <a:pPr marL="746125" indent="-609600">
              <a:lnSpc>
                <a:spcPct val="80000"/>
              </a:lnSpc>
              <a:spcBef>
                <a:spcPct val="35000"/>
              </a:spcBef>
              <a:buFont typeface="Wingdings" pitchFamily="2" charset="2"/>
              <a:buAutoNum type="arabicPeriod"/>
            </a:pPr>
            <a:r>
              <a:rPr lang="en-US" sz="2400" b="1" smtClean="0">
                <a:latin typeface="Calibri" pitchFamily="34" charset="0"/>
              </a:rPr>
              <a:t> ______ is an orderly line of authority within the ranks of the organization, with lower levels subordinate to, and connected to, higher levels. </a:t>
            </a:r>
          </a:p>
          <a:p>
            <a:pPr marL="746125" indent="-609600">
              <a:lnSpc>
                <a:spcPct val="80000"/>
              </a:lnSpc>
              <a:spcBef>
                <a:spcPct val="35000"/>
              </a:spcBef>
              <a:buFont typeface="Wingdings" pitchFamily="2" charset="2"/>
              <a:buAutoNum type="arabicPeriod"/>
            </a:pPr>
            <a:r>
              <a:rPr lang="en-US" sz="2400" b="1" smtClean="0">
                <a:latin typeface="Calibri" pitchFamily="34" charset="0"/>
              </a:rPr>
              <a:t>You need to deliver something to the Incident Commander.  What is the name of the location from which the Incident Commander oversees incident operations?</a:t>
            </a:r>
          </a:p>
          <a:p>
            <a:pPr marL="746125" indent="-609600">
              <a:lnSpc>
                <a:spcPct val="80000"/>
              </a:lnSpc>
              <a:spcBef>
                <a:spcPct val="35000"/>
              </a:spcBef>
              <a:buFont typeface="Wingdings" pitchFamily="2" charset="2"/>
              <a:buAutoNum type="arabicPeriod"/>
            </a:pPr>
            <a:r>
              <a:rPr lang="en-US" sz="2400" b="1" smtClean="0">
                <a:latin typeface="Calibri" pitchFamily="34" charset="0"/>
              </a:rPr>
              <a:t>_______ pertains to the number of individuals or resources that one supervisor can manage effectively during an incident.</a:t>
            </a:r>
          </a:p>
        </p:txBody>
      </p:sp>
    </p:spTree>
    <p:extLst>
      <p:ext uri="{BB962C8B-B14F-4D97-AF65-F5344CB8AC3E}">
        <p14:creationId xmlns:p14="http://schemas.microsoft.com/office/powerpoint/2010/main" val="169765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fade">
                                      <p:cBhvr>
                                        <p:cTn id="7" dur="1000"/>
                                        <p:tgtEl>
                                          <p:spTgt spid="128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Effect transition="in" filter="fade">
                                      <p:cBhvr>
                                        <p:cTn id="12" dur="1000"/>
                                        <p:tgtEl>
                                          <p:spTgt spid="128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Effect transition="in" filter="fade">
                                      <p:cBhvr>
                                        <p:cTn id="17" dur="1000"/>
                                        <p:tgtEl>
                                          <p:spTgt spid="1280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Effect transition="in" filter="fade">
                                      <p:cBhvr>
                                        <p:cTn id="22" dur="1000"/>
                                        <p:tgtEl>
                                          <p:spTgt spid="1280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Effect transition="in" filter="fade">
                                      <p:cBhvr>
                                        <p:cTn id="27" dur="1000"/>
                                        <p:tgtEl>
                                          <p:spTgt spid="1280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Effect transition="in" filter="fade">
                                      <p:cBhvr>
                                        <p:cTn id="32" dur="1000"/>
                                        <p:tgtEl>
                                          <p:spTgt spid="1280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971800"/>
            <a:ext cx="8229600" cy="1143000"/>
          </a:xfrm>
        </p:spPr>
        <p:txBody>
          <a:bodyPr/>
          <a:lstStyle/>
          <a:p>
            <a:r>
              <a:rPr lang="en-US" dirty="0" smtClean="0"/>
              <a:t>Personnel Accountability</a:t>
            </a:r>
            <a:endParaRPr lang="en-US" dirty="0"/>
          </a:p>
        </p:txBody>
      </p:sp>
      <p:sp>
        <p:nvSpPr>
          <p:cNvPr id="4" name="Slide Number Placeholder 3"/>
          <p:cNvSpPr>
            <a:spLocks noGrp="1"/>
          </p:cNvSpPr>
          <p:nvPr>
            <p:ph type="sldNum" sz="quarter" idx="10"/>
          </p:nvPr>
        </p:nvSpPr>
        <p:spPr/>
        <p:txBody>
          <a:bodyPr/>
          <a:lstStyle/>
          <a:p>
            <a:pPr>
              <a:defRPr/>
            </a:pPr>
            <a:fld id="{E431042D-0A15-4DE9-BD74-CB56C09E89BE}" type="slidenum">
              <a:rPr lang="en-US" smtClean="0"/>
              <a:pPr>
                <a:defRPr/>
              </a:pPr>
              <a:t>82</a:t>
            </a:fld>
            <a:endParaRPr lang="en-US"/>
          </a:p>
        </p:txBody>
      </p:sp>
    </p:spTree>
    <p:extLst>
      <p:ext uri="{BB962C8B-B14F-4D97-AF65-F5344CB8AC3E}">
        <p14:creationId xmlns:p14="http://schemas.microsoft.com/office/powerpoint/2010/main" val="1279044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685800" y="152400"/>
            <a:ext cx="7086600" cy="1143000"/>
          </a:xfrm>
          <a:noFill/>
        </p:spPr>
        <p:txBody>
          <a:bodyPr lIns="92075" tIns="46038" rIns="92075" bIns="46038"/>
          <a:lstStyle/>
          <a:p>
            <a:pPr eaLnBrk="1" hangingPunct="1"/>
            <a:r>
              <a:rPr lang="en-US" smtClean="0"/>
              <a:t>Personnel Accountability</a:t>
            </a:r>
          </a:p>
        </p:txBody>
      </p:sp>
      <p:sp>
        <p:nvSpPr>
          <p:cNvPr id="121859" name="Rectangle 3"/>
          <p:cNvSpPr>
            <a:spLocks noGrp="1" noChangeArrowheads="1"/>
          </p:cNvSpPr>
          <p:nvPr>
            <p:ph type="body" idx="4294967295"/>
          </p:nvPr>
        </p:nvSpPr>
        <p:spPr>
          <a:xfrm>
            <a:off x="609600" y="1295400"/>
            <a:ext cx="7772400" cy="4114800"/>
          </a:xfrm>
          <a:noFill/>
        </p:spPr>
        <p:txBody>
          <a:bodyPr lIns="92075" tIns="46038" rIns="92075" bIns="46038"/>
          <a:lstStyle/>
          <a:p>
            <a:pPr eaLnBrk="1" hangingPunct="1"/>
            <a:r>
              <a:rPr lang="en-US" dirty="0" smtClean="0"/>
              <a:t>Provide Safety For FD Personnel Operating on Incidents</a:t>
            </a:r>
          </a:p>
          <a:p>
            <a:pPr eaLnBrk="1" hangingPunct="1"/>
            <a:r>
              <a:rPr lang="en-US" dirty="0" smtClean="0"/>
              <a:t>System for Tracking Personnel In Operational Areas</a:t>
            </a:r>
          </a:p>
          <a:p>
            <a:pPr eaLnBrk="1" hangingPunct="1"/>
            <a:r>
              <a:rPr lang="en-US" dirty="0" smtClean="0"/>
              <a:t>Allows Rapid Accountability for Evacuation and Search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524000" y="228600"/>
            <a:ext cx="6096000" cy="1143000"/>
          </a:xfrm>
          <a:noFill/>
        </p:spPr>
        <p:txBody>
          <a:bodyPr lIns="92075" tIns="46038" rIns="92075" bIns="46038"/>
          <a:lstStyle/>
          <a:p>
            <a:pPr eaLnBrk="1" hangingPunct="1"/>
            <a:r>
              <a:rPr lang="en-US" smtClean="0"/>
              <a:t>Implementation</a:t>
            </a:r>
          </a:p>
        </p:txBody>
      </p:sp>
      <p:sp>
        <p:nvSpPr>
          <p:cNvPr id="122883" name="Rectangle 3"/>
          <p:cNvSpPr>
            <a:spLocks noGrp="1" noChangeArrowheads="1"/>
          </p:cNvSpPr>
          <p:nvPr>
            <p:ph type="body" idx="1"/>
          </p:nvPr>
        </p:nvSpPr>
        <p:spPr>
          <a:noFill/>
        </p:spPr>
        <p:txBody>
          <a:bodyPr lIns="92075" tIns="46038" rIns="92075" bIns="46038"/>
          <a:lstStyle/>
          <a:p>
            <a:pPr eaLnBrk="1" hangingPunct="1"/>
            <a:r>
              <a:rPr lang="en-US" sz="3600" dirty="0" smtClean="0"/>
              <a:t>Implemented upon the arrival of the first unit </a:t>
            </a:r>
          </a:p>
          <a:p>
            <a:pPr eaLnBrk="1" hangingPunct="1"/>
            <a:r>
              <a:rPr lang="en-US" sz="3600" dirty="0" smtClean="0"/>
              <a:t>Continues until the IC determines that it is no longer necessary</a:t>
            </a:r>
          </a:p>
          <a:p>
            <a:pPr eaLnBrk="1" hangingPunct="1"/>
            <a:r>
              <a:rPr lang="en-US" sz="3600" dirty="0" smtClean="0"/>
              <a:t>Governed by Fairfax County SOP and Operations Manual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762000" y="152400"/>
            <a:ext cx="7772400" cy="1143000"/>
          </a:xfrm>
          <a:noFill/>
        </p:spPr>
        <p:txBody>
          <a:bodyPr lIns="92075" tIns="46038" rIns="92075" bIns="46038"/>
          <a:lstStyle/>
          <a:p>
            <a:pPr eaLnBrk="1" hangingPunct="1"/>
            <a:r>
              <a:rPr lang="en-US" smtClean="0"/>
              <a:t>Passport Name Tags</a:t>
            </a:r>
          </a:p>
        </p:txBody>
      </p:sp>
      <p:sp>
        <p:nvSpPr>
          <p:cNvPr id="123907" name="Rectangle 3"/>
          <p:cNvSpPr>
            <a:spLocks noGrp="1" noChangeArrowheads="1"/>
          </p:cNvSpPr>
          <p:nvPr>
            <p:ph type="body" idx="1"/>
          </p:nvPr>
        </p:nvSpPr>
        <p:spPr>
          <a:xfrm>
            <a:off x="381000" y="1143000"/>
            <a:ext cx="8458200" cy="5562600"/>
          </a:xfrm>
          <a:noFill/>
        </p:spPr>
        <p:txBody>
          <a:bodyPr/>
          <a:lstStyle/>
          <a:p>
            <a:pPr marL="1828800" indent="-1828800" eaLnBrk="1" hangingPunct="1">
              <a:lnSpc>
                <a:spcPct val="80000"/>
              </a:lnSpc>
              <a:buFontTx/>
              <a:buNone/>
            </a:pPr>
            <a:r>
              <a:rPr lang="en-US" sz="2000" smtClean="0"/>
              <a:t>Layout:	First Line - first initial and last name</a:t>
            </a:r>
          </a:p>
          <a:p>
            <a:pPr marL="1828800" indent="-1828800" eaLnBrk="1" hangingPunct="1">
              <a:lnSpc>
                <a:spcPct val="80000"/>
              </a:lnSpc>
              <a:buFontTx/>
              <a:buNone/>
            </a:pPr>
            <a:r>
              <a:rPr lang="en-US" sz="2000" smtClean="0"/>
              <a:t>	Second Line - Jurisdiction identification and rank</a:t>
            </a:r>
          </a:p>
          <a:p>
            <a:pPr marL="1828800" indent="-1828800" eaLnBrk="1" hangingPunct="1">
              <a:lnSpc>
                <a:spcPct val="80000"/>
              </a:lnSpc>
              <a:buFontTx/>
              <a:buNone/>
            </a:pPr>
            <a:endParaRPr lang="en-US" sz="2000" smtClean="0"/>
          </a:p>
          <a:p>
            <a:pPr marL="1828800" indent="-1828800" eaLnBrk="1" hangingPunct="1">
              <a:lnSpc>
                <a:spcPct val="80000"/>
              </a:lnSpc>
              <a:buFontTx/>
              <a:buNone/>
            </a:pPr>
            <a:r>
              <a:rPr lang="en-US" sz="2000" smtClean="0"/>
              <a:t>Symbol:		 	to the right for all ALS providers</a:t>
            </a:r>
          </a:p>
          <a:p>
            <a:pPr marL="1828800" indent="-1828800" eaLnBrk="1" hangingPunct="1">
              <a:lnSpc>
                <a:spcPct val="80000"/>
              </a:lnSpc>
              <a:buFontTx/>
              <a:buNone/>
            </a:pPr>
            <a:endParaRPr lang="en-US" sz="2000" smtClean="0"/>
          </a:p>
          <a:p>
            <a:pPr marL="1828800" indent="-1828800" eaLnBrk="1" hangingPunct="1">
              <a:lnSpc>
                <a:spcPct val="80000"/>
              </a:lnSpc>
              <a:buFontTx/>
              <a:buNone/>
            </a:pPr>
            <a:r>
              <a:rPr lang="en-US" sz="2000" smtClean="0"/>
              <a:t>Colors:	</a:t>
            </a:r>
          </a:p>
          <a:p>
            <a:pPr marL="1828800" indent="-1828800" eaLnBrk="1" hangingPunct="1">
              <a:lnSpc>
                <a:spcPct val="80000"/>
              </a:lnSpc>
            </a:pPr>
            <a:r>
              <a:rPr lang="en-US" sz="2000" smtClean="0"/>
              <a:t>White/Black Letters </a:t>
            </a:r>
          </a:p>
          <a:p>
            <a:pPr marL="2057400" lvl="1" indent="-114300" eaLnBrk="1" hangingPunct="1">
              <a:lnSpc>
                <a:spcPct val="80000"/>
              </a:lnSpc>
            </a:pPr>
            <a:r>
              <a:rPr lang="en-US" sz="1800" smtClean="0"/>
              <a:t>Any officer who is certified to enter an IDLH environment.</a:t>
            </a:r>
          </a:p>
          <a:p>
            <a:pPr marL="1828800" indent="-1828800" eaLnBrk="1" hangingPunct="1">
              <a:lnSpc>
                <a:spcPct val="80000"/>
              </a:lnSpc>
            </a:pPr>
            <a:r>
              <a:rPr lang="en-US" sz="2000" smtClean="0">
                <a:solidFill>
                  <a:srgbClr val="FFFF00"/>
                </a:solidFill>
              </a:rPr>
              <a:t>Yellow</a:t>
            </a:r>
            <a:r>
              <a:rPr lang="en-US" sz="2000" smtClean="0"/>
              <a:t>/Black Letters – </a:t>
            </a:r>
          </a:p>
          <a:p>
            <a:pPr marL="2057400" lvl="1" indent="-114300" eaLnBrk="1" hangingPunct="1">
              <a:lnSpc>
                <a:spcPct val="80000"/>
              </a:lnSpc>
            </a:pPr>
            <a:r>
              <a:rPr lang="en-US" sz="1800" smtClean="0"/>
              <a:t>Any member (F/F, D/O, Tech, etc.) who is certified to enter an IDLH environment.</a:t>
            </a:r>
          </a:p>
          <a:p>
            <a:pPr marL="1828800" indent="-1828800" eaLnBrk="1" hangingPunct="1">
              <a:lnSpc>
                <a:spcPct val="80000"/>
              </a:lnSpc>
            </a:pPr>
            <a:r>
              <a:rPr lang="en-US" sz="2000" b="1" smtClean="0">
                <a:solidFill>
                  <a:schemeClr val="accent2"/>
                </a:solidFill>
              </a:rPr>
              <a:t>Blue</a:t>
            </a:r>
            <a:r>
              <a:rPr lang="en-US" sz="2000" smtClean="0"/>
              <a:t>/White Letters – </a:t>
            </a:r>
          </a:p>
          <a:p>
            <a:pPr marL="2057400" lvl="1" indent="-114300" eaLnBrk="1" hangingPunct="1">
              <a:lnSpc>
                <a:spcPct val="80000"/>
              </a:lnSpc>
            </a:pPr>
            <a:r>
              <a:rPr lang="en-US" sz="1800" smtClean="0"/>
              <a:t>EMS-certified personnel, includes EMS officers who are not certified to enter an IDLH environment.</a:t>
            </a:r>
          </a:p>
          <a:p>
            <a:pPr marL="1828800" indent="-1828800" eaLnBrk="1" hangingPunct="1">
              <a:lnSpc>
                <a:spcPct val="80000"/>
              </a:lnSpc>
            </a:pPr>
            <a:r>
              <a:rPr lang="en-US" sz="2000" smtClean="0">
                <a:solidFill>
                  <a:srgbClr val="FF0000"/>
                </a:solidFill>
              </a:rPr>
              <a:t>Red</a:t>
            </a:r>
            <a:r>
              <a:rPr lang="en-US" sz="2000" smtClean="0"/>
              <a:t>/White Letters </a:t>
            </a:r>
          </a:p>
          <a:p>
            <a:pPr marL="2057400" lvl="1" indent="-114300" eaLnBrk="1" hangingPunct="1">
              <a:lnSpc>
                <a:spcPct val="80000"/>
              </a:lnSpc>
            </a:pPr>
            <a:r>
              <a:rPr lang="en-US" sz="1800" smtClean="0"/>
              <a:t>Members who are not certified EMS, fire, or are not certified to enter an IDLH environment (recruits, red hats, etc.).</a:t>
            </a:r>
          </a:p>
          <a:p>
            <a:pPr marL="1828800" indent="-1828800" eaLnBrk="1" hangingPunct="1">
              <a:lnSpc>
                <a:spcPct val="80000"/>
              </a:lnSpc>
            </a:pPr>
            <a:endParaRPr lang="en-US" sz="2000" smtClean="0"/>
          </a:p>
        </p:txBody>
      </p:sp>
      <p:pic>
        <p:nvPicPr>
          <p:cNvPr id="123908" name="Picture 4" descr="Star of Li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905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C3EFC0-F009-43F1-BBA0-F864ABFC26FE}" type="slidenum">
              <a:rPr lang="en-US" smtClean="0"/>
              <a:pPr eaLnBrk="1" hangingPunct="1"/>
              <a:t>86</a:t>
            </a:fld>
            <a:endParaRPr lang="en-US" smtClean="0"/>
          </a:p>
        </p:txBody>
      </p:sp>
      <p:sp>
        <p:nvSpPr>
          <p:cNvPr id="124931" name="Rectangle 2"/>
          <p:cNvSpPr>
            <a:spLocks noGrp="1" noChangeArrowheads="1"/>
          </p:cNvSpPr>
          <p:nvPr>
            <p:ph type="title"/>
          </p:nvPr>
        </p:nvSpPr>
        <p:spPr>
          <a:xfrm>
            <a:off x="457200" y="0"/>
            <a:ext cx="8229600" cy="1371600"/>
          </a:xfrm>
        </p:spPr>
        <p:txBody>
          <a:bodyPr/>
          <a:lstStyle/>
          <a:p>
            <a:pPr eaLnBrk="1" hangingPunct="1"/>
            <a:r>
              <a:rPr lang="en-US" b="1" smtClean="0"/>
              <a:t>Jurisdiction Identifications:</a:t>
            </a:r>
          </a:p>
        </p:txBody>
      </p:sp>
      <p:sp>
        <p:nvSpPr>
          <p:cNvPr id="124932" name="Rectangle 3"/>
          <p:cNvSpPr>
            <a:spLocks noGrp="1" noChangeArrowheads="1"/>
          </p:cNvSpPr>
          <p:nvPr>
            <p:ph type="body" idx="1"/>
          </p:nvPr>
        </p:nvSpPr>
        <p:spPr>
          <a:xfrm>
            <a:off x="914400" y="1219200"/>
            <a:ext cx="8229600" cy="5257800"/>
          </a:xfrm>
        </p:spPr>
        <p:txBody>
          <a:bodyPr/>
          <a:lstStyle/>
          <a:p>
            <a:pPr eaLnBrk="1" hangingPunct="1">
              <a:lnSpc>
                <a:spcPct val="80000"/>
              </a:lnSpc>
            </a:pPr>
            <a:r>
              <a:rPr lang="en-US" sz="2400" smtClean="0"/>
              <a:t>AFD - Alexandria City Fire Department</a:t>
            </a:r>
          </a:p>
          <a:p>
            <a:pPr eaLnBrk="1" hangingPunct="1">
              <a:lnSpc>
                <a:spcPct val="80000"/>
              </a:lnSpc>
            </a:pPr>
            <a:r>
              <a:rPr lang="en-US" sz="2400" smtClean="0"/>
              <a:t>ACFD - Arlington County Fire Department</a:t>
            </a:r>
          </a:p>
          <a:p>
            <a:pPr eaLnBrk="1" hangingPunct="1">
              <a:lnSpc>
                <a:spcPct val="80000"/>
              </a:lnSpc>
            </a:pPr>
            <a:r>
              <a:rPr lang="en-US" sz="2400" smtClean="0"/>
              <a:t>FCTY - Fairfax City Fire Department</a:t>
            </a:r>
          </a:p>
          <a:p>
            <a:pPr eaLnBrk="1" hangingPunct="1">
              <a:lnSpc>
                <a:spcPct val="80000"/>
              </a:lnSpc>
            </a:pPr>
            <a:r>
              <a:rPr lang="en-US" sz="2400" smtClean="0"/>
              <a:t>FXCO - Fairfax County Fire Department</a:t>
            </a:r>
          </a:p>
          <a:p>
            <a:pPr eaLnBrk="1" hangingPunct="1">
              <a:lnSpc>
                <a:spcPct val="80000"/>
              </a:lnSpc>
            </a:pPr>
            <a:r>
              <a:rPr lang="en-US" sz="2400" smtClean="0"/>
              <a:t>FBFD - Fort Belvoir Fire Department</a:t>
            </a:r>
          </a:p>
          <a:p>
            <a:pPr eaLnBrk="1" hangingPunct="1">
              <a:lnSpc>
                <a:spcPct val="80000"/>
              </a:lnSpc>
            </a:pPr>
            <a:r>
              <a:rPr lang="en-US" sz="2400" smtClean="0"/>
              <a:t>FMFD - Fort Myer Fire Department</a:t>
            </a:r>
          </a:p>
          <a:p>
            <a:pPr eaLnBrk="1" hangingPunct="1">
              <a:lnSpc>
                <a:spcPct val="80000"/>
              </a:lnSpc>
            </a:pPr>
            <a:r>
              <a:rPr lang="en-US" sz="2400" smtClean="0"/>
              <a:t>LCFR - Loudoun County Fire Rescue</a:t>
            </a:r>
          </a:p>
          <a:p>
            <a:pPr eaLnBrk="1" hangingPunct="1">
              <a:lnSpc>
                <a:spcPct val="80000"/>
              </a:lnSpc>
            </a:pPr>
            <a:r>
              <a:rPr lang="en-US" sz="2400" smtClean="0"/>
              <a:t>MWAA - Metropolitan Washington Airport Authority Fire Department</a:t>
            </a:r>
            <a:endParaRPr lang="en-US" sz="2400" i="1" smtClean="0"/>
          </a:p>
          <a:p>
            <a:pPr eaLnBrk="1" hangingPunct="1">
              <a:lnSpc>
                <a:spcPct val="80000"/>
              </a:lnSpc>
            </a:pPr>
            <a:r>
              <a:rPr lang="en-US" sz="2400" i="1" smtClean="0">
                <a:solidFill>
                  <a:srgbClr val="FF0000"/>
                </a:solidFill>
              </a:rPr>
              <a:t>FBEMS - Fort Belvoir EMS </a:t>
            </a:r>
          </a:p>
          <a:p>
            <a:pPr eaLnBrk="1" hangingPunct="1">
              <a:lnSpc>
                <a:spcPct val="80000"/>
              </a:lnSpc>
            </a:pPr>
            <a:r>
              <a:rPr lang="en-US" sz="2400" i="1" smtClean="0">
                <a:solidFill>
                  <a:srgbClr val="FF0000"/>
                </a:solidFill>
              </a:rPr>
              <a:t>PWC - Prince William County Fire Rescue</a:t>
            </a:r>
          </a:p>
          <a:p>
            <a:pPr eaLnBrk="1" hangingPunct="1">
              <a:lnSpc>
                <a:spcPct val="80000"/>
              </a:lnSpc>
            </a:pPr>
            <a:r>
              <a:rPr lang="en-US" sz="2400" i="1" smtClean="0">
                <a:solidFill>
                  <a:srgbClr val="FF0000"/>
                </a:solidFill>
              </a:rPr>
              <a:t>MVFC - City of Manassas Fire Department</a:t>
            </a:r>
          </a:p>
          <a:p>
            <a:pPr eaLnBrk="1" hangingPunct="1">
              <a:lnSpc>
                <a:spcPct val="80000"/>
              </a:lnSpc>
            </a:pPr>
            <a:r>
              <a:rPr lang="en-US" sz="2400" i="1" smtClean="0">
                <a:solidFill>
                  <a:srgbClr val="FF0000"/>
                </a:solidFill>
              </a:rPr>
              <a:t>MVRS - Manassas Rescue Squad</a:t>
            </a:r>
          </a:p>
          <a:p>
            <a:pPr eaLnBrk="1" hangingPunct="1">
              <a:lnSpc>
                <a:spcPct val="80000"/>
              </a:lnSpc>
            </a:pPr>
            <a:r>
              <a:rPr lang="en-US" sz="2400" i="1" smtClean="0">
                <a:solidFill>
                  <a:srgbClr val="FF0000"/>
                </a:solidFill>
              </a:rPr>
              <a:t>MPFD - Manassas Park Fire Department</a:t>
            </a:r>
            <a:endParaRPr lang="en-US" sz="2400" b="1" i="1" smtClean="0">
              <a:solidFill>
                <a:srgbClr val="FF0000"/>
              </a:solidFill>
            </a:endParaRPr>
          </a:p>
          <a:p>
            <a:pPr lvl="1" eaLnBrk="1" hangingPunct="1">
              <a:lnSpc>
                <a:spcPct val="80000"/>
              </a:lnSpc>
            </a:pPr>
            <a:r>
              <a:rPr lang="en-US" sz="2000" b="1" i="1" smtClean="0">
                <a:solidFill>
                  <a:srgbClr val="FF0000"/>
                </a:solidFill>
              </a:rPr>
              <a:t>Italics indicate non-signatory NOVA jurisdictions</a:t>
            </a:r>
            <a:r>
              <a:rPr lang="en-US" sz="2000" b="1" i="1" smtClean="0"/>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FBE3ED-0659-4070-864E-B97561D4DC67}" type="slidenum">
              <a:rPr lang="en-US" smtClean="0"/>
              <a:pPr eaLnBrk="1" hangingPunct="1"/>
              <a:t>87</a:t>
            </a:fld>
            <a:endParaRPr lang="en-US" smtClean="0"/>
          </a:p>
        </p:txBody>
      </p:sp>
      <p:pic>
        <p:nvPicPr>
          <p:cNvPr id="125955" name="Picture 2" descr="DSCN648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447800" y="304800"/>
            <a:ext cx="6096000" cy="1143000"/>
          </a:xfrm>
          <a:noFill/>
        </p:spPr>
        <p:txBody>
          <a:bodyPr lIns="92075" tIns="46038" rIns="92075" bIns="46038"/>
          <a:lstStyle/>
          <a:p>
            <a:pPr eaLnBrk="1" hangingPunct="1"/>
            <a:r>
              <a:rPr lang="en-US" smtClean="0"/>
              <a:t>How It Works</a:t>
            </a:r>
          </a:p>
        </p:txBody>
      </p:sp>
      <p:sp>
        <p:nvSpPr>
          <p:cNvPr id="126979" name="Rectangle 3"/>
          <p:cNvSpPr>
            <a:spLocks noGrp="1" noChangeArrowheads="1"/>
          </p:cNvSpPr>
          <p:nvPr>
            <p:ph type="body" idx="1"/>
          </p:nvPr>
        </p:nvSpPr>
        <p:spPr>
          <a:xfrm>
            <a:off x="685800" y="1600200"/>
            <a:ext cx="7772400" cy="4191000"/>
          </a:xfrm>
          <a:noFill/>
        </p:spPr>
        <p:txBody>
          <a:bodyPr lIns="92075" tIns="46038" rIns="92075" bIns="46038"/>
          <a:lstStyle/>
          <a:p>
            <a:pPr eaLnBrk="1" hangingPunct="1">
              <a:lnSpc>
                <a:spcPct val="90000"/>
              </a:lnSpc>
            </a:pPr>
            <a:r>
              <a:rPr lang="en-US" dirty="0" smtClean="0"/>
              <a:t>1 Passport, 1 Roster, and 1 Riding Card Per Unit</a:t>
            </a:r>
          </a:p>
          <a:p>
            <a:pPr eaLnBrk="1" hangingPunct="1">
              <a:lnSpc>
                <a:spcPct val="90000"/>
              </a:lnSpc>
            </a:pPr>
            <a:r>
              <a:rPr lang="en-US" dirty="0" smtClean="0"/>
              <a:t>Member places name tag on passport, roster, &amp; riding card</a:t>
            </a:r>
          </a:p>
          <a:p>
            <a:pPr eaLnBrk="1" hangingPunct="1">
              <a:lnSpc>
                <a:spcPct val="90000"/>
              </a:lnSpc>
            </a:pPr>
            <a:r>
              <a:rPr lang="en-US" dirty="0" smtClean="0"/>
              <a:t>Place unit designator on helmet</a:t>
            </a:r>
          </a:p>
          <a:p>
            <a:pPr eaLnBrk="1" hangingPunct="1">
              <a:lnSpc>
                <a:spcPct val="90000"/>
              </a:lnSpc>
            </a:pPr>
            <a:r>
              <a:rPr lang="en-US" dirty="0" smtClean="0"/>
              <a:t>Personnel not in hazard area are placed upside down (driver)</a:t>
            </a:r>
          </a:p>
          <a:p>
            <a:pPr eaLnBrk="1" hangingPunct="1">
              <a:lnSpc>
                <a:spcPct val="90000"/>
              </a:lnSpc>
            </a:pPr>
            <a:r>
              <a:rPr lang="en-US" dirty="0" smtClean="0"/>
              <a:t>Upon arrival on scene, officer leaves passport at drop-off or command post</a:t>
            </a:r>
          </a:p>
          <a:p>
            <a:pPr eaLnBrk="1" hangingPunct="1">
              <a:lnSpc>
                <a:spcPct val="90000"/>
              </a:lnSpc>
            </a:pPr>
            <a:r>
              <a:rPr lang="en-US" dirty="0" smtClean="0"/>
              <a:t>Riding Card is kept by the officer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9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46FB63-1471-466B-8EA9-1579564440F9}" type="slidenum">
              <a:rPr lang="en-US" smtClean="0"/>
              <a:pPr eaLnBrk="1" hangingPunct="1"/>
              <a:t>89</a:t>
            </a:fld>
            <a:endParaRPr lang="en-US" smtClean="0"/>
          </a:p>
        </p:txBody>
      </p:sp>
      <p:sp>
        <p:nvSpPr>
          <p:cNvPr id="128003" name="Rectangle 2"/>
          <p:cNvSpPr>
            <a:spLocks noGrp="1" noChangeArrowheads="1"/>
          </p:cNvSpPr>
          <p:nvPr>
            <p:ph type="title"/>
          </p:nvPr>
        </p:nvSpPr>
        <p:spPr>
          <a:xfrm>
            <a:off x="457200" y="0"/>
            <a:ext cx="8229600" cy="1143000"/>
          </a:xfrm>
        </p:spPr>
        <p:txBody>
          <a:bodyPr/>
          <a:lstStyle/>
          <a:p>
            <a:pPr eaLnBrk="1" hangingPunct="1"/>
            <a:r>
              <a:rPr lang="en-US" smtClean="0"/>
              <a:t>X-Ray Passports</a:t>
            </a:r>
          </a:p>
        </p:txBody>
      </p:sp>
      <p:sp>
        <p:nvSpPr>
          <p:cNvPr id="128004" name="Rectangle 3"/>
          <p:cNvSpPr>
            <a:spLocks noGrp="1" noChangeArrowheads="1"/>
          </p:cNvSpPr>
          <p:nvPr>
            <p:ph type="body" sz="half" idx="1"/>
          </p:nvPr>
        </p:nvSpPr>
        <p:spPr>
          <a:xfrm>
            <a:off x="152400" y="914400"/>
            <a:ext cx="4800600" cy="5638800"/>
          </a:xfrm>
        </p:spPr>
        <p:txBody>
          <a:bodyPr/>
          <a:lstStyle/>
          <a:p>
            <a:pPr eaLnBrk="1" hangingPunct="1">
              <a:lnSpc>
                <a:spcPct val="80000"/>
              </a:lnSpc>
            </a:pPr>
            <a:r>
              <a:rPr lang="en-US" sz="2400" smtClean="0"/>
              <a:t>The X-Ray passports will allow the incident commander to have more teams should staffing and the task required dictate such a need. Command alone will make the determination on the use of an X-Ray team.</a:t>
            </a:r>
          </a:p>
          <a:p>
            <a:pPr eaLnBrk="1" hangingPunct="1">
              <a:lnSpc>
                <a:spcPct val="80000"/>
              </a:lnSpc>
            </a:pPr>
            <a:r>
              <a:rPr lang="en-US" sz="2400" smtClean="0"/>
              <a:t> For example, the second team from Engine 434 shall be called Engine 434X-Ray.</a:t>
            </a:r>
          </a:p>
          <a:p>
            <a:pPr eaLnBrk="1" hangingPunct="1">
              <a:lnSpc>
                <a:spcPct val="80000"/>
              </a:lnSpc>
            </a:pPr>
            <a:r>
              <a:rPr lang="en-US" sz="2400" smtClean="0"/>
              <a:t>If command decides to split a team, extra caution should be taken into account and factors such as experience and the task at hand should be considered.</a:t>
            </a:r>
          </a:p>
        </p:txBody>
      </p:sp>
      <p:pic>
        <p:nvPicPr>
          <p:cNvPr id="128005"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219200"/>
            <a:ext cx="3735388" cy="2789238"/>
          </a:xfrm>
          <a:noFill/>
        </p:spPr>
      </p:pic>
      <p:pic>
        <p:nvPicPr>
          <p:cNvPr id="128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068763"/>
            <a:ext cx="373538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304800" y="457200"/>
            <a:ext cx="8382000" cy="5668963"/>
          </a:xfrm>
        </p:spPr>
        <p:txBody>
          <a:bodyPr/>
          <a:lstStyle/>
          <a:p>
            <a:pPr>
              <a:lnSpc>
                <a:spcPct val="90000"/>
              </a:lnSpc>
            </a:pPr>
            <a:r>
              <a:rPr lang="en-US" sz="2800" smtClean="0"/>
              <a:t>We have an exposure reporting process and it’s time sensitive! We have a really good record of keeping our people safe.</a:t>
            </a:r>
          </a:p>
          <a:p>
            <a:pPr>
              <a:lnSpc>
                <a:spcPct val="90000"/>
              </a:lnSpc>
            </a:pPr>
            <a:r>
              <a:rPr lang="en-US" sz="2800" smtClean="0"/>
              <a:t>Scene safety should always consider the potential for increasing ones measure of personal protection from what is considered the baseline level of protection….”Are we wearing the appropriate level of protection for this EMS incident”…should we be wearing that N95 or eye protection?</a:t>
            </a:r>
          </a:p>
          <a:p>
            <a:pPr>
              <a:lnSpc>
                <a:spcPct val="90000"/>
              </a:lnSpc>
            </a:pPr>
            <a:r>
              <a:rPr lang="en-US" sz="2800" smtClean="0"/>
              <a:t>“Know thy self”…hopefully means know your vaccination/childhood disease history before you jump into the patient care arena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72A8CA-A33E-4A73-9B00-FEBFCE93702A}" type="slidenum">
              <a:rPr lang="en-US" smtClean="0"/>
              <a:pPr eaLnBrk="1" hangingPunct="1"/>
              <a:t>90</a:t>
            </a:fld>
            <a:endParaRPr lang="en-US" smtClean="0"/>
          </a:p>
        </p:txBody>
      </p:sp>
      <p:sp>
        <p:nvSpPr>
          <p:cNvPr id="129027" name="Rectangle 2"/>
          <p:cNvSpPr>
            <a:spLocks noGrp="1" noChangeArrowheads="1"/>
          </p:cNvSpPr>
          <p:nvPr>
            <p:ph type="title"/>
          </p:nvPr>
        </p:nvSpPr>
        <p:spPr>
          <a:xfrm>
            <a:off x="457200" y="0"/>
            <a:ext cx="8229600" cy="685800"/>
          </a:xfrm>
        </p:spPr>
        <p:txBody>
          <a:bodyPr/>
          <a:lstStyle/>
          <a:p>
            <a:pPr eaLnBrk="1" hangingPunct="1"/>
            <a:r>
              <a:rPr lang="en-US" sz="4000" smtClean="0"/>
              <a:t>Apparatus Unit Identifiers</a:t>
            </a:r>
          </a:p>
        </p:txBody>
      </p:sp>
      <p:sp>
        <p:nvSpPr>
          <p:cNvPr id="129028" name="Rectangle 3"/>
          <p:cNvSpPr>
            <a:spLocks noGrp="1" noChangeArrowheads="1"/>
          </p:cNvSpPr>
          <p:nvPr>
            <p:ph type="body" idx="1"/>
          </p:nvPr>
        </p:nvSpPr>
        <p:spPr>
          <a:xfrm>
            <a:off x="0" y="609600"/>
            <a:ext cx="9144000" cy="6248400"/>
          </a:xfrm>
        </p:spPr>
        <p:txBody>
          <a:bodyPr/>
          <a:lstStyle/>
          <a:p>
            <a:pPr eaLnBrk="1" hangingPunct="1">
              <a:lnSpc>
                <a:spcPct val="80000"/>
              </a:lnSpc>
            </a:pPr>
            <a:endParaRPr lang="en-US" sz="800" dirty="0" smtClean="0"/>
          </a:p>
          <a:p>
            <a:pPr eaLnBrk="1" hangingPunct="1">
              <a:lnSpc>
                <a:spcPct val="80000"/>
              </a:lnSpc>
            </a:pPr>
            <a:r>
              <a:rPr lang="en-US" dirty="0" smtClean="0"/>
              <a:t>When a single station has two or more units of the same type assigned to it, a suffix is added to the unit identifier to uniquely designate each unit from a station. The suffix of the first unit, the alpha unit (i.e., E403-A) is silent and shall not be transmitted. All subsequent units shall transmit their designator with the suffix. </a:t>
            </a:r>
          </a:p>
          <a:p>
            <a:pPr lvl="1" eaLnBrk="1" hangingPunct="1">
              <a:lnSpc>
                <a:spcPct val="80000"/>
              </a:lnSpc>
            </a:pPr>
            <a:r>
              <a:rPr lang="en-US" sz="3200" dirty="0" smtClean="0"/>
              <a:t>The first ambulance assigned to Station 421 (Ambulance 421) is identified as A421 – spoken as “Ambulance Four-Twenty-One.” </a:t>
            </a:r>
          </a:p>
          <a:p>
            <a:pPr lvl="1" eaLnBrk="1" hangingPunct="1">
              <a:lnSpc>
                <a:spcPct val="80000"/>
              </a:lnSpc>
            </a:pPr>
            <a:r>
              <a:rPr lang="en-US" sz="3200" dirty="0" smtClean="0"/>
              <a:t>The second ambulance from Station 421 is identified as A421B – spoken as “Ambulance Four-Twenty-One-Bravo.”</a:t>
            </a:r>
            <a:r>
              <a:rPr lang="en-US" dirty="0" smtClean="0"/>
              <a:t> </a:t>
            </a:r>
            <a:r>
              <a:rPr lang="en-US" sz="32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0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72A8CA-A33E-4A73-9B00-FEBFCE93702A}" type="slidenum">
              <a:rPr lang="en-US" smtClean="0"/>
              <a:pPr eaLnBrk="1" hangingPunct="1"/>
              <a:t>91</a:t>
            </a:fld>
            <a:endParaRPr lang="en-US" smtClean="0"/>
          </a:p>
        </p:txBody>
      </p:sp>
      <p:sp>
        <p:nvSpPr>
          <p:cNvPr id="129027" name="Rectangle 2"/>
          <p:cNvSpPr>
            <a:spLocks noGrp="1" noChangeArrowheads="1"/>
          </p:cNvSpPr>
          <p:nvPr>
            <p:ph type="title"/>
          </p:nvPr>
        </p:nvSpPr>
        <p:spPr>
          <a:xfrm>
            <a:off x="457200" y="0"/>
            <a:ext cx="8229600" cy="685800"/>
          </a:xfrm>
        </p:spPr>
        <p:txBody>
          <a:bodyPr/>
          <a:lstStyle/>
          <a:p>
            <a:pPr eaLnBrk="1" hangingPunct="1"/>
            <a:r>
              <a:rPr lang="en-US" sz="4000" smtClean="0"/>
              <a:t>Apparatus Unit Identifiers</a:t>
            </a:r>
          </a:p>
        </p:txBody>
      </p:sp>
      <p:sp>
        <p:nvSpPr>
          <p:cNvPr id="129028" name="Rectangle 3"/>
          <p:cNvSpPr>
            <a:spLocks noGrp="1" noChangeArrowheads="1"/>
          </p:cNvSpPr>
          <p:nvPr>
            <p:ph type="body" idx="1"/>
          </p:nvPr>
        </p:nvSpPr>
        <p:spPr>
          <a:xfrm>
            <a:off x="0" y="1600200"/>
            <a:ext cx="9144000" cy="3352800"/>
          </a:xfrm>
        </p:spPr>
        <p:txBody>
          <a:bodyPr/>
          <a:lstStyle/>
          <a:p>
            <a:pPr eaLnBrk="1" hangingPunct="1">
              <a:lnSpc>
                <a:spcPct val="80000"/>
              </a:lnSpc>
            </a:pPr>
            <a:endParaRPr lang="en-US" sz="800" dirty="0" smtClean="0"/>
          </a:p>
          <a:p>
            <a:pPr eaLnBrk="1" hangingPunct="1">
              <a:lnSpc>
                <a:spcPct val="80000"/>
              </a:lnSpc>
            </a:pPr>
            <a:r>
              <a:rPr lang="en-US" dirty="0" smtClean="0"/>
              <a:t>For EMS-Only Transport Units: </a:t>
            </a:r>
          </a:p>
          <a:p>
            <a:pPr eaLnBrk="1" hangingPunct="1">
              <a:lnSpc>
                <a:spcPct val="80000"/>
              </a:lnSpc>
            </a:pPr>
            <a:r>
              <a:rPr lang="en-US" dirty="0" smtClean="0"/>
              <a:t>When an EMS-only ambulance or medic unit is staffed, it shall use the “E” suffix. </a:t>
            </a:r>
          </a:p>
          <a:p>
            <a:pPr lvl="1" eaLnBrk="1" hangingPunct="1">
              <a:lnSpc>
                <a:spcPct val="80000"/>
              </a:lnSpc>
            </a:pPr>
            <a:r>
              <a:rPr lang="en-US" dirty="0" smtClean="0"/>
              <a:t>A422 is staffed with an EMS-only crew. A422 now is identified as A422E – spoken as “Ambulance Four-Twenty-Two-Echo.” </a:t>
            </a:r>
          </a:p>
          <a:p>
            <a:pPr lvl="1" eaLnBrk="1" hangingPunct="1">
              <a:lnSpc>
                <a:spcPct val="80000"/>
              </a:lnSpc>
            </a:pPr>
            <a:r>
              <a:rPr lang="en-US" dirty="0" smtClean="0"/>
              <a:t>If one of the crew is an EMT, and the other is a FF/EMT, the unit is classified as EMS Only </a:t>
            </a:r>
          </a:p>
        </p:txBody>
      </p:sp>
    </p:spTree>
    <p:extLst>
      <p:ext uri="{BB962C8B-B14F-4D97-AF65-F5344CB8AC3E}">
        <p14:creationId xmlns:p14="http://schemas.microsoft.com/office/powerpoint/2010/main" val="16712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02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DEB54E-D49E-42D7-89FE-6A04BF9D564A}" type="slidenum">
              <a:rPr lang="en-US" smtClean="0"/>
              <a:pPr eaLnBrk="1" hangingPunct="1"/>
              <a:t>92</a:t>
            </a:fld>
            <a:endParaRPr lang="en-US" smtClean="0"/>
          </a:p>
        </p:txBody>
      </p:sp>
      <p:pic>
        <p:nvPicPr>
          <p:cNvPr id="130051" name="Picture 2" descr="PIC0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44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4C9A17-EB35-4720-8B90-DCF61006DD52}" type="slidenum">
              <a:rPr lang="en-US" smtClean="0"/>
              <a:pPr eaLnBrk="1" hangingPunct="1"/>
              <a:t>93</a:t>
            </a:fld>
            <a:endParaRPr lang="en-US" smtClean="0"/>
          </a:p>
        </p:txBody>
      </p:sp>
      <p:sp>
        <p:nvSpPr>
          <p:cNvPr id="131075" name="Rectangle 2"/>
          <p:cNvSpPr>
            <a:spLocks noGrp="1" noChangeArrowheads="1"/>
          </p:cNvSpPr>
          <p:nvPr>
            <p:ph type="title"/>
          </p:nvPr>
        </p:nvSpPr>
        <p:spPr>
          <a:xfrm>
            <a:off x="457200" y="0"/>
            <a:ext cx="8229600" cy="1066800"/>
          </a:xfrm>
        </p:spPr>
        <p:txBody>
          <a:bodyPr/>
          <a:lstStyle/>
          <a:p>
            <a:pPr eaLnBrk="1" hangingPunct="1"/>
            <a:r>
              <a:rPr lang="en-US" smtClean="0"/>
              <a:t>Helmet ID Unit Designators</a:t>
            </a:r>
          </a:p>
        </p:txBody>
      </p:sp>
      <p:sp>
        <p:nvSpPr>
          <p:cNvPr id="131076" name="Rectangle 3"/>
          <p:cNvSpPr>
            <a:spLocks noGrp="1" noChangeArrowheads="1"/>
          </p:cNvSpPr>
          <p:nvPr>
            <p:ph type="body" idx="1"/>
          </p:nvPr>
        </p:nvSpPr>
        <p:spPr>
          <a:xfrm>
            <a:off x="609600" y="838200"/>
            <a:ext cx="8382000" cy="5867400"/>
          </a:xfrm>
          <a:noFill/>
        </p:spPr>
        <p:txBody>
          <a:bodyPr/>
          <a:lstStyle/>
          <a:p>
            <a:pPr eaLnBrk="1" hangingPunct="1">
              <a:lnSpc>
                <a:spcPct val="80000"/>
              </a:lnSpc>
            </a:pPr>
            <a:r>
              <a:rPr lang="en-US" sz="2000" smtClean="0">
                <a:solidFill>
                  <a:srgbClr val="FF0000"/>
                </a:solidFill>
              </a:rPr>
              <a:t>Engine Companies</a:t>
            </a:r>
          </a:p>
          <a:p>
            <a:pPr lvl="1" eaLnBrk="1" hangingPunct="1">
              <a:lnSpc>
                <a:spcPct val="80000"/>
              </a:lnSpc>
            </a:pPr>
            <a:r>
              <a:rPr lang="en-US" sz="1800" b="1" smtClean="0"/>
              <a:t>Officers=		White inserts with </a:t>
            </a:r>
            <a:r>
              <a:rPr lang="en-US" sz="1800" b="1" smtClean="0">
                <a:solidFill>
                  <a:srgbClr val="FF0000"/>
                </a:solidFill>
              </a:rPr>
              <a:t>red</a:t>
            </a:r>
            <a:r>
              <a:rPr lang="en-US" sz="1800" b="1" smtClean="0"/>
              <a:t> numerals</a:t>
            </a:r>
          </a:p>
          <a:p>
            <a:pPr lvl="1" eaLnBrk="1" hangingPunct="1">
              <a:lnSpc>
                <a:spcPct val="80000"/>
              </a:lnSpc>
            </a:pPr>
            <a:r>
              <a:rPr lang="en-US" sz="1800" b="1" smtClean="0"/>
              <a:t>Other positions=	</a:t>
            </a:r>
            <a:r>
              <a:rPr lang="en-US" sz="1800" b="1" smtClean="0">
                <a:solidFill>
                  <a:srgbClr val="FF0000"/>
                </a:solidFill>
              </a:rPr>
              <a:t>Red </a:t>
            </a:r>
            <a:r>
              <a:rPr lang="en-US" sz="1800" b="1" smtClean="0"/>
              <a:t>inserts with white numerals</a:t>
            </a:r>
          </a:p>
          <a:p>
            <a:pPr eaLnBrk="1" hangingPunct="1">
              <a:lnSpc>
                <a:spcPct val="80000"/>
              </a:lnSpc>
            </a:pPr>
            <a:r>
              <a:rPr lang="en-US" sz="2000" smtClean="0">
                <a:solidFill>
                  <a:srgbClr val="00CC00"/>
                </a:solidFill>
              </a:rPr>
              <a:t>Truck Companies</a:t>
            </a:r>
          </a:p>
          <a:p>
            <a:pPr lvl="1" eaLnBrk="1" hangingPunct="1">
              <a:lnSpc>
                <a:spcPct val="80000"/>
              </a:lnSpc>
            </a:pPr>
            <a:r>
              <a:rPr lang="en-US" sz="1800" b="1" smtClean="0"/>
              <a:t>Officers=		White inserts with </a:t>
            </a:r>
            <a:r>
              <a:rPr lang="en-US" sz="1800" b="1" smtClean="0">
                <a:solidFill>
                  <a:srgbClr val="00CC00"/>
                </a:solidFill>
              </a:rPr>
              <a:t>green</a:t>
            </a:r>
            <a:r>
              <a:rPr lang="en-US" sz="1800" b="1" smtClean="0"/>
              <a:t> numerals</a:t>
            </a:r>
          </a:p>
          <a:p>
            <a:pPr lvl="1" eaLnBrk="1" hangingPunct="1">
              <a:lnSpc>
                <a:spcPct val="80000"/>
              </a:lnSpc>
            </a:pPr>
            <a:r>
              <a:rPr lang="en-US" sz="1800" b="1" smtClean="0"/>
              <a:t>Other positions=	</a:t>
            </a:r>
            <a:r>
              <a:rPr lang="en-US" sz="1800" b="1" smtClean="0">
                <a:solidFill>
                  <a:srgbClr val="00CC00"/>
                </a:solidFill>
              </a:rPr>
              <a:t>Green</a:t>
            </a:r>
            <a:r>
              <a:rPr lang="en-US" sz="1800" b="1" smtClean="0"/>
              <a:t> inserts with white numerals </a:t>
            </a:r>
          </a:p>
          <a:p>
            <a:pPr eaLnBrk="1" hangingPunct="1">
              <a:lnSpc>
                <a:spcPct val="80000"/>
              </a:lnSpc>
            </a:pPr>
            <a:r>
              <a:rPr lang="en-US" sz="2000" smtClean="0">
                <a:solidFill>
                  <a:srgbClr val="000000"/>
                </a:solidFill>
              </a:rPr>
              <a:t>Rescue Companies</a:t>
            </a:r>
          </a:p>
          <a:p>
            <a:pPr lvl="1" eaLnBrk="1" hangingPunct="1">
              <a:lnSpc>
                <a:spcPct val="80000"/>
              </a:lnSpc>
            </a:pPr>
            <a:r>
              <a:rPr lang="en-US" sz="1800" b="1" smtClean="0"/>
              <a:t>Officers=		White inserts with </a:t>
            </a:r>
            <a:r>
              <a:rPr lang="en-US" sz="1800" b="1" smtClean="0">
                <a:solidFill>
                  <a:srgbClr val="000000"/>
                </a:solidFill>
              </a:rPr>
              <a:t>black</a:t>
            </a:r>
            <a:r>
              <a:rPr lang="en-US" sz="1800" b="1" smtClean="0"/>
              <a:t> numerals</a:t>
            </a:r>
          </a:p>
          <a:p>
            <a:pPr lvl="1" eaLnBrk="1" hangingPunct="1">
              <a:lnSpc>
                <a:spcPct val="80000"/>
              </a:lnSpc>
            </a:pPr>
            <a:r>
              <a:rPr lang="en-US" sz="1800" b="1" smtClean="0"/>
              <a:t>Other positions=	</a:t>
            </a:r>
            <a:r>
              <a:rPr lang="en-US" sz="1800" b="1" smtClean="0">
                <a:solidFill>
                  <a:srgbClr val="000000"/>
                </a:solidFill>
              </a:rPr>
              <a:t>Black</a:t>
            </a:r>
            <a:r>
              <a:rPr lang="en-US" sz="1800" b="1" smtClean="0"/>
              <a:t> inserts with white numerals</a:t>
            </a:r>
          </a:p>
          <a:p>
            <a:pPr eaLnBrk="1" hangingPunct="1">
              <a:lnSpc>
                <a:spcPct val="80000"/>
              </a:lnSpc>
            </a:pPr>
            <a:r>
              <a:rPr lang="en-US" sz="2000" smtClean="0">
                <a:solidFill>
                  <a:schemeClr val="accent2"/>
                </a:solidFill>
              </a:rPr>
              <a:t>EMS Units</a:t>
            </a:r>
          </a:p>
          <a:p>
            <a:pPr lvl="1" eaLnBrk="1" hangingPunct="1">
              <a:lnSpc>
                <a:spcPct val="80000"/>
              </a:lnSpc>
            </a:pPr>
            <a:r>
              <a:rPr lang="en-US" sz="1800" b="1" smtClean="0"/>
              <a:t>Officers=		White inserts with </a:t>
            </a:r>
            <a:r>
              <a:rPr lang="en-US" sz="1800" b="1" smtClean="0">
                <a:solidFill>
                  <a:schemeClr val="accent2"/>
                </a:solidFill>
              </a:rPr>
              <a:t>blue</a:t>
            </a:r>
            <a:r>
              <a:rPr lang="en-US" sz="1800" b="1" smtClean="0"/>
              <a:t> numerals</a:t>
            </a:r>
          </a:p>
          <a:p>
            <a:pPr lvl="1" eaLnBrk="1" hangingPunct="1">
              <a:lnSpc>
                <a:spcPct val="80000"/>
              </a:lnSpc>
            </a:pPr>
            <a:r>
              <a:rPr lang="en-US" sz="1800" b="1" smtClean="0"/>
              <a:t>Other positions=	</a:t>
            </a:r>
            <a:r>
              <a:rPr lang="en-US" sz="1800" b="1" smtClean="0">
                <a:solidFill>
                  <a:schemeClr val="accent2"/>
                </a:solidFill>
              </a:rPr>
              <a:t>Blue</a:t>
            </a:r>
            <a:r>
              <a:rPr lang="en-US" sz="1800" b="1" smtClean="0"/>
              <a:t> inserts with white numerals</a:t>
            </a:r>
          </a:p>
          <a:p>
            <a:pPr lvl="2" eaLnBrk="1" hangingPunct="1">
              <a:lnSpc>
                <a:spcPct val="80000"/>
              </a:lnSpc>
            </a:pPr>
            <a:r>
              <a:rPr lang="en-US" sz="1600" b="1" smtClean="0"/>
              <a:t>Ambulances will have only </a:t>
            </a:r>
            <a:r>
              <a:rPr lang="en-US" sz="1600" b="1" smtClean="0">
                <a:solidFill>
                  <a:schemeClr val="accent2"/>
                </a:solidFill>
              </a:rPr>
              <a:t>blue</a:t>
            </a:r>
            <a:r>
              <a:rPr lang="en-US" sz="1600" b="1" smtClean="0"/>
              <a:t> inserts (no officer insert)</a:t>
            </a:r>
          </a:p>
          <a:p>
            <a:pPr eaLnBrk="1" hangingPunct="1">
              <a:lnSpc>
                <a:spcPct val="80000"/>
              </a:lnSpc>
            </a:pPr>
            <a:r>
              <a:rPr lang="en-US" sz="2000" smtClean="0">
                <a:solidFill>
                  <a:srgbClr val="FF9900"/>
                </a:solidFill>
              </a:rPr>
              <a:t>Foam Units</a:t>
            </a:r>
          </a:p>
          <a:p>
            <a:pPr lvl="1" eaLnBrk="1" hangingPunct="1">
              <a:lnSpc>
                <a:spcPct val="80000"/>
              </a:lnSpc>
            </a:pPr>
            <a:r>
              <a:rPr lang="en-US" sz="1800" b="1" smtClean="0"/>
              <a:t>Officers=		White inserts with </a:t>
            </a:r>
            <a:r>
              <a:rPr lang="en-US" sz="1800" b="1" smtClean="0">
                <a:solidFill>
                  <a:srgbClr val="FF9900"/>
                </a:solidFill>
              </a:rPr>
              <a:t>orange</a:t>
            </a:r>
            <a:r>
              <a:rPr lang="en-US" sz="1800" b="1" smtClean="0"/>
              <a:t> numerals</a:t>
            </a:r>
          </a:p>
          <a:p>
            <a:pPr lvl="1" eaLnBrk="1" hangingPunct="1">
              <a:lnSpc>
                <a:spcPct val="80000"/>
              </a:lnSpc>
            </a:pPr>
            <a:r>
              <a:rPr lang="en-US" sz="1800" b="1" smtClean="0"/>
              <a:t>Other positions=	</a:t>
            </a:r>
            <a:r>
              <a:rPr lang="en-US" sz="1800" b="1" smtClean="0">
                <a:solidFill>
                  <a:srgbClr val="FF9900"/>
                </a:solidFill>
              </a:rPr>
              <a:t>Orange</a:t>
            </a:r>
            <a:r>
              <a:rPr lang="en-US" sz="1800" b="1" smtClean="0"/>
              <a:t> inserts with white numerals</a:t>
            </a:r>
          </a:p>
          <a:p>
            <a:pPr eaLnBrk="1" hangingPunct="1">
              <a:lnSpc>
                <a:spcPct val="80000"/>
              </a:lnSpc>
            </a:pPr>
            <a:r>
              <a:rPr lang="en-US" sz="2000" smtClean="0">
                <a:solidFill>
                  <a:srgbClr val="FFCC00"/>
                </a:solidFill>
              </a:rPr>
              <a:t>Battalion Chiefs</a:t>
            </a:r>
          </a:p>
          <a:p>
            <a:pPr lvl="1" eaLnBrk="1" hangingPunct="1">
              <a:lnSpc>
                <a:spcPct val="80000"/>
              </a:lnSpc>
            </a:pPr>
            <a:r>
              <a:rPr lang="en-US" sz="1800" b="1" smtClean="0"/>
              <a:t>Officers=		White inserts with </a:t>
            </a:r>
            <a:r>
              <a:rPr lang="en-US" sz="1800" b="1" smtClean="0">
                <a:solidFill>
                  <a:srgbClr val="FFCC00"/>
                </a:solidFill>
              </a:rPr>
              <a:t>gold</a:t>
            </a:r>
            <a:r>
              <a:rPr lang="en-US" sz="1800" b="1" smtClean="0"/>
              <a:t> numerals</a:t>
            </a:r>
          </a:p>
          <a:p>
            <a:pPr eaLnBrk="1" hangingPunct="1">
              <a:lnSpc>
                <a:spcPct val="80000"/>
              </a:lnSpc>
            </a:pPr>
            <a:r>
              <a:rPr lang="en-US" sz="2000" smtClean="0">
                <a:solidFill>
                  <a:srgbClr val="FFFF00"/>
                </a:solidFill>
              </a:rPr>
              <a:t>Auxiliary units or Staff Positions</a:t>
            </a:r>
          </a:p>
          <a:p>
            <a:pPr lvl="1" eaLnBrk="1" hangingPunct="1">
              <a:lnSpc>
                <a:spcPct val="80000"/>
              </a:lnSpc>
            </a:pPr>
            <a:r>
              <a:rPr lang="en-US" sz="1800" b="1" smtClean="0"/>
              <a:t>Officers=		White inserts with </a:t>
            </a:r>
            <a:r>
              <a:rPr lang="en-US" sz="1800" b="1" smtClean="0">
                <a:solidFill>
                  <a:srgbClr val="FFFF00"/>
                </a:solidFill>
              </a:rPr>
              <a:t>yellow</a:t>
            </a:r>
            <a:r>
              <a:rPr lang="en-US" sz="1800" b="1" smtClean="0"/>
              <a:t> numerals</a:t>
            </a:r>
          </a:p>
          <a:p>
            <a:pPr lvl="1" eaLnBrk="1" hangingPunct="1">
              <a:lnSpc>
                <a:spcPct val="80000"/>
              </a:lnSpc>
            </a:pPr>
            <a:r>
              <a:rPr lang="en-US" sz="1800" b="1" smtClean="0"/>
              <a:t>Other positions=	</a:t>
            </a:r>
            <a:r>
              <a:rPr lang="en-US" sz="1800" b="1" smtClean="0">
                <a:solidFill>
                  <a:srgbClr val="FFFF00"/>
                </a:solidFill>
              </a:rPr>
              <a:t>Yellow</a:t>
            </a:r>
            <a:r>
              <a:rPr lang="en-US" sz="1800" b="1" smtClean="0"/>
              <a:t> inserts with white numerals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FB3A7-2710-4318-9FEC-1F1DBF30120B}" type="slidenum">
              <a:rPr lang="en-US" smtClean="0"/>
              <a:pPr eaLnBrk="1" hangingPunct="1"/>
              <a:t>94</a:t>
            </a:fld>
            <a:endParaRPr lang="en-US" smtClean="0"/>
          </a:p>
        </p:txBody>
      </p:sp>
      <p:sp>
        <p:nvSpPr>
          <p:cNvPr id="132099" name="Freeform 2"/>
          <p:cNvSpPr>
            <a:spLocks/>
          </p:cNvSpPr>
          <p:nvPr/>
        </p:nvSpPr>
        <p:spPr bwMode="auto">
          <a:xfrm>
            <a:off x="5264150" y="3049588"/>
            <a:ext cx="2722563" cy="608012"/>
          </a:xfrm>
          <a:custGeom>
            <a:avLst/>
            <a:gdLst>
              <a:gd name="T0" fmla="*/ 0 w 1416"/>
              <a:gd name="T1" fmla="*/ 0 h 824"/>
              <a:gd name="T2" fmla="*/ 2147483647 w 1416"/>
              <a:gd name="T3" fmla="*/ 0 h 824"/>
              <a:gd name="T4" fmla="*/ 0 w 1416"/>
              <a:gd name="T5" fmla="*/ 0 h 824"/>
              <a:gd name="T6" fmla="*/ 0 60000 65536"/>
              <a:gd name="T7" fmla="*/ 0 60000 65536"/>
              <a:gd name="T8" fmla="*/ 0 60000 65536"/>
              <a:gd name="T9" fmla="*/ 0 w 1416"/>
              <a:gd name="T10" fmla="*/ 0 h 824"/>
              <a:gd name="T11" fmla="*/ 1416 w 1416"/>
              <a:gd name="T12" fmla="*/ 824 h 824"/>
            </a:gdLst>
            <a:ahLst/>
            <a:cxnLst>
              <a:cxn ang="T6">
                <a:pos x="T0" y="T1"/>
              </a:cxn>
              <a:cxn ang="T7">
                <a:pos x="T2" y="T3"/>
              </a:cxn>
              <a:cxn ang="T8">
                <a:pos x="T4" y="T5"/>
              </a:cxn>
            </a:cxnLst>
            <a:rect l="T9" t="T10" r="T11" b="T12"/>
            <a:pathLst>
              <a:path w="1416" h="824">
                <a:moveTo>
                  <a:pt x="0" y="0"/>
                </a:moveTo>
                <a:cubicBezTo>
                  <a:pt x="708" y="0"/>
                  <a:pt x="1416" y="0"/>
                  <a:pt x="1416" y="0"/>
                </a:cubicBezTo>
                <a:cubicBezTo>
                  <a:pt x="1416" y="0"/>
                  <a:pt x="752" y="824"/>
                  <a:pt x="0" y="0"/>
                </a:cubicBezTo>
                <a:close/>
              </a:path>
            </a:pathLst>
          </a:custGeom>
          <a:solidFill>
            <a:srgbClr val="111111"/>
          </a:solidFill>
          <a:ln w="127000">
            <a:solidFill>
              <a:schemeClr val="tx1"/>
            </a:solidFill>
            <a:round/>
            <a:headEnd/>
            <a:tailEnd/>
          </a:ln>
        </p:spPr>
        <p:txBody>
          <a:bodyPr/>
          <a:lstStyle/>
          <a:p>
            <a:endParaRPr lang="en-US"/>
          </a:p>
        </p:txBody>
      </p:sp>
      <p:sp>
        <p:nvSpPr>
          <p:cNvPr id="132100" name="Freeform 3"/>
          <p:cNvSpPr>
            <a:spLocks/>
          </p:cNvSpPr>
          <p:nvPr/>
        </p:nvSpPr>
        <p:spPr bwMode="auto">
          <a:xfrm>
            <a:off x="5160963" y="1293813"/>
            <a:ext cx="2946400" cy="1806575"/>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rgbClr val="111111"/>
          </a:solidFill>
          <a:ln w="76200">
            <a:solidFill>
              <a:schemeClr val="tx1"/>
            </a:solidFill>
            <a:round/>
            <a:headEnd/>
            <a:tailEnd/>
          </a:ln>
        </p:spPr>
        <p:txBody>
          <a:bodyPr/>
          <a:lstStyle/>
          <a:p>
            <a:endParaRPr lang="en-US"/>
          </a:p>
        </p:txBody>
      </p:sp>
      <p:sp>
        <p:nvSpPr>
          <p:cNvPr id="132101" name="Freeform 4"/>
          <p:cNvSpPr>
            <a:spLocks/>
          </p:cNvSpPr>
          <p:nvPr/>
        </p:nvSpPr>
        <p:spPr bwMode="auto">
          <a:xfrm>
            <a:off x="5484813" y="1292225"/>
            <a:ext cx="2290762" cy="1808163"/>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rgbClr val="111111"/>
          </a:solidFill>
          <a:ln w="50800">
            <a:solidFill>
              <a:schemeClr val="tx1"/>
            </a:solidFill>
            <a:round/>
            <a:headEnd/>
            <a:tailEnd/>
          </a:ln>
        </p:spPr>
        <p:txBody>
          <a:bodyPr/>
          <a:lstStyle/>
          <a:p>
            <a:endParaRPr lang="en-US"/>
          </a:p>
        </p:txBody>
      </p:sp>
      <p:sp>
        <p:nvSpPr>
          <p:cNvPr id="132102" name="Freeform 5"/>
          <p:cNvSpPr>
            <a:spLocks/>
          </p:cNvSpPr>
          <p:nvPr/>
        </p:nvSpPr>
        <p:spPr bwMode="auto">
          <a:xfrm>
            <a:off x="5611813" y="2933700"/>
            <a:ext cx="2063750" cy="361950"/>
          </a:xfrm>
          <a:custGeom>
            <a:avLst/>
            <a:gdLst>
              <a:gd name="T0" fmla="*/ 0 w 1288"/>
              <a:gd name="T1" fmla="*/ 2147483647 h 228"/>
              <a:gd name="T2" fmla="*/ 2147483647 w 1288"/>
              <a:gd name="T3" fmla="*/ 2147483647 h 228"/>
              <a:gd name="T4" fmla="*/ 2147483647 w 1288"/>
              <a:gd name="T5" fmla="*/ 2147483647 h 228"/>
              <a:gd name="T6" fmla="*/ 2147483647 w 1288"/>
              <a:gd name="T7" fmla="*/ 2147483647 h 228"/>
              <a:gd name="T8" fmla="*/ 2147483647 w 1288"/>
              <a:gd name="T9" fmla="*/ 2147483647 h 228"/>
              <a:gd name="T10" fmla="*/ 2147483647 w 1288"/>
              <a:gd name="T11" fmla="*/ 2147483647 h 228"/>
              <a:gd name="T12" fmla="*/ 2147483647 w 1288"/>
              <a:gd name="T13" fmla="*/ 2147483647 h 228"/>
              <a:gd name="T14" fmla="*/ 2147483647 w 1288"/>
              <a:gd name="T15" fmla="*/ 2147483647 h 228"/>
              <a:gd name="T16" fmla="*/ 2147483647 w 1288"/>
              <a:gd name="T17" fmla="*/ 2147483647 h 228"/>
              <a:gd name="T18" fmla="*/ 2147483647 w 1288"/>
              <a:gd name="T19" fmla="*/ 2147483647 h 228"/>
              <a:gd name="T20" fmla="*/ 2147483647 w 1288"/>
              <a:gd name="T21" fmla="*/ 2147483647 h 228"/>
              <a:gd name="T22" fmla="*/ 2147483647 w 1288"/>
              <a:gd name="T23" fmla="*/ 2147483647 h 228"/>
              <a:gd name="T24" fmla="*/ 2147483647 w 1288"/>
              <a:gd name="T25" fmla="*/ 2147483647 h 228"/>
              <a:gd name="T26" fmla="*/ 2147483647 w 1288"/>
              <a:gd name="T27" fmla="*/ 2147483647 h 228"/>
              <a:gd name="T28" fmla="*/ 2147483647 w 1288"/>
              <a:gd name="T29" fmla="*/ 0 h 228"/>
              <a:gd name="T30" fmla="*/ 0 w 1288"/>
              <a:gd name="T31" fmla="*/ 2147483647 h 2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8"/>
              <a:gd name="T49" fmla="*/ 0 h 228"/>
              <a:gd name="T50" fmla="*/ 1288 w 1288"/>
              <a:gd name="T51" fmla="*/ 228 h 2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8" h="228">
                <a:moveTo>
                  <a:pt x="0" y="46"/>
                </a:moveTo>
                <a:lnTo>
                  <a:pt x="4" y="91"/>
                </a:lnTo>
                <a:lnTo>
                  <a:pt x="170" y="176"/>
                </a:lnTo>
                <a:lnTo>
                  <a:pt x="439" y="228"/>
                </a:lnTo>
                <a:lnTo>
                  <a:pt x="792" y="228"/>
                </a:lnTo>
                <a:lnTo>
                  <a:pt x="1057" y="202"/>
                </a:lnTo>
                <a:lnTo>
                  <a:pt x="1284" y="98"/>
                </a:lnTo>
                <a:lnTo>
                  <a:pt x="1288" y="26"/>
                </a:lnTo>
                <a:lnTo>
                  <a:pt x="1155" y="101"/>
                </a:lnTo>
                <a:lnTo>
                  <a:pt x="1157" y="53"/>
                </a:lnTo>
                <a:lnTo>
                  <a:pt x="1087" y="63"/>
                </a:lnTo>
                <a:lnTo>
                  <a:pt x="147" y="42"/>
                </a:lnTo>
                <a:lnTo>
                  <a:pt x="152" y="90"/>
                </a:lnTo>
                <a:lnTo>
                  <a:pt x="98" y="65"/>
                </a:lnTo>
                <a:lnTo>
                  <a:pt x="27" y="0"/>
                </a:lnTo>
                <a:lnTo>
                  <a:pt x="0" y="46"/>
                </a:ln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03" name="Freeform 6"/>
          <p:cNvSpPr>
            <a:spLocks/>
          </p:cNvSpPr>
          <p:nvPr/>
        </p:nvSpPr>
        <p:spPr bwMode="auto">
          <a:xfrm>
            <a:off x="5922963" y="1720850"/>
            <a:ext cx="715962" cy="15573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rgbClr val="808080"/>
            </a:solidFill>
            <a:round/>
            <a:headEnd/>
            <a:tailEnd/>
          </a:ln>
        </p:spPr>
        <p:txBody>
          <a:bodyPr/>
          <a:lstStyle/>
          <a:p>
            <a:endParaRPr lang="en-US"/>
          </a:p>
        </p:txBody>
      </p:sp>
      <p:sp>
        <p:nvSpPr>
          <p:cNvPr id="132104" name="Freeform 7"/>
          <p:cNvSpPr>
            <a:spLocks/>
          </p:cNvSpPr>
          <p:nvPr/>
        </p:nvSpPr>
        <p:spPr bwMode="auto">
          <a:xfrm flipH="1">
            <a:off x="6613525" y="1720850"/>
            <a:ext cx="715963" cy="15573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rgbClr val="808080"/>
            </a:solidFill>
            <a:round/>
            <a:headEnd/>
            <a:tailEnd/>
          </a:ln>
        </p:spPr>
        <p:txBody>
          <a:bodyPr/>
          <a:lstStyle/>
          <a:p>
            <a:endParaRPr lang="en-US"/>
          </a:p>
        </p:txBody>
      </p:sp>
      <p:sp>
        <p:nvSpPr>
          <p:cNvPr id="132105" name="Line 8"/>
          <p:cNvSpPr>
            <a:spLocks noChangeShapeType="1"/>
          </p:cNvSpPr>
          <p:nvPr/>
        </p:nvSpPr>
        <p:spPr bwMode="auto">
          <a:xfrm>
            <a:off x="6619875" y="1755775"/>
            <a:ext cx="0" cy="151447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06" name="Line 9"/>
          <p:cNvSpPr>
            <a:spLocks noChangeShapeType="1"/>
          </p:cNvSpPr>
          <p:nvPr/>
        </p:nvSpPr>
        <p:spPr bwMode="auto">
          <a:xfrm flipV="1">
            <a:off x="6626225" y="1733550"/>
            <a:ext cx="0" cy="22225"/>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2107" name="Group 10"/>
          <p:cNvGrpSpPr>
            <a:grpSpLocks/>
          </p:cNvGrpSpPr>
          <p:nvPr/>
        </p:nvGrpSpPr>
        <p:grpSpPr bwMode="auto">
          <a:xfrm>
            <a:off x="6049963" y="2020888"/>
            <a:ext cx="1136650" cy="274637"/>
            <a:chOff x="2525" y="2146"/>
            <a:chExt cx="716" cy="173"/>
          </a:xfrm>
        </p:grpSpPr>
        <p:sp>
          <p:nvSpPr>
            <p:cNvPr id="132191" name="Freeform 1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2192" name="Freeform 1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2108" name="Line 13"/>
          <p:cNvSpPr>
            <a:spLocks noChangeShapeType="1"/>
          </p:cNvSpPr>
          <p:nvPr/>
        </p:nvSpPr>
        <p:spPr bwMode="auto">
          <a:xfrm>
            <a:off x="6616700" y="2028825"/>
            <a:ext cx="0" cy="146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09" name="WordArt 14"/>
          <p:cNvSpPr>
            <a:spLocks noChangeArrowheads="1" noChangeShapeType="1" noTextEdit="1"/>
          </p:cNvSpPr>
          <p:nvPr/>
        </p:nvSpPr>
        <p:spPr bwMode="auto">
          <a:xfrm>
            <a:off x="6094413" y="2135188"/>
            <a:ext cx="1066800" cy="333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57388"/>
              </a:avLst>
            </a:prstTxWarp>
          </a:bodyPr>
          <a:lstStyle/>
          <a:p>
            <a:pPr algn="ctr"/>
            <a:r>
              <a:rPr lang="en-US" sz="900" kern="10">
                <a:solidFill>
                  <a:srgbClr val="000000"/>
                </a:solidFill>
                <a:latin typeface="Arial Black"/>
              </a:rPr>
              <a:t>FIREFIGHTER</a:t>
            </a:r>
          </a:p>
        </p:txBody>
      </p:sp>
      <p:sp>
        <p:nvSpPr>
          <p:cNvPr id="132110" name="Freeform 15"/>
          <p:cNvSpPr>
            <a:spLocks/>
          </p:cNvSpPr>
          <p:nvPr/>
        </p:nvSpPr>
        <p:spPr bwMode="auto">
          <a:xfrm rot="-246818">
            <a:off x="6115050" y="2968625"/>
            <a:ext cx="512763" cy="2746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2111" name="Freeform 16"/>
          <p:cNvSpPr>
            <a:spLocks/>
          </p:cNvSpPr>
          <p:nvPr/>
        </p:nvSpPr>
        <p:spPr bwMode="auto">
          <a:xfrm rot="246818" flipH="1">
            <a:off x="6613525" y="2968625"/>
            <a:ext cx="512763" cy="2746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2112" name="Line 17"/>
          <p:cNvSpPr>
            <a:spLocks noChangeShapeType="1"/>
          </p:cNvSpPr>
          <p:nvPr/>
        </p:nvSpPr>
        <p:spPr bwMode="auto">
          <a:xfrm flipH="1">
            <a:off x="6607175" y="3078163"/>
            <a:ext cx="7938" cy="141287"/>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13" name="WordArt 18"/>
          <p:cNvSpPr>
            <a:spLocks noChangeArrowheads="1" noChangeShapeType="1" noTextEdit="1"/>
          </p:cNvSpPr>
          <p:nvPr/>
        </p:nvSpPr>
        <p:spPr bwMode="auto">
          <a:xfrm rot="546172">
            <a:off x="6140450" y="3065463"/>
            <a:ext cx="471488" cy="106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2114" name="WordArt 19"/>
          <p:cNvSpPr>
            <a:spLocks noChangeArrowheads="1" noChangeShapeType="1" noTextEdit="1"/>
          </p:cNvSpPr>
          <p:nvPr/>
        </p:nvSpPr>
        <p:spPr bwMode="auto">
          <a:xfrm rot="-534701">
            <a:off x="6648450" y="3065463"/>
            <a:ext cx="471488" cy="106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2115" name="Freeform 20"/>
          <p:cNvSpPr>
            <a:spLocks/>
          </p:cNvSpPr>
          <p:nvPr/>
        </p:nvSpPr>
        <p:spPr bwMode="auto">
          <a:xfrm>
            <a:off x="6076950" y="2366963"/>
            <a:ext cx="1092200" cy="55245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16" name="Freeform 21"/>
          <p:cNvSpPr>
            <a:spLocks/>
          </p:cNvSpPr>
          <p:nvPr/>
        </p:nvSpPr>
        <p:spPr bwMode="auto">
          <a:xfrm>
            <a:off x="6076950" y="2366963"/>
            <a:ext cx="1092200" cy="55245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17" name="Freeform 22"/>
          <p:cNvSpPr>
            <a:spLocks/>
          </p:cNvSpPr>
          <p:nvPr/>
        </p:nvSpPr>
        <p:spPr bwMode="auto">
          <a:xfrm>
            <a:off x="6089650" y="2355850"/>
            <a:ext cx="1090613" cy="55245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18" name="Freeform 23"/>
          <p:cNvSpPr>
            <a:spLocks/>
          </p:cNvSpPr>
          <p:nvPr/>
        </p:nvSpPr>
        <p:spPr bwMode="auto">
          <a:xfrm>
            <a:off x="6089650" y="2355850"/>
            <a:ext cx="1090613" cy="55245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19" name="Oval 24"/>
          <p:cNvSpPr>
            <a:spLocks noChangeArrowheads="1"/>
          </p:cNvSpPr>
          <p:nvPr/>
        </p:nvSpPr>
        <p:spPr bwMode="auto">
          <a:xfrm>
            <a:off x="6592888" y="1655763"/>
            <a:ext cx="88900" cy="228600"/>
          </a:xfrm>
          <a:prstGeom prst="ellipse">
            <a:avLst/>
          </a:prstGeom>
          <a:gradFill rotWithShape="0">
            <a:gsLst>
              <a:gs pos="0">
                <a:srgbClr val="694F06"/>
              </a:gs>
              <a:gs pos="50000">
                <a:srgbClr val="E2AA0E"/>
              </a:gs>
              <a:gs pos="100000">
                <a:srgbClr val="694F06"/>
              </a:gs>
            </a:gsLst>
            <a:lin ang="0" scaled="1"/>
          </a:gradFill>
          <a:ln w="9525">
            <a:solidFill>
              <a:schemeClr val="tx1"/>
            </a:solidFill>
            <a:round/>
            <a:headEnd/>
            <a:tailEnd/>
          </a:ln>
        </p:spPr>
        <p:txBody>
          <a:bodyPr wrap="none" anchor="ctr"/>
          <a:lstStyle/>
          <a:p>
            <a:endParaRPr lang="en-US"/>
          </a:p>
        </p:txBody>
      </p:sp>
      <p:sp>
        <p:nvSpPr>
          <p:cNvPr id="132120" name="Freeform 25"/>
          <p:cNvSpPr>
            <a:spLocks/>
          </p:cNvSpPr>
          <p:nvPr/>
        </p:nvSpPr>
        <p:spPr bwMode="auto">
          <a:xfrm>
            <a:off x="5183188" y="5713413"/>
            <a:ext cx="3530600" cy="179387"/>
          </a:xfrm>
          <a:custGeom>
            <a:avLst/>
            <a:gdLst>
              <a:gd name="T0" fmla="*/ 0 w 2224"/>
              <a:gd name="T1" fmla="*/ 2147483647 h 113"/>
              <a:gd name="T2" fmla="*/ 2147483647 w 2224"/>
              <a:gd name="T3" fmla="*/ 2147483647 h 113"/>
              <a:gd name="T4" fmla="*/ 2147483647 w 2224"/>
              <a:gd name="T5" fmla="*/ 2147483647 h 113"/>
              <a:gd name="T6" fmla="*/ 2147483647 w 2224"/>
              <a:gd name="T7" fmla="*/ 2147483647 h 113"/>
              <a:gd name="T8" fmla="*/ 0 60000 65536"/>
              <a:gd name="T9" fmla="*/ 0 60000 65536"/>
              <a:gd name="T10" fmla="*/ 0 60000 65536"/>
              <a:gd name="T11" fmla="*/ 0 60000 65536"/>
              <a:gd name="T12" fmla="*/ 0 w 2224"/>
              <a:gd name="T13" fmla="*/ 0 h 113"/>
              <a:gd name="T14" fmla="*/ 2224 w 2224"/>
              <a:gd name="T15" fmla="*/ 113 h 113"/>
            </a:gdLst>
            <a:ahLst/>
            <a:cxnLst>
              <a:cxn ang="T8">
                <a:pos x="T0" y="T1"/>
              </a:cxn>
              <a:cxn ang="T9">
                <a:pos x="T2" y="T3"/>
              </a:cxn>
              <a:cxn ang="T10">
                <a:pos x="T4" y="T5"/>
              </a:cxn>
              <a:cxn ang="T11">
                <a:pos x="T6" y="T7"/>
              </a:cxn>
            </a:cxnLst>
            <a:rect l="T12" t="T13" r="T14" b="T15"/>
            <a:pathLst>
              <a:path w="2224" h="113">
                <a:moveTo>
                  <a:pt x="0" y="9"/>
                </a:moveTo>
                <a:cubicBezTo>
                  <a:pt x="178" y="17"/>
                  <a:pt x="768" y="57"/>
                  <a:pt x="1064" y="57"/>
                </a:cubicBezTo>
                <a:cubicBezTo>
                  <a:pt x="1360" y="57"/>
                  <a:pt x="1583" y="0"/>
                  <a:pt x="1776" y="9"/>
                </a:cubicBezTo>
                <a:cubicBezTo>
                  <a:pt x="1969" y="18"/>
                  <a:pt x="2096" y="65"/>
                  <a:pt x="2224" y="113"/>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21" name="Freeform 26"/>
          <p:cNvSpPr>
            <a:spLocks/>
          </p:cNvSpPr>
          <p:nvPr/>
        </p:nvSpPr>
        <p:spPr bwMode="auto">
          <a:xfrm>
            <a:off x="5072063" y="3922713"/>
            <a:ext cx="3111500" cy="1806575"/>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rgbClr val="111111"/>
          </a:solidFill>
          <a:ln w="76200">
            <a:solidFill>
              <a:schemeClr val="tx1"/>
            </a:solidFill>
            <a:round/>
            <a:headEnd/>
            <a:tailEnd/>
          </a:ln>
        </p:spPr>
        <p:txBody>
          <a:bodyPr/>
          <a:lstStyle/>
          <a:p>
            <a:endParaRPr lang="en-US"/>
          </a:p>
        </p:txBody>
      </p:sp>
      <p:sp>
        <p:nvSpPr>
          <p:cNvPr id="132122" name="Freeform 27"/>
          <p:cNvSpPr>
            <a:spLocks/>
          </p:cNvSpPr>
          <p:nvPr/>
        </p:nvSpPr>
        <p:spPr bwMode="auto">
          <a:xfrm>
            <a:off x="5497513" y="3921125"/>
            <a:ext cx="2254250" cy="1808163"/>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rgbClr val="111111"/>
          </a:solidFill>
          <a:ln w="50800">
            <a:solidFill>
              <a:schemeClr val="tx1"/>
            </a:solidFill>
            <a:round/>
            <a:headEnd/>
            <a:tailEnd/>
          </a:ln>
        </p:spPr>
        <p:txBody>
          <a:bodyPr/>
          <a:lstStyle/>
          <a:p>
            <a:endParaRPr lang="en-US"/>
          </a:p>
        </p:txBody>
      </p:sp>
      <p:sp>
        <p:nvSpPr>
          <p:cNvPr id="132123" name="Line 28"/>
          <p:cNvSpPr>
            <a:spLocks noChangeShapeType="1"/>
          </p:cNvSpPr>
          <p:nvPr/>
        </p:nvSpPr>
        <p:spPr bwMode="auto">
          <a:xfrm>
            <a:off x="6634163" y="4356100"/>
            <a:ext cx="0" cy="13589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24" name="Freeform 29"/>
          <p:cNvSpPr>
            <a:spLocks/>
          </p:cNvSpPr>
          <p:nvPr/>
        </p:nvSpPr>
        <p:spPr bwMode="auto">
          <a:xfrm>
            <a:off x="5229225" y="4371975"/>
            <a:ext cx="1109663" cy="555625"/>
          </a:xfrm>
          <a:custGeom>
            <a:avLst/>
            <a:gdLst>
              <a:gd name="T0" fmla="*/ 2147483647 w 699"/>
              <a:gd name="T1" fmla="*/ 2147483647 h 350"/>
              <a:gd name="T2" fmla="*/ 2147483647 w 699"/>
              <a:gd name="T3" fmla="*/ 2147483647 h 350"/>
              <a:gd name="T4" fmla="*/ 2147483647 w 699"/>
              <a:gd name="T5" fmla="*/ 0 h 350"/>
              <a:gd name="T6" fmla="*/ 2147483647 w 699"/>
              <a:gd name="T7" fmla="*/ 2147483647 h 350"/>
              <a:gd name="T8" fmla="*/ 2147483647 w 699"/>
              <a:gd name="T9" fmla="*/ 2147483647 h 350"/>
              <a:gd name="T10" fmla="*/ 2147483647 w 699"/>
              <a:gd name="T11" fmla="*/ 2147483647 h 350"/>
              <a:gd name="T12" fmla="*/ 0 60000 65536"/>
              <a:gd name="T13" fmla="*/ 0 60000 65536"/>
              <a:gd name="T14" fmla="*/ 0 60000 65536"/>
              <a:gd name="T15" fmla="*/ 0 60000 65536"/>
              <a:gd name="T16" fmla="*/ 0 60000 65536"/>
              <a:gd name="T17" fmla="*/ 0 60000 65536"/>
              <a:gd name="T18" fmla="*/ 0 w 699"/>
              <a:gd name="T19" fmla="*/ 0 h 350"/>
              <a:gd name="T20" fmla="*/ 699 w 699"/>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699" h="350">
                <a:moveTo>
                  <a:pt x="71" y="102"/>
                </a:moveTo>
                <a:cubicBezTo>
                  <a:pt x="75" y="95"/>
                  <a:pt x="0" y="27"/>
                  <a:pt x="105" y="10"/>
                </a:cubicBezTo>
                <a:cubicBezTo>
                  <a:pt x="232" y="8"/>
                  <a:pt x="293" y="2"/>
                  <a:pt x="699" y="0"/>
                </a:cubicBezTo>
                <a:cubicBezTo>
                  <a:pt x="467" y="116"/>
                  <a:pt x="437" y="74"/>
                  <a:pt x="223" y="350"/>
                </a:cubicBezTo>
                <a:cubicBezTo>
                  <a:pt x="159" y="210"/>
                  <a:pt x="83" y="56"/>
                  <a:pt x="83" y="56"/>
                </a:cubicBezTo>
                <a:lnTo>
                  <a:pt x="71" y="102"/>
                </a:lnTo>
                <a:close/>
              </a:path>
            </a:pathLst>
          </a:custGeom>
          <a:gradFill rotWithShape="0">
            <a:gsLst>
              <a:gs pos="0">
                <a:srgbClr val="FF9900"/>
              </a:gs>
              <a:gs pos="100000">
                <a:srgbClr val="C27400"/>
              </a:gs>
            </a:gsLst>
            <a:lin ang="5400000" scaled="1"/>
          </a:gradFill>
          <a:ln w="9525">
            <a:solidFill>
              <a:schemeClr val="tx1"/>
            </a:solidFill>
            <a:round/>
            <a:headEnd/>
            <a:tailEnd/>
          </a:ln>
        </p:spPr>
        <p:txBody>
          <a:bodyPr/>
          <a:lstStyle/>
          <a:p>
            <a:endParaRPr lang="en-US"/>
          </a:p>
        </p:txBody>
      </p:sp>
      <p:sp>
        <p:nvSpPr>
          <p:cNvPr id="132125" name="AutoShape 30"/>
          <p:cNvSpPr>
            <a:spLocks noChangeArrowheads="1"/>
          </p:cNvSpPr>
          <p:nvPr/>
        </p:nvSpPr>
        <p:spPr bwMode="auto">
          <a:xfrm rot="222201" flipV="1">
            <a:off x="6069013" y="4756150"/>
            <a:ext cx="447675" cy="3857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26" name="AutoShape 31"/>
          <p:cNvSpPr>
            <a:spLocks noChangeArrowheads="1"/>
          </p:cNvSpPr>
          <p:nvPr/>
        </p:nvSpPr>
        <p:spPr bwMode="auto">
          <a:xfrm rot="19870447" flipV="1">
            <a:off x="7400925" y="4699000"/>
            <a:ext cx="158750" cy="365125"/>
          </a:xfrm>
          <a:custGeom>
            <a:avLst/>
            <a:gdLst>
              <a:gd name="T0" fmla="*/ 413005676 w 21600"/>
              <a:gd name="T1" fmla="*/ 2147483647 h 21600"/>
              <a:gd name="T2" fmla="*/ 231592291 w 21600"/>
              <a:gd name="T3" fmla="*/ 2147483647 h 21600"/>
              <a:gd name="T4" fmla="*/ 50178369 w 21600"/>
              <a:gd name="T5" fmla="*/ 2147483647 h 21600"/>
              <a:gd name="T6" fmla="*/ 231592291 w 21600"/>
              <a:gd name="T7" fmla="*/ 0 h 21600"/>
              <a:gd name="T8" fmla="*/ 0 60000 65536"/>
              <a:gd name="T9" fmla="*/ 0 60000 65536"/>
              <a:gd name="T10" fmla="*/ 0 60000 65536"/>
              <a:gd name="T11" fmla="*/ 0 60000 65536"/>
              <a:gd name="T12" fmla="*/ 4140 w 21600"/>
              <a:gd name="T13" fmla="*/ 4140 h 21600"/>
              <a:gd name="T14" fmla="*/ 17460 w 21600"/>
              <a:gd name="T15" fmla="*/ 17460 h 21600"/>
            </a:gdLst>
            <a:ahLst/>
            <a:cxnLst>
              <a:cxn ang="T8">
                <a:pos x="T0" y="T1"/>
              </a:cxn>
              <a:cxn ang="T9">
                <a:pos x="T2" y="T3"/>
              </a:cxn>
              <a:cxn ang="T10">
                <a:pos x="T4" y="T5"/>
              </a:cxn>
              <a:cxn ang="T11">
                <a:pos x="T6" y="T7"/>
              </a:cxn>
            </a:cxnLst>
            <a:rect l="T12" t="T13" r="T14" b="T15"/>
            <a:pathLst>
              <a:path w="21600" h="21600">
                <a:moveTo>
                  <a:pt x="0" y="0"/>
                </a:moveTo>
                <a:lnTo>
                  <a:pt x="4679" y="21600"/>
                </a:lnTo>
                <a:lnTo>
                  <a:pt x="16921"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27" name="AutoShape 32"/>
          <p:cNvSpPr>
            <a:spLocks noChangeArrowheads="1"/>
          </p:cNvSpPr>
          <p:nvPr/>
        </p:nvSpPr>
        <p:spPr bwMode="auto">
          <a:xfrm rot="1753623" flipH="1" flipV="1">
            <a:off x="5738813" y="4637088"/>
            <a:ext cx="158750" cy="365125"/>
          </a:xfrm>
          <a:custGeom>
            <a:avLst/>
            <a:gdLst>
              <a:gd name="T0" fmla="*/ 413005676 w 21600"/>
              <a:gd name="T1" fmla="*/ 2147483647 h 21600"/>
              <a:gd name="T2" fmla="*/ 231592291 w 21600"/>
              <a:gd name="T3" fmla="*/ 2147483647 h 21600"/>
              <a:gd name="T4" fmla="*/ 50178369 w 21600"/>
              <a:gd name="T5" fmla="*/ 2147483647 h 21600"/>
              <a:gd name="T6" fmla="*/ 231592291 w 21600"/>
              <a:gd name="T7" fmla="*/ 0 h 21600"/>
              <a:gd name="T8" fmla="*/ 0 60000 65536"/>
              <a:gd name="T9" fmla="*/ 0 60000 65536"/>
              <a:gd name="T10" fmla="*/ 0 60000 65536"/>
              <a:gd name="T11" fmla="*/ 0 60000 65536"/>
              <a:gd name="T12" fmla="*/ 4140 w 21600"/>
              <a:gd name="T13" fmla="*/ 4140 h 21600"/>
              <a:gd name="T14" fmla="*/ 17460 w 21600"/>
              <a:gd name="T15" fmla="*/ 17460 h 21600"/>
            </a:gdLst>
            <a:ahLst/>
            <a:cxnLst>
              <a:cxn ang="T8">
                <a:pos x="T0" y="T1"/>
              </a:cxn>
              <a:cxn ang="T9">
                <a:pos x="T2" y="T3"/>
              </a:cxn>
              <a:cxn ang="T10">
                <a:pos x="T4" y="T5"/>
              </a:cxn>
              <a:cxn ang="T11">
                <a:pos x="T6" y="T7"/>
              </a:cxn>
            </a:cxnLst>
            <a:rect l="T12" t="T13" r="T14" b="T15"/>
            <a:pathLst>
              <a:path w="21600" h="21600">
                <a:moveTo>
                  <a:pt x="0" y="0"/>
                </a:moveTo>
                <a:lnTo>
                  <a:pt x="4679" y="21600"/>
                </a:lnTo>
                <a:lnTo>
                  <a:pt x="16921"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28" name="Line 33"/>
          <p:cNvSpPr>
            <a:spLocks noChangeShapeType="1"/>
          </p:cNvSpPr>
          <p:nvPr/>
        </p:nvSpPr>
        <p:spPr bwMode="auto">
          <a:xfrm>
            <a:off x="5345113" y="4702175"/>
            <a:ext cx="0" cy="1206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29" name="Line 34"/>
          <p:cNvSpPr>
            <a:spLocks noChangeShapeType="1"/>
          </p:cNvSpPr>
          <p:nvPr/>
        </p:nvSpPr>
        <p:spPr bwMode="auto">
          <a:xfrm flipH="1">
            <a:off x="5338763" y="5567363"/>
            <a:ext cx="6350" cy="115887"/>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30" name="WordArt 35"/>
          <p:cNvSpPr>
            <a:spLocks noChangeArrowheads="1" noChangeShapeType="1" noTextEdit="1"/>
          </p:cNvSpPr>
          <p:nvPr/>
        </p:nvSpPr>
        <p:spPr bwMode="auto">
          <a:xfrm rot="-534701">
            <a:off x="5367338" y="5556250"/>
            <a:ext cx="319087" cy="88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2131" name="WordArt 36"/>
          <p:cNvSpPr>
            <a:spLocks noChangeArrowheads="1" noChangeShapeType="1" noTextEdit="1"/>
          </p:cNvSpPr>
          <p:nvPr/>
        </p:nvSpPr>
        <p:spPr bwMode="auto">
          <a:xfrm>
            <a:off x="6172200" y="2379663"/>
            <a:ext cx="933450" cy="5127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2132" name="Freeform 37"/>
          <p:cNvSpPr>
            <a:spLocks/>
          </p:cNvSpPr>
          <p:nvPr/>
        </p:nvSpPr>
        <p:spPr bwMode="auto">
          <a:xfrm>
            <a:off x="6684963" y="475138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2133" name="WordArt 38"/>
          <p:cNvSpPr>
            <a:spLocks noChangeArrowheads="1" noChangeShapeType="1" noTextEdit="1"/>
          </p:cNvSpPr>
          <p:nvPr/>
        </p:nvSpPr>
        <p:spPr bwMode="auto">
          <a:xfrm>
            <a:off x="6757988" y="4848225"/>
            <a:ext cx="493712"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E410</a:t>
            </a:r>
          </a:p>
        </p:txBody>
      </p:sp>
      <p:grpSp>
        <p:nvGrpSpPr>
          <p:cNvPr id="132134" name="Group 39"/>
          <p:cNvGrpSpPr>
            <a:grpSpLocks/>
          </p:cNvGrpSpPr>
          <p:nvPr/>
        </p:nvGrpSpPr>
        <p:grpSpPr bwMode="auto">
          <a:xfrm>
            <a:off x="1020763" y="1303338"/>
            <a:ext cx="2946400" cy="2365375"/>
            <a:chOff x="635" y="1373"/>
            <a:chExt cx="1856" cy="1490"/>
          </a:xfrm>
        </p:grpSpPr>
        <p:sp>
          <p:nvSpPr>
            <p:cNvPr id="132186" name="WordArt 40"/>
            <p:cNvSpPr>
              <a:spLocks noChangeArrowheads="1" noChangeShapeType="1" noTextEdit="1"/>
            </p:cNvSpPr>
            <p:nvPr/>
          </p:nvSpPr>
          <p:spPr bwMode="auto">
            <a:xfrm>
              <a:off x="1293" y="2078"/>
              <a:ext cx="566" cy="294"/>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2187" name="Freeform 41"/>
            <p:cNvSpPr>
              <a:spLocks/>
            </p:cNvSpPr>
            <p:nvPr/>
          </p:nvSpPr>
          <p:spPr bwMode="auto">
            <a:xfrm>
              <a:off x="700" y="2480"/>
              <a:ext cx="1715" cy="383"/>
            </a:xfrm>
            <a:custGeom>
              <a:avLst/>
              <a:gdLst>
                <a:gd name="T0" fmla="*/ 0 w 1416"/>
                <a:gd name="T1" fmla="*/ 0 h 824"/>
                <a:gd name="T2" fmla="*/ 3047 w 1416"/>
                <a:gd name="T3" fmla="*/ 0 h 824"/>
                <a:gd name="T4" fmla="*/ 0 w 1416"/>
                <a:gd name="T5" fmla="*/ 0 h 824"/>
                <a:gd name="T6" fmla="*/ 0 60000 65536"/>
                <a:gd name="T7" fmla="*/ 0 60000 65536"/>
                <a:gd name="T8" fmla="*/ 0 60000 65536"/>
                <a:gd name="T9" fmla="*/ 0 w 1416"/>
                <a:gd name="T10" fmla="*/ 0 h 824"/>
                <a:gd name="T11" fmla="*/ 1416 w 1416"/>
                <a:gd name="T12" fmla="*/ 824 h 824"/>
              </a:gdLst>
              <a:ahLst/>
              <a:cxnLst>
                <a:cxn ang="T6">
                  <a:pos x="T0" y="T1"/>
                </a:cxn>
                <a:cxn ang="T7">
                  <a:pos x="T2" y="T3"/>
                </a:cxn>
                <a:cxn ang="T8">
                  <a:pos x="T4" y="T5"/>
                </a:cxn>
              </a:cxnLst>
              <a:rect l="T9" t="T10" r="T11" b="T12"/>
              <a:pathLst>
                <a:path w="1416" h="824">
                  <a:moveTo>
                    <a:pt x="0" y="0"/>
                  </a:moveTo>
                  <a:cubicBezTo>
                    <a:pt x="708" y="0"/>
                    <a:pt x="1416" y="0"/>
                    <a:pt x="1416" y="0"/>
                  </a:cubicBezTo>
                  <a:cubicBezTo>
                    <a:pt x="1416" y="0"/>
                    <a:pt x="752" y="824"/>
                    <a:pt x="0" y="0"/>
                  </a:cubicBezTo>
                  <a:close/>
                </a:path>
              </a:pathLst>
            </a:custGeom>
            <a:solidFill>
              <a:schemeClr val="bg1"/>
            </a:solidFill>
            <a:ln w="127000">
              <a:solidFill>
                <a:srgbClr val="C0C0C0"/>
              </a:solidFill>
              <a:round/>
              <a:headEnd/>
              <a:tailEnd/>
            </a:ln>
          </p:spPr>
          <p:txBody>
            <a:bodyPr/>
            <a:lstStyle/>
            <a:p>
              <a:endParaRPr lang="en-US"/>
            </a:p>
          </p:txBody>
        </p:sp>
        <p:sp>
          <p:nvSpPr>
            <p:cNvPr id="132188" name="Freeform 42"/>
            <p:cNvSpPr>
              <a:spLocks/>
            </p:cNvSpPr>
            <p:nvPr/>
          </p:nvSpPr>
          <p:spPr bwMode="auto">
            <a:xfrm>
              <a:off x="635" y="1374"/>
              <a:ext cx="1856" cy="1138"/>
            </a:xfrm>
            <a:custGeom>
              <a:avLst/>
              <a:gdLst>
                <a:gd name="T0" fmla="*/ 252 w 1940"/>
                <a:gd name="T1" fmla="*/ 995 h 1190"/>
                <a:gd name="T2" fmla="*/ 1394 w 1940"/>
                <a:gd name="T3" fmla="*/ 995 h 1190"/>
                <a:gd name="T4" fmla="*/ 252 w 1940"/>
                <a:gd name="T5" fmla="*/ 995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rgbClr val="FFFFFF"/>
            </a:solidFill>
            <a:ln w="76200">
              <a:solidFill>
                <a:srgbClr val="C0C0C0"/>
              </a:solidFill>
              <a:round/>
              <a:headEnd/>
              <a:tailEnd/>
            </a:ln>
          </p:spPr>
          <p:txBody>
            <a:bodyPr/>
            <a:lstStyle/>
            <a:p>
              <a:endParaRPr lang="en-US"/>
            </a:p>
          </p:txBody>
        </p:sp>
        <p:sp>
          <p:nvSpPr>
            <p:cNvPr id="132189" name="Freeform 43"/>
            <p:cNvSpPr>
              <a:spLocks/>
            </p:cNvSpPr>
            <p:nvPr/>
          </p:nvSpPr>
          <p:spPr bwMode="auto">
            <a:xfrm>
              <a:off x="839" y="1373"/>
              <a:ext cx="1443" cy="1139"/>
            </a:xfrm>
            <a:custGeom>
              <a:avLst/>
              <a:gdLst>
                <a:gd name="T0" fmla="*/ 91 w 1940"/>
                <a:gd name="T1" fmla="*/ 998 h 1190"/>
                <a:gd name="T2" fmla="*/ 510 w 1940"/>
                <a:gd name="T3" fmla="*/ 998 h 1190"/>
                <a:gd name="T4" fmla="*/ 91 w 1940"/>
                <a:gd name="T5" fmla="*/ 998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chemeClr val="bg1"/>
            </a:solidFill>
            <a:ln w="50800">
              <a:solidFill>
                <a:srgbClr val="C0C0C0"/>
              </a:solidFill>
              <a:round/>
              <a:headEnd/>
              <a:tailEnd/>
            </a:ln>
          </p:spPr>
          <p:txBody>
            <a:bodyPr/>
            <a:lstStyle/>
            <a:p>
              <a:endParaRPr lang="en-US"/>
            </a:p>
          </p:txBody>
        </p:sp>
        <p:sp>
          <p:nvSpPr>
            <p:cNvPr id="132190" name="Freeform 44"/>
            <p:cNvSpPr>
              <a:spLocks/>
            </p:cNvSpPr>
            <p:nvPr/>
          </p:nvSpPr>
          <p:spPr bwMode="auto">
            <a:xfrm>
              <a:off x="919" y="2407"/>
              <a:ext cx="1300" cy="228"/>
            </a:xfrm>
            <a:custGeom>
              <a:avLst/>
              <a:gdLst>
                <a:gd name="T0" fmla="*/ 0 w 1288"/>
                <a:gd name="T1" fmla="*/ 46 h 228"/>
                <a:gd name="T2" fmla="*/ 4 w 1288"/>
                <a:gd name="T3" fmla="*/ 91 h 228"/>
                <a:gd name="T4" fmla="*/ 178 w 1288"/>
                <a:gd name="T5" fmla="*/ 176 h 228"/>
                <a:gd name="T6" fmla="*/ 455 w 1288"/>
                <a:gd name="T7" fmla="*/ 228 h 228"/>
                <a:gd name="T8" fmla="*/ 822 w 1288"/>
                <a:gd name="T9" fmla="*/ 228 h 228"/>
                <a:gd name="T10" fmla="*/ 1097 w 1288"/>
                <a:gd name="T11" fmla="*/ 202 h 228"/>
                <a:gd name="T12" fmla="*/ 1332 w 1288"/>
                <a:gd name="T13" fmla="*/ 98 h 228"/>
                <a:gd name="T14" fmla="*/ 1336 w 1288"/>
                <a:gd name="T15" fmla="*/ 26 h 228"/>
                <a:gd name="T16" fmla="*/ 1199 w 1288"/>
                <a:gd name="T17" fmla="*/ 101 h 228"/>
                <a:gd name="T18" fmla="*/ 1201 w 1288"/>
                <a:gd name="T19" fmla="*/ 53 h 228"/>
                <a:gd name="T20" fmla="*/ 1127 w 1288"/>
                <a:gd name="T21" fmla="*/ 63 h 228"/>
                <a:gd name="T22" fmla="*/ 151 w 1288"/>
                <a:gd name="T23" fmla="*/ 42 h 228"/>
                <a:gd name="T24" fmla="*/ 156 w 1288"/>
                <a:gd name="T25" fmla="*/ 90 h 228"/>
                <a:gd name="T26" fmla="*/ 102 w 1288"/>
                <a:gd name="T27" fmla="*/ 65 h 228"/>
                <a:gd name="T28" fmla="*/ 27 w 1288"/>
                <a:gd name="T29" fmla="*/ 0 h 228"/>
                <a:gd name="T30" fmla="*/ 0 w 1288"/>
                <a:gd name="T31" fmla="*/ 46 h 2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8"/>
                <a:gd name="T49" fmla="*/ 0 h 228"/>
                <a:gd name="T50" fmla="*/ 1288 w 1288"/>
                <a:gd name="T51" fmla="*/ 228 h 2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8" h="228">
                  <a:moveTo>
                    <a:pt x="0" y="46"/>
                  </a:moveTo>
                  <a:lnTo>
                    <a:pt x="4" y="91"/>
                  </a:lnTo>
                  <a:lnTo>
                    <a:pt x="170" y="176"/>
                  </a:lnTo>
                  <a:lnTo>
                    <a:pt x="439" y="228"/>
                  </a:lnTo>
                  <a:lnTo>
                    <a:pt x="792" y="228"/>
                  </a:lnTo>
                  <a:lnTo>
                    <a:pt x="1057" y="202"/>
                  </a:lnTo>
                  <a:lnTo>
                    <a:pt x="1284" y="98"/>
                  </a:lnTo>
                  <a:lnTo>
                    <a:pt x="1288" y="26"/>
                  </a:lnTo>
                  <a:lnTo>
                    <a:pt x="1155" y="101"/>
                  </a:lnTo>
                  <a:lnTo>
                    <a:pt x="1157" y="53"/>
                  </a:lnTo>
                  <a:lnTo>
                    <a:pt x="1087" y="63"/>
                  </a:lnTo>
                  <a:lnTo>
                    <a:pt x="147" y="42"/>
                  </a:lnTo>
                  <a:lnTo>
                    <a:pt x="152" y="90"/>
                  </a:lnTo>
                  <a:lnTo>
                    <a:pt x="98" y="65"/>
                  </a:lnTo>
                  <a:lnTo>
                    <a:pt x="27" y="0"/>
                  </a:lnTo>
                  <a:lnTo>
                    <a:pt x="0" y="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2135" name="Freeform 45"/>
          <p:cNvSpPr>
            <a:spLocks/>
          </p:cNvSpPr>
          <p:nvPr/>
        </p:nvSpPr>
        <p:spPr bwMode="auto">
          <a:xfrm>
            <a:off x="1062038" y="5724525"/>
            <a:ext cx="3530600" cy="179388"/>
          </a:xfrm>
          <a:custGeom>
            <a:avLst/>
            <a:gdLst>
              <a:gd name="T0" fmla="*/ 0 w 2224"/>
              <a:gd name="T1" fmla="*/ 2147483647 h 113"/>
              <a:gd name="T2" fmla="*/ 2147483647 w 2224"/>
              <a:gd name="T3" fmla="*/ 2147483647 h 113"/>
              <a:gd name="T4" fmla="*/ 2147483647 w 2224"/>
              <a:gd name="T5" fmla="*/ 2147483647 h 113"/>
              <a:gd name="T6" fmla="*/ 2147483647 w 2224"/>
              <a:gd name="T7" fmla="*/ 2147483647 h 113"/>
              <a:gd name="T8" fmla="*/ 0 60000 65536"/>
              <a:gd name="T9" fmla="*/ 0 60000 65536"/>
              <a:gd name="T10" fmla="*/ 0 60000 65536"/>
              <a:gd name="T11" fmla="*/ 0 60000 65536"/>
              <a:gd name="T12" fmla="*/ 0 w 2224"/>
              <a:gd name="T13" fmla="*/ 0 h 113"/>
              <a:gd name="T14" fmla="*/ 2224 w 2224"/>
              <a:gd name="T15" fmla="*/ 113 h 113"/>
            </a:gdLst>
            <a:ahLst/>
            <a:cxnLst>
              <a:cxn ang="T8">
                <a:pos x="T0" y="T1"/>
              </a:cxn>
              <a:cxn ang="T9">
                <a:pos x="T2" y="T3"/>
              </a:cxn>
              <a:cxn ang="T10">
                <a:pos x="T4" y="T5"/>
              </a:cxn>
              <a:cxn ang="T11">
                <a:pos x="T6" y="T7"/>
              </a:cxn>
            </a:cxnLst>
            <a:rect l="T12" t="T13" r="T14" b="T15"/>
            <a:pathLst>
              <a:path w="2224" h="113">
                <a:moveTo>
                  <a:pt x="0" y="9"/>
                </a:moveTo>
                <a:cubicBezTo>
                  <a:pt x="178" y="17"/>
                  <a:pt x="768" y="57"/>
                  <a:pt x="1064" y="57"/>
                </a:cubicBezTo>
                <a:cubicBezTo>
                  <a:pt x="1360" y="57"/>
                  <a:pt x="1583" y="0"/>
                  <a:pt x="1776" y="9"/>
                </a:cubicBezTo>
                <a:cubicBezTo>
                  <a:pt x="1969" y="18"/>
                  <a:pt x="2096" y="65"/>
                  <a:pt x="2224" y="113"/>
                </a:cubicBezTo>
              </a:path>
            </a:pathLst>
          </a:custGeom>
          <a:noFill/>
          <a:ln w="762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36" name="Freeform 46"/>
          <p:cNvSpPr>
            <a:spLocks/>
          </p:cNvSpPr>
          <p:nvPr/>
        </p:nvSpPr>
        <p:spPr bwMode="auto">
          <a:xfrm>
            <a:off x="950913" y="3933825"/>
            <a:ext cx="3111500" cy="1806575"/>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chemeClr val="bg1"/>
          </a:solidFill>
          <a:ln w="76200">
            <a:solidFill>
              <a:srgbClr val="C0C0C0"/>
            </a:solidFill>
            <a:round/>
            <a:headEnd/>
            <a:tailEnd/>
          </a:ln>
        </p:spPr>
        <p:txBody>
          <a:bodyPr/>
          <a:lstStyle/>
          <a:p>
            <a:endParaRPr lang="en-US"/>
          </a:p>
        </p:txBody>
      </p:sp>
      <p:sp>
        <p:nvSpPr>
          <p:cNvPr id="132137" name="Freeform 47"/>
          <p:cNvSpPr>
            <a:spLocks/>
          </p:cNvSpPr>
          <p:nvPr/>
        </p:nvSpPr>
        <p:spPr bwMode="auto">
          <a:xfrm>
            <a:off x="1376363" y="3932238"/>
            <a:ext cx="2254250" cy="1808162"/>
          </a:xfrm>
          <a:custGeom>
            <a:avLst/>
            <a:gdLst>
              <a:gd name="T0" fmla="*/ 2147483647 w 1940"/>
              <a:gd name="T1" fmla="*/ 2147483647 h 1190"/>
              <a:gd name="T2" fmla="*/ 2147483647 w 1940"/>
              <a:gd name="T3" fmla="*/ 2147483647 h 1190"/>
              <a:gd name="T4" fmla="*/ 2147483647 w 1940"/>
              <a:gd name="T5" fmla="*/ 2147483647 h 1190"/>
              <a:gd name="T6" fmla="*/ 0 60000 65536"/>
              <a:gd name="T7" fmla="*/ 0 60000 65536"/>
              <a:gd name="T8" fmla="*/ 0 60000 65536"/>
              <a:gd name="T9" fmla="*/ 0 w 1940"/>
              <a:gd name="T10" fmla="*/ 0 h 1190"/>
              <a:gd name="T11" fmla="*/ 1940 w 1940"/>
              <a:gd name="T12" fmla="*/ 1190 h 1190"/>
            </a:gdLst>
            <a:ahLst/>
            <a:cxnLst>
              <a:cxn ang="T6">
                <a:pos x="T0" y="T1"/>
              </a:cxn>
              <a:cxn ang="T7">
                <a:pos x="T2" y="T3"/>
              </a:cxn>
              <a:cxn ang="T8">
                <a:pos x="T4" y="T5"/>
              </a:cxn>
            </a:cxnLst>
            <a:rect l="T9" t="T10" r="T11" b="T12"/>
            <a:pathLst>
              <a:path w="1940" h="1190">
                <a:moveTo>
                  <a:pt x="300" y="1190"/>
                </a:moveTo>
                <a:cubicBezTo>
                  <a:pt x="982" y="1190"/>
                  <a:pt x="319" y="1190"/>
                  <a:pt x="1664" y="1190"/>
                </a:cubicBezTo>
                <a:cubicBezTo>
                  <a:pt x="1940" y="0"/>
                  <a:pt x="0" y="0"/>
                  <a:pt x="300" y="1190"/>
                </a:cubicBezTo>
                <a:close/>
              </a:path>
            </a:pathLst>
          </a:custGeom>
          <a:solidFill>
            <a:schemeClr val="bg1"/>
          </a:solidFill>
          <a:ln w="50800">
            <a:solidFill>
              <a:srgbClr val="C0C0C0"/>
            </a:solidFill>
            <a:round/>
            <a:headEnd/>
            <a:tailEnd/>
          </a:ln>
        </p:spPr>
        <p:txBody>
          <a:bodyPr/>
          <a:lstStyle/>
          <a:p>
            <a:endParaRPr lang="en-US"/>
          </a:p>
        </p:txBody>
      </p:sp>
      <p:sp>
        <p:nvSpPr>
          <p:cNvPr id="132138" name="Line 48"/>
          <p:cNvSpPr>
            <a:spLocks noChangeShapeType="1"/>
          </p:cNvSpPr>
          <p:nvPr/>
        </p:nvSpPr>
        <p:spPr bwMode="auto">
          <a:xfrm>
            <a:off x="2513013" y="4367213"/>
            <a:ext cx="0" cy="135890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39" name="Freeform 49"/>
          <p:cNvSpPr>
            <a:spLocks/>
          </p:cNvSpPr>
          <p:nvPr/>
        </p:nvSpPr>
        <p:spPr bwMode="auto">
          <a:xfrm>
            <a:off x="1089025" y="4383088"/>
            <a:ext cx="1109663" cy="555625"/>
          </a:xfrm>
          <a:custGeom>
            <a:avLst/>
            <a:gdLst>
              <a:gd name="T0" fmla="*/ 2147483647 w 699"/>
              <a:gd name="T1" fmla="*/ 2147483647 h 350"/>
              <a:gd name="T2" fmla="*/ 2147483647 w 699"/>
              <a:gd name="T3" fmla="*/ 2147483647 h 350"/>
              <a:gd name="T4" fmla="*/ 2147483647 w 699"/>
              <a:gd name="T5" fmla="*/ 0 h 350"/>
              <a:gd name="T6" fmla="*/ 2147483647 w 699"/>
              <a:gd name="T7" fmla="*/ 2147483647 h 350"/>
              <a:gd name="T8" fmla="*/ 2147483647 w 699"/>
              <a:gd name="T9" fmla="*/ 2147483647 h 350"/>
              <a:gd name="T10" fmla="*/ 2147483647 w 699"/>
              <a:gd name="T11" fmla="*/ 2147483647 h 350"/>
              <a:gd name="T12" fmla="*/ 0 60000 65536"/>
              <a:gd name="T13" fmla="*/ 0 60000 65536"/>
              <a:gd name="T14" fmla="*/ 0 60000 65536"/>
              <a:gd name="T15" fmla="*/ 0 60000 65536"/>
              <a:gd name="T16" fmla="*/ 0 60000 65536"/>
              <a:gd name="T17" fmla="*/ 0 60000 65536"/>
              <a:gd name="T18" fmla="*/ 0 w 699"/>
              <a:gd name="T19" fmla="*/ 0 h 350"/>
              <a:gd name="T20" fmla="*/ 699 w 699"/>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699" h="350">
                <a:moveTo>
                  <a:pt x="71" y="102"/>
                </a:moveTo>
                <a:cubicBezTo>
                  <a:pt x="75" y="95"/>
                  <a:pt x="0" y="27"/>
                  <a:pt x="105" y="10"/>
                </a:cubicBezTo>
                <a:cubicBezTo>
                  <a:pt x="232" y="8"/>
                  <a:pt x="293" y="2"/>
                  <a:pt x="699" y="0"/>
                </a:cubicBezTo>
                <a:cubicBezTo>
                  <a:pt x="467" y="116"/>
                  <a:pt x="437" y="74"/>
                  <a:pt x="223" y="350"/>
                </a:cubicBezTo>
                <a:cubicBezTo>
                  <a:pt x="159" y="210"/>
                  <a:pt x="83" y="56"/>
                  <a:pt x="83" y="56"/>
                </a:cubicBezTo>
                <a:lnTo>
                  <a:pt x="71" y="102"/>
                </a:lnTo>
                <a:close/>
              </a:path>
            </a:pathLst>
          </a:custGeom>
          <a:gradFill rotWithShape="0">
            <a:gsLst>
              <a:gs pos="0">
                <a:srgbClr val="FF9900"/>
              </a:gs>
              <a:gs pos="100000">
                <a:srgbClr val="C27400"/>
              </a:gs>
            </a:gsLst>
            <a:lin ang="5400000" scaled="1"/>
          </a:gradFill>
          <a:ln w="9525">
            <a:solidFill>
              <a:schemeClr val="tx1"/>
            </a:solidFill>
            <a:round/>
            <a:headEnd/>
            <a:tailEnd/>
          </a:ln>
        </p:spPr>
        <p:txBody>
          <a:bodyPr/>
          <a:lstStyle/>
          <a:p>
            <a:endParaRPr lang="en-US"/>
          </a:p>
        </p:txBody>
      </p:sp>
      <p:sp>
        <p:nvSpPr>
          <p:cNvPr id="132140" name="AutoShape 50"/>
          <p:cNvSpPr>
            <a:spLocks noChangeArrowheads="1"/>
          </p:cNvSpPr>
          <p:nvPr/>
        </p:nvSpPr>
        <p:spPr bwMode="auto">
          <a:xfrm rot="222201" flipV="1">
            <a:off x="1928813" y="4767263"/>
            <a:ext cx="447675" cy="3857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41" name="AutoShape 51"/>
          <p:cNvSpPr>
            <a:spLocks noChangeArrowheads="1"/>
          </p:cNvSpPr>
          <p:nvPr/>
        </p:nvSpPr>
        <p:spPr bwMode="auto">
          <a:xfrm rot="19870447" flipV="1">
            <a:off x="3260725" y="4710113"/>
            <a:ext cx="158750" cy="365125"/>
          </a:xfrm>
          <a:custGeom>
            <a:avLst/>
            <a:gdLst>
              <a:gd name="T0" fmla="*/ 413005676 w 21600"/>
              <a:gd name="T1" fmla="*/ 2147483647 h 21600"/>
              <a:gd name="T2" fmla="*/ 231592291 w 21600"/>
              <a:gd name="T3" fmla="*/ 2147483647 h 21600"/>
              <a:gd name="T4" fmla="*/ 50178369 w 21600"/>
              <a:gd name="T5" fmla="*/ 2147483647 h 21600"/>
              <a:gd name="T6" fmla="*/ 231592291 w 21600"/>
              <a:gd name="T7" fmla="*/ 0 h 21600"/>
              <a:gd name="T8" fmla="*/ 0 60000 65536"/>
              <a:gd name="T9" fmla="*/ 0 60000 65536"/>
              <a:gd name="T10" fmla="*/ 0 60000 65536"/>
              <a:gd name="T11" fmla="*/ 0 60000 65536"/>
              <a:gd name="T12" fmla="*/ 4140 w 21600"/>
              <a:gd name="T13" fmla="*/ 4140 h 21600"/>
              <a:gd name="T14" fmla="*/ 17460 w 21600"/>
              <a:gd name="T15" fmla="*/ 17460 h 21600"/>
            </a:gdLst>
            <a:ahLst/>
            <a:cxnLst>
              <a:cxn ang="T8">
                <a:pos x="T0" y="T1"/>
              </a:cxn>
              <a:cxn ang="T9">
                <a:pos x="T2" y="T3"/>
              </a:cxn>
              <a:cxn ang="T10">
                <a:pos x="T4" y="T5"/>
              </a:cxn>
              <a:cxn ang="T11">
                <a:pos x="T6" y="T7"/>
              </a:cxn>
            </a:cxnLst>
            <a:rect l="T12" t="T13" r="T14" b="T15"/>
            <a:pathLst>
              <a:path w="21600" h="21600">
                <a:moveTo>
                  <a:pt x="0" y="0"/>
                </a:moveTo>
                <a:lnTo>
                  <a:pt x="4679" y="21600"/>
                </a:lnTo>
                <a:lnTo>
                  <a:pt x="16921"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42" name="AutoShape 52"/>
          <p:cNvSpPr>
            <a:spLocks noChangeArrowheads="1"/>
          </p:cNvSpPr>
          <p:nvPr/>
        </p:nvSpPr>
        <p:spPr bwMode="auto">
          <a:xfrm rot="1753623" flipH="1" flipV="1">
            <a:off x="1598613" y="4648200"/>
            <a:ext cx="158750" cy="365125"/>
          </a:xfrm>
          <a:custGeom>
            <a:avLst/>
            <a:gdLst>
              <a:gd name="T0" fmla="*/ 413005676 w 21600"/>
              <a:gd name="T1" fmla="*/ 2147483647 h 21600"/>
              <a:gd name="T2" fmla="*/ 231592291 w 21600"/>
              <a:gd name="T3" fmla="*/ 2147483647 h 21600"/>
              <a:gd name="T4" fmla="*/ 50178369 w 21600"/>
              <a:gd name="T5" fmla="*/ 2147483647 h 21600"/>
              <a:gd name="T6" fmla="*/ 231592291 w 21600"/>
              <a:gd name="T7" fmla="*/ 0 h 21600"/>
              <a:gd name="T8" fmla="*/ 0 60000 65536"/>
              <a:gd name="T9" fmla="*/ 0 60000 65536"/>
              <a:gd name="T10" fmla="*/ 0 60000 65536"/>
              <a:gd name="T11" fmla="*/ 0 60000 65536"/>
              <a:gd name="T12" fmla="*/ 4140 w 21600"/>
              <a:gd name="T13" fmla="*/ 4140 h 21600"/>
              <a:gd name="T14" fmla="*/ 17460 w 21600"/>
              <a:gd name="T15" fmla="*/ 17460 h 21600"/>
            </a:gdLst>
            <a:ahLst/>
            <a:cxnLst>
              <a:cxn ang="T8">
                <a:pos x="T0" y="T1"/>
              </a:cxn>
              <a:cxn ang="T9">
                <a:pos x="T2" y="T3"/>
              </a:cxn>
              <a:cxn ang="T10">
                <a:pos x="T4" y="T5"/>
              </a:cxn>
              <a:cxn ang="T11">
                <a:pos x="T6" y="T7"/>
              </a:cxn>
            </a:cxnLst>
            <a:rect l="T12" t="T13" r="T14" b="T15"/>
            <a:pathLst>
              <a:path w="21600" h="21600">
                <a:moveTo>
                  <a:pt x="0" y="0"/>
                </a:moveTo>
                <a:lnTo>
                  <a:pt x="4679" y="21600"/>
                </a:lnTo>
                <a:lnTo>
                  <a:pt x="16921" y="21600"/>
                </a:lnTo>
                <a:lnTo>
                  <a:pt x="21600" y="0"/>
                </a:lnTo>
                <a:lnTo>
                  <a:pt x="0" y="0"/>
                </a:lnTo>
                <a:close/>
              </a:path>
            </a:pathLst>
          </a:custGeom>
          <a:gradFill rotWithShape="0">
            <a:gsLst>
              <a:gs pos="0">
                <a:srgbClr val="E6F92D"/>
              </a:gs>
              <a:gs pos="50000">
                <a:srgbClr val="EDFB64"/>
              </a:gs>
              <a:gs pos="100000">
                <a:srgbClr val="E6F92D"/>
              </a:gs>
            </a:gsLst>
            <a:lin ang="2700000" scaled="1"/>
          </a:gradFill>
          <a:ln w="9525">
            <a:solidFill>
              <a:schemeClr val="tx1"/>
            </a:solidFill>
            <a:miter lim="800000"/>
            <a:headEnd/>
            <a:tailEnd/>
          </a:ln>
        </p:spPr>
        <p:txBody>
          <a:bodyPr wrap="none" anchor="ctr"/>
          <a:lstStyle/>
          <a:p>
            <a:endParaRPr lang="en-US"/>
          </a:p>
        </p:txBody>
      </p:sp>
      <p:sp>
        <p:nvSpPr>
          <p:cNvPr id="132143" name="Freeform 53"/>
          <p:cNvSpPr>
            <a:spLocks/>
          </p:cNvSpPr>
          <p:nvPr/>
        </p:nvSpPr>
        <p:spPr bwMode="auto">
          <a:xfrm flipH="1">
            <a:off x="1198563" y="4468813"/>
            <a:ext cx="449262" cy="1250950"/>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2144" name="Freeform 54"/>
          <p:cNvSpPr>
            <a:spLocks/>
          </p:cNvSpPr>
          <p:nvPr/>
        </p:nvSpPr>
        <p:spPr bwMode="auto">
          <a:xfrm>
            <a:off x="2533650" y="4752975"/>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chemeClr val="bg1"/>
          </a:solidFill>
          <a:ln w="9525">
            <a:solidFill>
              <a:schemeClr val="tx1"/>
            </a:solidFill>
            <a:round/>
            <a:headEnd/>
            <a:tailEnd/>
          </a:ln>
        </p:spPr>
        <p:txBody>
          <a:bodyPr/>
          <a:lstStyle/>
          <a:p>
            <a:endParaRPr lang="en-US"/>
          </a:p>
        </p:txBody>
      </p:sp>
      <p:sp>
        <p:nvSpPr>
          <p:cNvPr id="132145" name="WordArt 55"/>
          <p:cNvSpPr>
            <a:spLocks noChangeArrowheads="1" noChangeShapeType="1" noTextEdit="1"/>
          </p:cNvSpPr>
          <p:nvPr/>
        </p:nvSpPr>
        <p:spPr bwMode="auto">
          <a:xfrm>
            <a:off x="2606675" y="4849813"/>
            <a:ext cx="493713"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2146" name="Oval 56"/>
          <p:cNvSpPr>
            <a:spLocks noChangeArrowheads="1"/>
          </p:cNvSpPr>
          <p:nvPr/>
        </p:nvSpPr>
        <p:spPr bwMode="auto">
          <a:xfrm>
            <a:off x="2452688" y="1695450"/>
            <a:ext cx="88900" cy="228600"/>
          </a:xfrm>
          <a:prstGeom prst="ellipse">
            <a:avLst/>
          </a:prstGeom>
          <a:gradFill rotWithShape="0">
            <a:gsLst>
              <a:gs pos="0">
                <a:srgbClr val="694F06"/>
              </a:gs>
              <a:gs pos="50000">
                <a:srgbClr val="E2AA0E"/>
              </a:gs>
              <a:gs pos="100000">
                <a:srgbClr val="694F06"/>
              </a:gs>
            </a:gsLst>
            <a:lin ang="0" scaled="1"/>
          </a:gradFill>
          <a:ln w="9525">
            <a:solidFill>
              <a:schemeClr val="tx1"/>
            </a:solidFill>
            <a:round/>
            <a:headEnd/>
            <a:tailEnd/>
          </a:ln>
        </p:spPr>
        <p:txBody>
          <a:bodyPr wrap="none" anchor="ctr"/>
          <a:lstStyle/>
          <a:p>
            <a:endParaRPr lang="en-US"/>
          </a:p>
        </p:txBody>
      </p:sp>
      <p:sp>
        <p:nvSpPr>
          <p:cNvPr id="132147" name="WordArt 57"/>
          <p:cNvSpPr>
            <a:spLocks noChangeArrowheads="1" noChangeShapeType="1" noTextEdit="1"/>
          </p:cNvSpPr>
          <p:nvPr/>
        </p:nvSpPr>
        <p:spPr bwMode="auto">
          <a:xfrm>
            <a:off x="2065338" y="2422525"/>
            <a:ext cx="898525" cy="4667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2148" name="Group 58"/>
          <p:cNvGrpSpPr>
            <a:grpSpLocks/>
          </p:cNvGrpSpPr>
          <p:nvPr/>
        </p:nvGrpSpPr>
        <p:grpSpPr bwMode="auto">
          <a:xfrm>
            <a:off x="1790700" y="1712913"/>
            <a:ext cx="1406525" cy="1557337"/>
            <a:chOff x="919" y="2714"/>
            <a:chExt cx="886" cy="981"/>
          </a:xfrm>
        </p:grpSpPr>
        <p:sp>
          <p:nvSpPr>
            <p:cNvPr id="132182" name="Freeform 59"/>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2183" name="Freeform 60"/>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2184" name="Line 61"/>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85" name="Line 62"/>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2149" name="Group 63"/>
          <p:cNvGrpSpPr>
            <a:grpSpLocks/>
          </p:cNvGrpSpPr>
          <p:nvPr/>
        </p:nvGrpSpPr>
        <p:grpSpPr bwMode="auto">
          <a:xfrm>
            <a:off x="1917700" y="2012950"/>
            <a:ext cx="1136650" cy="274638"/>
            <a:chOff x="2525" y="2146"/>
            <a:chExt cx="716" cy="173"/>
          </a:xfrm>
        </p:grpSpPr>
        <p:sp>
          <p:nvSpPr>
            <p:cNvPr id="132180" name="Freeform 64"/>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2181" name="Freeform 65"/>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2150" name="Line 66"/>
          <p:cNvSpPr>
            <a:spLocks noChangeShapeType="1"/>
          </p:cNvSpPr>
          <p:nvPr/>
        </p:nvSpPr>
        <p:spPr bwMode="auto">
          <a:xfrm>
            <a:off x="2484438" y="2020888"/>
            <a:ext cx="0" cy="146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51" name="WordArt 67"/>
          <p:cNvSpPr>
            <a:spLocks noChangeArrowheads="1" noChangeShapeType="1" noTextEdit="1"/>
          </p:cNvSpPr>
          <p:nvPr/>
        </p:nvSpPr>
        <p:spPr bwMode="auto">
          <a:xfrm>
            <a:off x="1962150" y="2127250"/>
            <a:ext cx="1066800" cy="333375"/>
          </a:xfrm>
          <a:prstGeom prst="rect">
            <a:avLst/>
          </a:prstGeom>
        </p:spPr>
        <p:txBody>
          <a:bodyPr spcFirstLastPara="1" wrap="none" fromWordArt="1">
            <a:prstTxWarp prst="textArchUp">
              <a:avLst>
                <a:gd name="adj" fmla="val 11457388"/>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2152" name="Freeform 68"/>
          <p:cNvSpPr>
            <a:spLocks/>
          </p:cNvSpPr>
          <p:nvPr/>
        </p:nvSpPr>
        <p:spPr bwMode="auto">
          <a:xfrm rot="-246818">
            <a:off x="1982788" y="2960688"/>
            <a:ext cx="512762" cy="274637"/>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2153" name="Freeform 69"/>
          <p:cNvSpPr>
            <a:spLocks/>
          </p:cNvSpPr>
          <p:nvPr/>
        </p:nvSpPr>
        <p:spPr bwMode="auto">
          <a:xfrm rot="246818" flipH="1">
            <a:off x="2481263" y="2960688"/>
            <a:ext cx="512762" cy="274637"/>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2154" name="Line 70"/>
          <p:cNvSpPr>
            <a:spLocks noChangeShapeType="1"/>
          </p:cNvSpPr>
          <p:nvPr/>
        </p:nvSpPr>
        <p:spPr bwMode="auto">
          <a:xfrm flipH="1">
            <a:off x="2474913" y="3070225"/>
            <a:ext cx="7937" cy="1412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55" name="WordArt 71"/>
          <p:cNvSpPr>
            <a:spLocks noChangeArrowheads="1" noChangeShapeType="1" noTextEdit="1"/>
          </p:cNvSpPr>
          <p:nvPr/>
        </p:nvSpPr>
        <p:spPr bwMode="auto">
          <a:xfrm rot="546172">
            <a:off x="2008188" y="3057525"/>
            <a:ext cx="471487" cy="106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2156" name="WordArt 72"/>
          <p:cNvSpPr>
            <a:spLocks noChangeArrowheads="1" noChangeShapeType="1" noTextEdit="1"/>
          </p:cNvSpPr>
          <p:nvPr/>
        </p:nvSpPr>
        <p:spPr bwMode="auto">
          <a:xfrm rot="-534701">
            <a:off x="2516188" y="3057525"/>
            <a:ext cx="471487" cy="106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2157" name="Group 73"/>
          <p:cNvGrpSpPr>
            <a:grpSpLocks/>
          </p:cNvGrpSpPr>
          <p:nvPr/>
        </p:nvGrpSpPr>
        <p:grpSpPr bwMode="auto">
          <a:xfrm>
            <a:off x="1944688" y="2346325"/>
            <a:ext cx="1103312" cy="587375"/>
            <a:chOff x="1217" y="2031"/>
            <a:chExt cx="695" cy="355"/>
          </a:xfrm>
        </p:grpSpPr>
        <p:sp>
          <p:nvSpPr>
            <p:cNvPr id="132176" name="Freeform 74"/>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77" name="Freeform 75"/>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78" name="Freeform 76"/>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179" name="Freeform 77"/>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2158" name="Oval 78"/>
          <p:cNvSpPr>
            <a:spLocks noChangeArrowheads="1"/>
          </p:cNvSpPr>
          <p:nvPr/>
        </p:nvSpPr>
        <p:spPr bwMode="auto">
          <a:xfrm>
            <a:off x="2452688" y="1666875"/>
            <a:ext cx="88900" cy="228600"/>
          </a:xfrm>
          <a:prstGeom prst="ellipse">
            <a:avLst/>
          </a:prstGeom>
          <a:gradFill rotWithShape="0">
            <a:gsLst>
              <a:gs pos="0">
                <a:srgbClr val="694F06"/>
              </a:gs>
              <a:gs pos="50000">
                <a:srgbClr val="E2AA0E"/>
              </a:gs>
              <a:gs pos="100000">
                <a:srgbClr val="694F06"/>
              </a:gs>
            </a:gsLst>
            <a:lin ang="0" scaled="1"/>
          </a:gradFill>
          <a:ln w="9525">
            <a:solidFill>
              <a:schemeClr val="tx1"/>
            </a:solidFill>
            <a:round/>
            <a:headEnd/>
            <a:tailEnd/>
          </a:ln>
        </p:spPr>
        <p:txBody>
          <a:bodyPr wrap="none" anchor="ctr"/>
          <a:lstStyle/>
          <a:p>
            <a:endParaRPr lang="en-US"/>
          </a:p>
        </p:txBody>
      </p:sp>
      <p:sp>
        <p:nvSpPr>
          <p:cNvPr id="132159" name="WordArt 79"/>
          <p:cNvSpPr>
            <a:spLocks noChangeArrowheads="1" noChangeShapeType="1" noTextEdit="1"/>
          </p:cNvSpPr>
          <p:nvPr/>
        </p:nvSpPr>
        <p:spPr bwMode="auto">
          <a:xfrm>
            <a:off x="2038350" y="2386013"/>
            <a:ext cx="933450" cy="5127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410</a:t>
            </a:r>
          </a:p>
        </p:txBody>
      </p:sp>
      <p:sp>
        <p:nvSpPr>
          <p:cNvPr id="132160" name="Line 80"/>
          <p:cNvSpPr>
            <a:spLocks noChangeShapeType="1"/>
          </p:cNvSpPr>
          <p:nvPr/>
        </p:nvSpPr>
        <p:spPr bwMode="auto">
          <a:xfrm flipV="1">
            <a:off x="4568825" y="5067300"/>
            <a:ext cx="1704975" cy="13081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1" name="Line 81"/>
          <p:cNvSpPr>
            <a:spLocks noChangeShapeType="1"/>
          </p:cNvSpPr>
          <p:nvPr/>
        </p:nvSpPr>
        <p:spPr bwMode="auto">
          <a:xfrm flipH="1" flipV="1">
            <a:off x="2209800" y="5105400"/>
            <a:ext cx="2359025" cy="12573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2" name="Line 82"/>
          <p:cNvSpPr>
            <a:spLocks noChangeShapeType="1"/>
          </p:cNvSpPr>
          <p:nvPr/>
        </p:nvSpPr>
        <p:spPr bwMode="auto">
          <a:xfrm>
            <a:off x="4568825" y="4241800"/>
            <a:ext cx="2301875" cy="584200"/>
          </a:xfrm>
          <a:prstGeom prst="line">
            <a:avLst/>
          </a:prstGeom>
          <a:noFill/>
          <a:ln w="635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3" name="Line 83"/>
          <p:cNvSpPr>
            <a:spLocks noChangeShapeType="1"/>
          </p:cNvSpPr>
          <p:nvPr/>
        </p:nvSpPr>
        <p:spPr bwMode="auto">
          <a:xfrm flipH="1">
            <a:off x="2984500" y="4241800"/>
            <a:ext cx="1584325" cy="558800"/>
          </a:xfrm>
          <a:prstGeom prst="line">
            <a:avLst/>
          </a:prstGeom>
          <a:noFill/>
          <a:ln w="635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4" name="Text Box 84"/>
          <p:cNvSpPr txBox="1">
            <a:spLocks noChangeArrowheads="1"/>
          </p:cNvSpPr>
          <p:nvPr/>
        </p:nvSpPr>
        <p:spPr bwMode="auto">
          <a:xfrm>
            <a:off x="3343275" y="6267450"/>
            <a:ext cx="2451100" cy="466725"/>
          </a:xfrm>
          <a:prstGeom prst="rect">
            <a:avLst/>
          </a:prstGeom>
          <a:solidFill>
            <a:schemeClr val="bg1"/>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FF0000"/>
                </a:solidFill>
                <a:latin typeface="Times New Roman" pitchFamily="18" charset="0"/>
                <a:cs typeface="Times New Roman" pitchFamily="18" charset="0"/>
              </a:rPr>
              <a:t>Tetrahedron Color</a:t>
            </a:r>
          </a:p>
        </p:txBody>
      </p:sp>
      <p:sp>
        <p:nvSpPr>
          <p:cNvPr id="132165" name="Text Box 85"/>
          <p:cNvSpPr txBox="1">
            <a:spLocks noChangeArrowheads="1"/>
          </p:cNvSpPr>
          <p:nvPr/>
        </p:nvSpPr>
        <p:spPr bwMode="auto">
          <a:xfrm>
            <a:off x="3760788" y="4159250"/>
            <a:ext cx="1624012" cy="466725"/>
          </a:xfrm>
          <a:prstGeom prst="rect">
            <a:avLst/>
          </a:prstGeom>
          <a:solidFill>
            <a:schemeClr val="bg1"/>
          </a:solidFill>
          <a:ln w="9525">
            <a:solidFill>
              <a:srgbClr val="0033CC"/>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33CC"/>
                </a:solidFill>
                <a:latin typeface="Times New Roman" pitchFamily="18" charset="0"/>
                <a:cs typeface="Times New Roman" pitchFamily="18" charset="0"/>
              </a:rPr>
              <a:t>Side Inserts</a:t>
            </a:r>
          </a:p>
        </p:txBody>
      </p:sp>
      <p:sp>
        <p:nvSpPr>
          <p:cNvPr id="132166" name="Line 86"/>
          <p:cNvSpPr>
            <a:spLocks noChangeShapeType="1"/>
          </p:cNvSpPr>
          <p:nvPr/>
        </p:nvSpPr>
        <p:spPr bwMode="auto">
          <a:xfrm>
            <a:off x="4564063" y="1447800"/>
            <a:ext cx="1654175" cy="5588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7" name="Line 87"/>
          <p:cNvSpPr>
            <a:spLocks noChangeShapeType="1"/>
          </p:cNvSpPr>
          <p:nvPr/>
        </p:nvSpPr>
        <p:spPr bwMode="auto">
          <a:xfrm flipH="1">
            <a:off x="2979738" y="1447800"/>
            <a:ext cx="1584325" cy="6096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68" name="Text Box 88"/>
          <p:cNvSpPr txBox="1">
            <a:spLocks noChangeArrowheads="1"/>
          </p:cNvSpPr>
          <p:nvPr/>
        </p:nvSpPr>
        <p:spPr bwMode="auto">
          <a:xfrm>
            <a:off x="4083050" y="1035050"/>
            <a:ext cx="971550" cy="466725"/>
          </a:xfrm>
          <a:prstGeom prst="rect">
            <a:avLst/>
          </a:prstGeom>
          <a:solidFill>
            <a:schemeClr val="bg1"/>
          </a:solidFill>
          <a:ln w="9525">
            <a:solidFill>
              <a:srgbClr val="33CC33"/>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33CC33"/>
                </a:solidFill>
                <a:latin typeface="Times New Roman" pitchFamily="18" charset="0"/>
                <a:cs typeface="Times New Roman" pitchFamily="18" charset="0"/>
              </a:rPr>
              <a:t>Shield</a:t>
            </a:r>
          </a:p>
        </p:txBody>
      </p:sp>
      <p:sp>
        <p:nvSpPr>
          <p:cNvPr id="132169" name="Line 89"/>
          <p:cNvSpPr>
            <a:spLocks noChangeShapeType="1"/>
          </p:cNvSpPr>
          <p:nvPr/>
        </p:nvSpPr>
        <p:spPr bwMode="auto">
          <a:xfrm flipV="1">
            <a:off x="4576763" y="2501900"/>
            <a:ext cx="1654175" cy="558800"/>
          </a:xfrm>
          <a:prstGeom prst="line">
            <a:avLst/>
          </a:prstGeom>
          <a:noFill/>
          <a:ln w="635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70" name="Line 90"/>
          <p:cNvSpPr>
            <a:spLocks noChangeShapeType="1"/>
          </p:cNvSpPr>
          <p:nvPr/>
        </p:nvSpPr>
        <p:spPr bwMode="auto">
          <a:xfrm flipH="1" flipV="1">
            <a:off x="2967038" y="2463800"/>
            <a:ext cx="1584325" cy="609600"/>
          </a:xfrm>
          <a:prstGeom prst="line">
            <a:avLst/>
          </a:prstGeom>
          <a:noFill/>
          <a:ln w="635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71" name="Text Box 91"/>
          <p:cNvSpPr txBox="1">
            <a:spLocks noChangeArrowheads="1"/>
          </p:cNvSpPr>
          <p:nvPr/>
        </p:nvSpPr>
        <p:spPr bwMode="auto">
          <a:xfrm>
            <a:off x="3697288" y="2682875"/>
            <a:ext cx="1743075" cy="466725"/>
          </a:xfrm>
          <a:prstGeom prst="rect">
            <a:avLst/>
          </a:prstGeom>
          <a:solidFill>
            <a:schemeClr val="bg1"/>
          </a:solidFill>
          <a:ln w="9525">
            <a:solidFill>
              <a:srgbClr val="FFCC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FFCC00"/>
                </a:solidFill>
                <a:latin typeface="Times New Roman" pitchFamily="18" charset="0"/>
                <a:cs typeface="Times New Roman" pitchFamily="18" charset="0"/>
              </a:rPr>
              <a:t>Front Inserts</a:t>
            </a:r>
          </a:p>
        </p:txBody>
      </p:sp>
      <p:sp>
        <p:nvSpPr>
          <p:cNvPr id="132172" name="Line 92"/>
          <p:cNvSpPr>
            <a:spLocks noChangeShapeType="1"/>
          </p:cNvSpPr>
          <p:nvPr/>
        </p:nvSpPr>
        <p:spPr bwMode="auto">
          <a:xfrm flipV="1">
            <a:off x="4576763" y="3073400"/>
            <a:ext cx="1285875" cy="6350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73" name="Line 93"/>
          <p:cNvSpPr>
            <a:spLocks noChangeShapeType="1"/>
          </p:cNvSpPr>
          <p:nvPr/>
        </p:nvSpPr>
        <p:spPr bwMode="auto">
          <a:xfrm flipH="1" flipV="1">
            <a:off x="3221038" y="3124200"/>
            <a:ext cx="1330325" cy="5969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74" name="Text Box 94"/>
          <p:cNvSpPr txBox="1">
            <a:spLocks noChangeArrowheads="1"/>
          </p:cNvSpPr>
          <p:nvPr/>
        </p:nvSpPr>
        <p:spPr bwMode="auto">
          <a:xfrm>
            <a:off x="3638550" y="3422650"/>
            <a:ext cx="1858963" cy="466725"/>
          </a:xfrm>
          <a:prstGeom prst="rect">
            <a:avLst/>
          </a:prstGeom>
          <a:solidFill>
            <a:schemeClr val="bg1"/>
          </a:solidFill>
          <a:ln w="9525">
            <a:solidFill>
              <a:srgbClr val="80008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660033"/>
                </a:solidFill>
                <a:latin typeface="Times New Roman" pitchFamily="18" charset="0"/>
                <a:cs typeface="Times New Roman" pitchFamily="18" charset="0"/>
              </a:rPr>
              <a:t>Helmet Color</a:t>
            </a:r>
          </a:p>
        </p:txBody>
      </p:sp>
      <p:sp>
        <p:nvSpPr>
          <p:cNvPr id="132175" name="Freeform 95"/>
          <p:cNvSpPr>
            <a:spLocks/>
          </p:cNvSpPr>
          <p:nvPr/>
        </p:nvSpPr>
        <p:spPr bwMode="auto">
          <a:xfrm flipH="1">
            <a:off x="5257800" y="4495800"/>
            <a:ext cx="449263" cy="1250950"/>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49A401-DE3F-413C-BFA1-8132CA485C12}" type="slidenum">
              <a:rPr lang="en-US" smtClean="0"/>
              <a:pPr eaLnBrk="1" hangingPunct="1"/>
              <a:t>95</a:t>
            </a:fld>
            <a:endParaRPr lang="en-US" smtClean="0"/>
          </a:p>
        </p:txBody>
      </p:sp>
      <p:sp>
        <p:nvSpPr>
          <p:cNvPr id="133123" name="Freeform 2"/>
          <p:cNvSpPr>
            <a:spLocks/>
          </p:cNvSpPr>
          <p:nvPr/>
        </p:nvSpPr>
        <p:spPr bwMode="auto">
          <a:xfrm>
            <a:off x="414338" y="486886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0000"/>
          </a:solidFill>
          <a:ln w="9525">
            <a:solidFill>
              <a:schemeClr val="tx1"/>
            </a:solidFill>
            <a:round/>
            <a:headEnd/>
            <a:tailEnd/>
          </a:ln>
        </p:spPr>
        <p:txBody>
          <a:bodyPr/>
          <a:lstStyle/>
          <a:p>
            <a:endParaRPr lang="en-US"/>
          </a:p>
        </p:txBody>
      </p:sp>
      <p:sp>
        <p:nvSpPr>
          <p:cNvPr id="133124" name="Freeform 3"/>
          <p:cNvSpPr>
            <a:spLocks/>
          </p:cNvSpPr>
          <p:nvPr/>
        </p:nvSpPr>
        <p:spPr bwMode="auto">
          <a:xfrm flipH="1">
            <a:off x="1246188" y="486886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0000"/>
          </a:solidFill>
          <a:ln w="9525">
            <a:solidFill>
              <a:schemeClr val="tx1"/>
            </a:solidFill>
            <a:round/>
            <a:headEnd/>
            <a:tailEnd/>
          </a:ln>
        </p:spPr>
        <p:txBody>
          <a:bodyPr/>
          <a:lstStyle/>
          <a:p>
            <a:endParaRPr lang="en-US"/>
          </a:p>
        </p:txBody>
      </p:sp>
      <p:sp>
        <p:nvSpPr>
          <p:cNvPr id="133125" name="Line 4"/>
          <p:cNvSpPr>
            <a:spLocks noChangeShapeType="1"/>
          </p:cNvSpPr>
          <p:nvPr/>
        </p:nvSpPr>
        <p:spPr bwMode="auto">
          <a:xfrm>
            <a:off x="1252538" y="4910138"/>
            <a:ext cx="0" cy="1825625"/>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6" name="Line 5"/>
          <p:cNvSpPr>
            <a:spLocks noChangeShapeType="1"/>
          </p:cNvSpPr>
          <p:nvPr/>
        </p:nvSpPr>
        <p:spPr bwMode="auto">
          <a:xfrm flipV="1">
            <a:off x="1260475" y="4884738"/>
            <a:ext cx="0" cy="2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7" name="Freeform 6"/>
          <p:cNvSpPr>
            <a:spLocks/>
          </p:cNvSpPr>
          <p:nvPr/>
        </p:nvSpPr>
        <p:spPr bwMode="auto">
          <a:xfrm>
            <a:off x="568325" y="5230813"/>
            <a:ext cx="685800" cy="32861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28" name="Freeform 7"/>
          <p:cNvSpPr>
            <a:spLocks/>
          </p:cNvSpPr>
          <p:nvPr/>
        </p:nvSpPr>
        <p:spPr bwMode="auto">
          <a:xfrm flipH="1">
            <a:off x="1250950" y="5232400"/>
            <a:ext cx="685800" cy="32861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29" name="Line 8"/>
          <p:cNvSpPr>
            <a:spLocks noChangeShapeType="1"/>
          </p:cNvSpPr>
          <p:nvPr/>
        </p:nvSpPr>
        <p:spPr bwMode="auto">
          <a:xfrm>
            <a:off x="1250950" y="5240338"/>
            <a:ext cx="0" cy="1746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30" name="WordArt 9"/>
          <p:cNvSpPr>
            <a:spLocks noChangeArrowheads="1" noChangeShapeType="1" noTextEdit="1"/>
          </p:cNvSpPr>
          <p:nvPr/>
        </p:nvSpPr>
        <p:spPr bwMode="auto">
          <a:xfrm>
            <a:off x="620713" y="5367338"/>
            <a:ext cx="1284287"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60396"/>
              </a:avLst>
            </a:prstTxWarp>
          </a:bodyPr>
          <a:lstStyle/>
          <a:p>
            <a:pPr algn="ctr"/>
            <a:r>
              <a:rPr lang="en-US" sz="900" kern="10">
                <a:solidFill>
                  <a:srgbClr val="000000"/>
                </a:solidFill>
                <a:latin typeface="Arial Black"/>
              </a:rPr>
              <a:t>PROBATIONARY</a:t>
            </a:r>
          </a:p>
        </p:txBody>
      </p:sp>
      <p:sp>
        <p:nvSpPr>
          <p:cNvPr id="133131" name="Freeform 10"/>
          <p:cNvSpPr>
            <a:spLocks/>
          </p:cNvSpPr>
          <p:nvPr/>
        </p:nvSpPr>
        <p:spPr bwMode="auto">
          <a:xfrm rot="-246818">
            <a:off x="646113" y="6372225"/>
            <a:ext cx="615950"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32" name="Freeform 11"/>
          <p:cNvSpPr>
            <a:spLocks/>
          </p:cNvSpPr>
          <p:nvPr/>
        </p:nvSpPr>
        <p:spPr bwMode="auto">
          <a:xfrm rot="246818" flipH="1">
            <a:off x="1246188" y="6372225"/>
            <a:ext cx="617537"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33" name="Line 12"/>
          <p:cNvSpPr>
            <a:spLocks noChangeShapeType="1"/>
          </p:cNvSpPr>
          <p:nvPr/>
        </p:nvSpPr>
        <p:spPr bwMode="auto">
          <a:xfrm flipH="1">
            <a:off x="1238250" y="6503988"/>
            <a:ext cx="11113" cy="17145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34" name="WordArt 13"/>
          <p:cNvSpPr>
            <a:spLocks noChangeArrowheads="1" noChangeShapeType="1" noTextEdit="1"/>
          </p:cNvSpPr>
          <p:nvPr/>
        </p:nvSpPr>
        <p:spPr bwMode="auto">
          <a:xfrm rot="546172">
            <a:off x="676275" y="6489700"/>
            <a:ext cx="568325" cy="1285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3135" name="WordArt 14"/>
          <p:cNvSpPr>
            <a:spLocks noChangeArrowheads="1" noChangeShapeType="1" noTextEdit="1"/>
          </p:cNvSpPr>
          <p:nvPr/>
        </p:nvSpPr>
        <p:spPr bwMode="auto">
          <a:xfrm rot="-534701">
            <a:off x="1289050" y="6489700"/>
            <a:ext cx="568325" cy="1285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3136" name="Freeform 15"/>
          <p:cNvSpPr>
            <a:spLocks/>
          </p:cNvSpPr>
          <p:nvPr/>
        </p:nvSpPr>
        <p:spPr bwMode="auto">
          <a:xfrm>
            <a:off x="600075" y="564832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37" name="Freeform 16"/>
          <p:cNvSpPr>
            <a:spLocks/>
          </p:cNvSpPr>
          <p:nvPr/>
        </p:nvSpPr>
        <p:spPr bwMode="auto">
          <a:xfrm>
            <a:off x="600075" y="564832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38" name="Freeform 17"/>
          <p:cNvSpPr>
            <a:spLocks/>
          </p:cNvSpPr>
          <p:nvPr/>
        </p:nvSpPr>
        <p:spPr bwMode="auto">
          <a:xfrm>
            <a:off x="614363" y="563403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39" name="Freeform 18"/>
          <p:cNvSpPr>
            <a:spLocks/>
          </p:cNvSpPr>
          <p:nvPr/>
        </p:nvSpPr>
        <p:spPr bwMode="auto">
          <a:xfrm>
            <a:off x="614363" y="563403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40" name="WordArt 19"/>
          <p:cNvSpPr>
            <a:spLocks noChangeArrowheads="1" noChangeShapeType="1" noTextEdit="1"/>
          </p:cNvSpPr>
          <p:nvPr/>
        </p:nvSpPr>
        <p:spPr bwMode="auto">
          <a:xfrm>
            <a:off x="715963" y="5664200"/>
            <a:ext cx="1123950" cy="61595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grpSp>
        <p:nvGrpSpPr>
          <p:cNvPr id="133141" name="Group 20"/>
          <p:cNvGrpSpPr>
            <a:grpSpLocks/>
          </p:cNvGrpSpPr>
          <p:nvPr/>
        </p:nvGrpSpPr>
        <p:grpSpPr bwMode="auto">
          <a:xfrm>
            <a:off x="2068513" y="4868863"/>
            <a:ext cx="1695450" cy="1876425"/>
            <a:chOff x="919" y="2714"/>
            <a:chExt cx="886" cy="981"/>
          </a:xfrm>
        </p:grpSpPr>
        <p:sp>
          <p:nvSpPr>
            <p:cNvPr id="133349" name="Freeform 21"/>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350" name="Freeform 22"/>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351" name="Line 23"/>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2" name="Line 24"/>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142" name="Group 25"/>
          <p:cNvGrpSpPr>
            <a:grpSpLocks/>
          </p:cNvGrpSpPr>
          <p:nvPr/>
        </p:nvGrpSpPr>
        <p:grpSpPr bwMode="auto">
          <a:xfrm>
            <a:off x="2220913" y="5230813"/>
            <a:ext cx="1371600" cy="330200"/>
            <a:chOff x="2525" y="2146"/>
            <a:chExt cx="716" cy="173"/>
          </a:xfrm>
        </p:grpSpPr>
        <p:sp>
          <p:nvSpPr>
            <p:cNvPr id="133347" name="Freeform 26"/>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348" name="Freeform 27"/>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3143" name="Line 28"/>
          <p:cNvSpPr>
            <a:spLocks noChangeShapeType="1"/>
          </p:cNvSpPr>
          <p:nvPr/>
        </p:nvSpPr>
        <p:spPr bwMode="auto">
          <a:xfrm>
            <a:off x="2905125" y="5240338"/>
            <a:ext cx="0" cy="1762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44" name="WordArt 29"/>
          <p:cNvSpPr>
            <a:spLocks noChangeArrowheads="1" noChangeShapeType="1" noTextEdit="1"/>
          </p:cNvSpPr>
          <p:nvPr/>
        </p:nvSpPr>
        <p:spPr bwMode="auto">
          <a:xfrm>
            <a:off x="2274888" y="5367338"/>
            <a:ext cx="128587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59604"/>
              </a:avLst>
            </a:prstTxWarp>
          </a:bodyPr>
          <a:lstStyle/>
          <a:p>
            <a:pPr algn="ctr"/>
            <a:r>
              <a:rPr lang="en-US" sz="900" kern="10">
                <a:solidFill>
                  <a:srgbClr val="000000"/>
                </a:solidFill>
                <a:latin typeface="Arial Black"/>
              </a:rPr>
              <a:t>FIREFIGHTER</a:t>
            </a:r>
          </a:p>
        </p:txBody>
      </p:sp>
      <p:sp>
        <p:nvSpPr>
          <p:cNvPr id="133145" name="Freeform 30"/>
          <p:cNvSpPr>
            <a:spLocks/>
          </p:cNvSpPr>
          <p:nvPr/>
        </p:nvSpPr>
        <p:spPr bwMode="auto">
          <a:xfrm rot="-246818">
            <a:off x="2300288" y="6372225"/>
            <a:ext cx="617537" cy="33020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46" name="Freeform 31"/>
          <p:cNvSpPr>
            <a:spLocks/>
          </p:cNvSpPr>
          <p:nvPr/>
        </p:nvSpPr>
        <p:spPr bwMode="auto">
          <a:xfrm rot="246818" flipH="1">
            <a:off x="2900363" y="6372225"/>
            <a:ext cx="619125" cy="33020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47" name="Line 32"/>
          <p:cNvSpPr>
            <a:spLocks noChangeShapeType="1"/>
          </p:cNvSpPr>
          <p:nvPr/>
        </p:nvSpPr>
        <p:spPr bwMode="auto">
          <a:xfrm flipH="1">
            <a:off x="2894013" y="6503988"/>
            <a:ext cx="9525" cy="16986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48" name="WordArt 33"/>
          <p:cNvSpPr>
            <a:spLocks noChangeArrowheads="1" noChangeShapeType="1" noTextEdit="1"/>
          </p:cNvSpPr>
          <p:nvPr/>
        </p:nvSpPr>
        <p:spPr bwMode="auto">
          <a:xfrm rot="546172">
            <a:off x="2330450" y="648970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3149" name="WordArt 34"/>
          <p:cNvSpPr>
            <a:spLocks noChangeArrowheads="1" noChangeShapeType="1" noTextEdit="1"/>
          </p:cNvSpPr>
          <p:nvPr/>
        </p:nvSpPr>
        <p:spPr bwMode="auto">
          <a:xfrm rot="-534701">
            <a:off x="2943225" y="648970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3150" name="Freeform 35"/>
          <p:cNvSpPr>
            <a:spLocks/>
          </p:cNvSpPr>
          <p:nvPr/>
        </p:nvSpPr>
        <p:spPr bwMode="auto">
          <a:xfrm>
            <a:off x="2254250" y="5646738"/>
            <a:ext cx="1316038" cy="66675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51" name="Freeform 36"/>
          <p:cNvSpPr>
            <a:spLocks/>
          </p:cNvSpPr>
          <p:nvPr/>
        </p:nvSpPr>
        <p:spPr bwMode="auto">
          <a:xfrm>
            <a:off x="2254250" y="5646738"/>
            <a:ext cx="1316038" cy="66675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52" name="Freeform 37"/>
          <p:cNvSpPr>
            <a:spLocks/>
          </p:cNvSpPr>
          <p:nvPr/>
        </p:nvSpPr>
        <p:spPr bwMode="auto">
          <a:xfrm>
            <a:off x="2270125" y="563403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53" name="Freeform 38"/>
          <p:cNvSpPr>
            <a:spLocks/>
          </p:cNvSpPr>
          <p:nvPr/>
        </p:nvSpPr>
        <p:spPr bwMode="auto">
          <a:xfrm>
            <a:off x="2270125" y="563403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54" name="WordArt 39"/>
          <p:cNvSpPr>
            <a:spLocks noChangeArrowheads="1" noChangeShapeType="1" noTextEdit="1"/>
          </p:cNvSpPr>
          <p:nvPr/>
        </p:nvSpPr>
        <p:spPr bwMode="auto">
          <a:xfrm>
            <a:off x="2368550" y="5662613"/>
            <a:ext cx="1125538" cy="61753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3155" name="Freeform 40"/>
          <p:cNvSpPr>
            <a:spLocks/>
          </p:cNvSpPr>
          <p:nvPr/>
        </p:nvSpPr>
        <p:spPr bwMode="auto">
          <a:xfrm>
            <a:off x="3724275" y="4868863"/>
            <a:ext cx="862013"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56" name="Freeform 41"/>
          <p:cNvSpPr>
            <a:spLocks/>
          </p:cNvSpPr>
          <p:nvPr/>
        </p:nvSpPr>
        <p:spPr bwMode="auto">
          <a:xfrm flipH="1">
            <a:off x="4556125" y="4868863"/>
            <a:ext cx="862013"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57" name="Line 42"/>
          <p:cNvSpPr>
            <a:spLocks noChangeShapeType="1"/>
          </p:cNvSpPr>
          <p:nvPr/>
        </p:nvSpPr>
        <p:spPr bwMode="auto">
          <a:xfrm>
            <a:off x="4564063" y="4911725"/>
            <a:ext cx="0" cy="182403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58" name="Line 43"/>
          <p:cNvSpPr>
            <a:spLocks noChangeShapeType="1"/>
          </p:cNvSpPr>
          <p:nvPr/>
        </p:nvSpPr>
        <p:spPr bwMode="auto">
          <a:xfrm flipV="1">
            <a:off x="4572000" y="4884738"/>
            <a:ext cx="0" cy="269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59" name="Freeform 44"/>
          <p:cNvSpPr>
            <a:spLocks/>
          </p:cNvSpPr>
          <p:nvPr/>
        </p:nvSpPr>
        <p:spPr bwMode="auto">
          <a:xfrm>
            <a:off x="3876675" y="5230813"/>
            <a:ext cx="687388" cy="32861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60" name="Freeform 45"/>
          <p:cNvSpPr>
            <a:spLocks/>
          </p:cNvSpPr>
          <p:nvPr/>
        </p:nvSpPr>
        <p:spPr bwMode="auto">
          <a:xfrm flipH="1">
            <a:off x="4559300" y="5232400"/>
            <a:ext cx="687388" cy="32861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61" name="Line 46"/>
          <p:cNvSpPr>
            <a:spLocks noChangeShapeType="1"/>
          </p:cNvSpPr>
          <p:nvPr/>
        </p:nvSpPr>
        <p:spPr bwMode="auto">
          <a:xfrm>
            <a:off x="4559300" y="5240338"/>
            <a:ext cx="0" cy="1746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62" name="WordArt 47"/>
          <p:cNvSpPr>
            <a:spLocks noChangeArrowheads="1" noChangeShapeType="1" noTextEdit="1"/>
          </p:cNvSpPr>
          <p:nvPr/>
        </p:nvSpPr>
        <p:spPr bwMode="auto">
          <a:xfrm>
            <a:off x="3930650" y="5368925"/>
            <a:ext cx="1284288"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55324"/>
              </a:avLst>
            </a:prstTxWarp>
          </a:bodyPr>
          <a:lstStyle/>
          <a:p>
            <a:pPr algn="ctr"/>
            <a:r>
              <a:rPr lang="en-US" sz="900" kern="10">
                <a:solidFill>
                  <a:srgbClr val="000000"/>
                </a:solidFill>
                <a:latin typeface="Arial Black"/>
              </a:rPr>
              <a:t>FIRE MEDIC</a:t>
            </a:r>
          </a:p>
        </p:txBody>
      </p:sp>
      <p:sp>
        <p:nvSpPr>
          <p:cNvPr id="133163" name="Freeform 48"/>
          <p:cNvSpPr>
            <a:spLocks/>
          </p:cNvSpPr>
          <p:nvPr/>
        </p:nvSpPr>
        <p:spPr bwMode="auto">
          <a:xfrm rot="-246818">
            <a:off x="3954463" y="6372225"/>
            <a:ext cx="619125"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64" name="Freeform 49"/>
          <p:cNvSpPr>
            <a:spLocks/>
          </p:cNvSpPr>
          <p:nvPr/>
        </p:nvSpPr>
        <p:spPr bwMode="auto">
          <a:xfrm rot="246818" flipH="1">
            <a:off x="4556125" y="6372225"/>
            <a:ext cx="617538"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65" name="Line 50"/>
          <p:cNvSpPr>
            <a:spLocks noChangeShapeType="1"/>
          </p:cNvSpPr>
          <p:nvPr/>
        </p:nvSpPr>
        <p:spPr bwMode="auto">
          <a:xfrm flipH="1">
            <a:off x="4548188" y="6503988"/>
            <a:ext cx="9525" cy="16986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66" name="WordArt 51"/>
          <p:cNvSpPr>
            <a:spLocks noChangeArrowheads="1" noChangeShapeType="1" noTextEdit="1"/>
          </p:cNvSpPr>
          <p:nvPr/>
        </p:nvSpPr>
        <p:spPr bwMode="auto">
          <a:xfrm rot="546172">
            <a:off x="3986213" y="6489700"/>
            <a:ext cx="566737"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3167" name="WordArt 52"/>
          <p:cNvSpPr>
            <a:spLocks noChangeArrowheads="1" noChangeShapeType="1" noTextEdit="1"/>
          </p:cNvSpPr>
          <p:nvPr/>
        </p:nvSpPr>
        <p:spPr bwMode="auto">
          <a:xfrm rot="-534701">
            <a:off x="4598988" y="6489700"/>
            <a:ext cx="566737"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3168" name="Freeform 53"/>
          <p:cNvSpPr>
            <a:spLocks/>
          </p:cNvSpPr>
          <p:nvPr/>
        </p:nvSpPr>
        <p:spPr bwMode="auto">
          <a:xfrm>
            <a:off x="3910013" y="5648325"/>
            <a:ext cx="1314450"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69" name="Freeform 54"/>
          <p:cNvSpPr>
            <a:spLocks/>
          </p:cNvSpPr>
          <p:nvPr/>
        </p:nvSpPr>
        <p:spPr bwMode="auto">
          <a:xfrm>
            <a:off x="3910013" y="5648325"/>
            <a:ext cx="1314450"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70" name="Freeform 55"/>
          <p:cNvSpPr>
            <a:spLocks/>
          </p:cNvSpPr>
          <p:nvPr/>
        </p:nvSpPr>
        <p:spPr bwMode="auto">
          <a:xfrm>
            <a:off x="3925888" y="5634038"/>
            <a:ext cx="1312862"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71" name="Freeform 56"/>
          <p:cNvSpPr>
            <a:spLocks/>
          </p:cNvSpPr>
          <p:nvPr/>
        </p:nvSpPr>
        <p:spPr bwMode="auto">
          <a:xfrm>
            <a:off x="3925888" y="5634038"/>
            <a:ext cx="1312862"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72" name="WordArt 57"/>
          <p:cNvSpPr>
            <a:spLocks noChangeArrowheads="1" noChangeShapeType="1" noTextEdit="1"/>
          </p:cNvSpPr>
          <p:nvPr/>
        </p:nvSpPr>
        <p:spPr bwMode="auto">
          <a:xfrm>
            <a:off x="4024313" y="5662613"/>
            <a:ext cx="1123950" cy="61912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3173" name="Freeform 58"/>
          <p:cNvSpPr>
            <a:spLocks/>
          </p:cNvSpPr>
          <p:nvPr/>
        </p:nvSpPr>
        <p:spPr bwMode="auto">
          <a:xfrm>
            <a:off x="5380038" y="486886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74" name="Freeform 59"/>
          <p:cNvSpPr>
            <a:spLocks/>
          </p:cNvSpPr>
          <p:nvPr/>
        </p:nvSpPr>
        <p:spPr bwMode="auto">
          <a:xfrm flipH="1">
            <a:off x="6211888" y="486886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75" name="Line 60"/>
          <p:cNvSpPr>
            <a:spLocks noChangeShapeType="1"/>
          </p:cNvSpPr>
          <p:nvPr/>
        </p:nvSpPr>
        <p:spPr bwMode="auto">
          <a:xfrm>
            <a:off x="6219825" y="4911725"/>
            <a:ext cx="0" cy="182403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76" name="Line 61"/>
          <p:cNvSpPr>
            <a:spLocks noChangeShapeType="1"/>
          </p:cNvSpPr>
          <p:nvPr/>
        </p:nvSpPr>
        <p:spPr bwMode="auto">
          <a:xfrm flipV="1">
            <a:off x="6227763" y="4884738"/>
            <a:ext cx="0" cy="269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77" name="Freeform 62"/>
          <p:cNvSpPr>
            <a:spLocks/>
          </p:cNvSpPr>
          <p:nvPr/>
        </p:nvSpPr>
        <p:spPr bwMode="auto">
          <a:xfrm>
            <a:off x="5534025" y="5230813"/>
            <a:ext cx="685800" cy="32861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78" name="Freeform 63"/>
          <p:cNvSpPr>
            <a:spLocks/>
          </p:cNvSpPr>
          <p:nvPr/>
        </p:nvSpPr>
        <p:spPr bwMode="auto">
          <a:xfrm flipH="1">
            <a:off x="6215063" y="5232400"/>
            <a:ext cx="685800" cy="32861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79" name="Line 64"/>
          <p:cNvSpPr>
            <a:spLocks noChangeShapeType="1"/>
          </p:cNvSpPr>
          <p:nvPr/>
        </p:nvSpPr>
        <p:spPr bwMode="auto">
          <a:xfrm>
            <a:off x="6216650" y="5240338"/>
            <a:ext cx="0" cy="1746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0" name="WordArt 65"/>
          <p:cNvSpPr>
            <a:spLocks noChangeArrowheads="1" noChangeShapeType="1" noTextEdit="1"/>
          </p:cNvSpPr>
          <p:nvPr/>
        </p:nvSpPr>
        <p:spPr bwMode="auto">
          <a:xfrm>
            <a:off x="5586413" y="5368925"/>
            <a:ext cx="1284287"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55324"/>
              </a:avLst>
            </a:prstTxWarp>
          </a:bodyPr>
          <a:lstStyle/>
          <a:p>
            <a:pPr algn="ctr"/>
            <a:r>
              <a:rPr lang="en-US" sz="900" kern="10">
                <a:solidFill>
                  <a:srgbClr val="000000"/>
                </a:solidFill>
                <a:latin typeface="Arial Black"/>
              </a:rPr>
              <a:t>TECHNICIAN</a:t>
            </a:r>
          </a:p>
        </p:txBody>
      </p:sp>
      <p:sp>
        <p:nvSpPr>
          <p:cNvPr id="133181" name="Freeform 66"/>
          <p:cNvSpPr>
            <a:spLocks/>
          </p:cNvSpPr>
          <p:nvPr/>
        </p:nvSpPr>
        <p:spPr bwMode="auto">
          <a:xfrm rot="-246818">
            <a:off x="5611813" y="6372225"/>
            <a:ext cx="615950"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82" name="Freeform 67"/>
          <p:cNvSpPr>
            <a:spLocks/>
          </p:cNvSpPr>
          <p:nvPr/>
        </p:nvSpPr>
        <p:spPr bwMode="auto">
          <a:xfrm rot="246818" flipH="1">
            <a:off x="6211888" y="6372225"/>
            <a:ext cx="615950"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183" name="Line 68"/>
          <p:cNvSpPr>
            <a:spLocks noChangeShapeType="1"/>
          </p:cNvSpPr>
          <p:nvPr/>
        </p:nvSpPr>
        <p:spPr bwMode="auto">
          <a:xfrm flipH="1">
            <a:off x="6203950" y="6503988"/>
            <a:ext cx="9525" cy="16986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4" name="WordArt 69"/>
          <p:cNvSpPr>
            <a:spLocks noChangeArrowheads="1" noChangeShapeType="1" noTextEdit="1"/>
          </p:cNvSpPr>
          <p:nvPr/>
        </p:nvSpPr>
        <p:spPr bwMode="auto">
          <a:xfrm rot="546172">
            <a:off x="5641975" y="648970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3185" name="WordArt 70"/>
          <p:cNvSpPr>
            <a:spLocks noChangeArrowheads="1" noChangeShapeType="1" noTextEdit="1"/>
          </p:cNvSpPr>
          <p:nvPr/>
        </p:nvSpPr>
        <p:spPr bwMode="auto">
          <a:xfrm rot="-534701">
            <a:off x="6253163" y="648970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3186" name="Freeform 71"/>
          <p:cNvSpPr>
            <a:spLocks/>
          </p:cNvSpPr>
          <p:nvPr/>
        </p:nvSpPr>
        <p:spPr bwMode="auto">
          <a:xfrm>
            <a:off x="5565775" y="564832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87" name="Freeform 72"/>
          <p:cNvSpPr>
            <a:spLocks/>
          </p:cNvSpPr>
          <p:nvPr/>
        </p:nvSpPr>
        <p:spPr bwMode="auto">
          <a:xfrm>
            <a:off x="5565775" y="564832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88" name="Freeform 73"/>
          <p:cNvSpPr>
            <a:spLocks/>
          </p:cNvSpPr>
          <p:nvPr/>
        </p:nvSpPr>
        <p:spPr bwMode="auto">
          <a:xfrm>
            <a:off x="5580063" y="5634038"/>
            <a:ext cx="1312862"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89" name="Freeform 74"/>
          <p:cNvSpPr>
            <a:spLocks/>
          </p:cNvSpPr>
          <p:nvPr/>
        </p:nvSpPr>
        <p:spPr bwMode="auto">
          <a:xfrm>
            <a:off x="5580063" y="5634038"/>
            <a:ext cx="1312862"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90" name="WordArt 75"/>
          <p:cNvSpPr>
            <a:spLocks noChangeArrowheads="1" noChangeShapeType="1" noTextEdit="1"/>
          </p:cNvSpPr>
          <p:nvPr/>
        </p:nvSpPr>
        <p:spPr bwMode="auto">
          <a:xfrm>
            <a:off x="5681663" y="5662613"/>
            <a:ext cx="1122362" cy="61912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3191" name="Freeform 76"/>
          <p:cNvSpPr>
            <a:spLocks/>
          </p:cNvSpPr>
          <p:nvPr/>
        </p:nvSpPr>
        <p:spPr bwMode="auto">
          <a:xfrm>
            <a:off x="7040563" y="486251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92" name="Freeform 77"/>
          <p:cNvSpPr>
            <a:spLocks/>
          </p:cNvSpPr>
          <p:nvPr/>
        </p:nvSpPr>
        <p:spPr bwMode="auto">
          <a:xfrm flipH="1">
            <a:off x="7872413" y="4862513"/>
            <a:ext cx="862012" cy="1876425"/>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3193" name="Line 78"/>
          <p:cNvSpPr>
            <a:spLocks noChangeShapeType="1"/>
          </p:cNvSpPr>
          <p:nvPr/>
        </p:nvSpPr>
        <p:spPr bwMode="auto">
          <a:xfrm>
            <a:off x="7880350" y="4905375"/>
            <a:ext cx="0" cy="182403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4" name="Line 79"/>
          <p:cNvSpPr>
            <a:spLocks noChangeShapeType="1"/>
          </p:cNvSpPr>
          <p:nvPr/>
        </p:nvSpPr>
        <p:spPr bwMode="auto">
          <a:xfrm flipV="1">
            <a:off x="7888288" y="4878388"/>
            <a:ext cx="0" cy="269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5" name="Freeform 80"/>
          <p:cNvSpPr>
            <a:spLocks/>
          </p:cNvSpPr>
          <p:nvPr/>
        </p:nvSpPr>
        <p:spPr bwMode="auto">
          <a:xfrm>
            <a:off x="7194550" y="5224463"/>
            <a:ext cx="685800" cy="328612"/>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96" name="Freeform 81"/>
          <p:cNvSpPr>
            <a:spLocks/>
          </p:cNvSpPr>
          <p:nvPr/>
        </p:nvSpPr>
        <p:spPr bwMode="auto">
          <a:xfrm flipH="1">
            <a:off x="7877175" y="5226050"/>
            <a:ext cx="685800" cy="328613"/>
          </a:xfrm>
          <a:custGeom>
            <a:avLst/>
            <a:gdLst>
              <a:gd name="T0" fmla="*/ 0 w 359"/>
              <a:gd name="T1" fmla="*/ 2147483647 h 172"/>
              <a:gd name="T2" fmla="*/ 2147483647 w 359"/>
              <a:gd name="T3" fmla="*/ 2147483647 h 172"/>
              <a:gd name="T4" fmla="*/ 2147483647 w 359"/>
              <a:gd name="T5" fmla="*/ 2147483647 h 172"/>
              <a:gd name="T6" fmla="*/ 2147483647 w 359"/>
              <a:gd name="T7" fmla="*/ 2147483647 h 172"/>
              <a:gd name="T8" fmla="*/ 0 w 359"/>
              <a:gd name="T9" fmla="*/ 2147483647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3197" name="Line 82"/>
          <p:cNvSpPr>
            <a:spLocks noChangeShapeType="1"/>
          </p:cNvSpPr>
          <p:nvPr/>
        </p:nvSpPr>
        <p:spPr bwMode="auto">
          <a:xfrm>
            <a:off x="7877175" y="5233988"/>
            <a:ext cx="0" cy="1746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8" name="WordArt 83"/>
          <p:cNvSpPr>
            <a:spLocks noChangeArrowheads="1" noChangeShapeType="1" noTextEdit="1"/>
          </p:cNvSpPr>
          <p:nvPr/>
        </p:nvSpPr>
        <p:spPr bwMode="auto">
          <a:xfrm>
            <a:off x="7375525" y="5362575"/>
            <a:ext cx="1016000" cy="333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205572"/>
              </a:avLst>
            </a:prstTxWarp>
          </a:bodyPr>
          <a:lstStyle/>
          <a:p>
            <a:pPr algn="ctr"/>
            <a:r>
              <a:rPr lang="en-US" sz="900" kern="10">
                <a:solidFill>
                  <a:srgbClr val="000000"/>
                </a:solidFill>
                <a:latin typeface="Arial Black"/>
              </a:rPr>
              <a:t>MASTER</a:t>
            </a:r>
          </a:p>
        </p:txBody>
      </p:sp>
      <p:sp>
        <p:nvSpPr>
          <p:cNvPr id="133199" name="Freeform 84"/>
          <p:cNvSpPr>
            <a:spLocks/>
          </p:cNvSpPr>
          <p:nvPr/>
        </p:nvSpPr>
        <p:spPr bwMode="auto">
          <a:xfrm rot="-246818">
            <a:off x="7272338" y="6365875"/>
            <a:ext cx="617537"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200" name="Freeform 85"/>
          <p:cNvSpPr>
            <a:spLocks/>
          </p:cNvSpPr>
          <p:nvPr/>
        </p:nvSpPr>
        <p:spPr bwMode="auto">
          <a:xfrm rot="246818" flipH="1">
            <a:off x="7872413" y="6365875"/>
            <a:ext cx="617537" cy="33178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3201" name="Line 86"/>
          <p:cNvSpPr>
            <a:spLocks noChangeShapeType="1"/>
          </p:cNvSpPr>
          <p:nvPr/>
        </p:nvSpPr>
        <p:spPr bwMode="auto">
          <a:xfrm flipH="1">
            <a:off x="7864475" y="6499225"/>
            <a:ext cx="9525" cy="168275"/>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2" name="WordArt 87"/>
          <p:cNvSpPr>
            <a:spLocks noChangeArrowheads="1" noChangeShapeType="1" noTextEdit="1"/>
          </p:cNvSpPr>
          <p:nvPr/>
        </p:nvSpPr>
        <p:spPr bwMode="auto">
          <a:xfrm rot="546172">
            <a:off x="7302500" y="648335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3203" name="WordArt 88"/>
          <p:cNvSpPr>
            <a:spLocks noChangeArrowheads="1" noChangeShapeType="1" noTextEdit="1"/>
          </p:cNvSpPr>
          <p:nvPr/>
        </p:nvSpPr>
        <p:spPr bwMode="auto">
          <a:xfrm rot="-534701">
            <a:off x="7913688" y="6483350"/>
            <a:ext cx="568325" cy="12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3204" name="Freeform 89"/>
          <p:cNvSpPr>
            <a:spLocks/>
          </p:cNvSpPr>
          <p:nvPr/>
        </p:nvSpPr>
        <p:spPr bwMode="auto">
          <a:xfrm>
            <a:off x="7226300" y="564197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05" name="Freeform 90"/>
          <p:cNvSpPr>
            <a:spLocks/>
          </p:cNvSpPr>
          <p:nvPr/>
        </p:nvSpPr>
        <p:spPr bwMode="auto">
          <a:xfrm>
            <a:off x="7226300" y="5641975"/>
            <a:ext cx="1316038" cy="663575"/>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06" name="Freeform 91"/>
          <p:cNvSpPr>
            <a:spLocks/>
          </p:cNvSpPr>
          <p:nvPr/>
        </p:nvSpPr>
        <p:spPr bwMode="auto">
          <a:xfrm>
            <a:off x="7240588" y="562768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07" name="Freeform 92"/>
          <p:cNvSpPr>
            <a:spLocks/>
          </p:cNvSpPr>
          <p:nvPr/>
        </p:nvSpPr>
        <p:spPr bwMode="auto">
          <a:xfrm>
            <a:off x="7240588" y="5627688"/>
            <a:ext cx="1314450" cy="66516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08" name="WordArt 93"/>
          <p:cNvSpPr>
            <a:spLocks noChangeArrowheads="1" noChangeShapeType="1" noTextEdit="1"/>
          </p:cNvSpPr>
          <p:nvPr/>
        </p:nvSpPr>
        <p:spPr bwMode="auto">
          <a:xfrm>
            <a:off x="7342188" y="5656263"/>
            <a:ext cx="1122362" cy="61912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410</a:t>
            </a:r>
          </a:p>
        </p:txBody>
      </p:sp>
      <p:sp>
        <p:nvSpPr>
          <p:cNvPr id="133209" name="Freeform 94"/>
          <p:cNvSpPr>
            <a:spLocks/>
          </p:cNvSpPr>
          <p:nvPr/>
        </p:nvSpPr>
        <p:spPr bwMode="auto">
          <a:xfrm>
            <a:off x="2836863" y="968375"/>
            <a:ext cx="885825"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10" name="Freeform 95"/>
          <p:cNvSpPr>
            <a:spLocks/>
          </p:cNvSpPr>
          <p:nvPr/>
        </p:nvSpPr>
        <p:spPr bwMode="auto">
          <a:xfrm flipH="1">
            <a:off x="3694113" y="968375"/>
            <a:ext cx="887412"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11" name="Line 96"/>
          <p:cNvSpPr>
            <a:spLocks noChangeShapeType="1"/>
          </p:cNvSpPr>
          <p:nvPr/>
        </p:nvSpPr>
        <p:spPr bwMode="auto">
          <a:xfrm flipV="1">
            <a:off x="3709988" y="985838"/>
            <a:ext cx="0" cy="25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12" name="Text Box 97"/>
          <p:cNvSpPr txBox="1">
            <a:spLocks noChangeArrowheads="1"/>
          </p:cNvSpPr>
          <p:nvPr/>
        </p:nvSpPr>
        <p:spPr bwMode="auto">
          <a:xfrm>
            <a:off x="3113088" y="2522538"/>
            <a:ext cx="1162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solidFill>
                  <a:srgbClr val="CC0000"/>
                </a:solidFill>
                <a:latin typeface="Monotype Corsiva" pitchFamily="66" charset="0"/>
                <a:cs typeface="Times New Roman" pitchFamily="18" charset="0"/>
              </a:rPr>
              <a:t>Fairfax County</a:t>
            </a:r>
          </a:p>
        </p:txBody>
      </p:sp>
      <p:graphicFrame>
        <p:nvGraphicFramePr>
          <p:cNvPr id="133213" name="Object 98"/>
          <p:cNvGraphicFramePr>
            <a:graphicFrameLocks noChangeAspect="1"/>
          </p:cNvGraphicFramePr>
          <p:nvPr/>
        </p:nvGraphicFramePr>
        <p:xfrm>
          <a:off x="3379788" y="1741488"/>
          <a:ext cx="630237" cy="558800"/>
        </p:xfrm>
        <a:graphic>
          <a:graphicData uri="http://schemas.openxmlformats.org/presentationml/2006/ole">
            <mc:AlternateContent xmlns:mc="http://schemas.openxmlformats.org/markup-compatibility/2006">
              <mc:Choice xmlns:v="urn:schemas-microsoft-com:vml" Requires="v">
                <p:oleObj spid="_x0000_s133383" name="CorelDRAW" r:id="rId4" imgW="7258050" imgH="6686550" progId="CorelDRAW.Graphic.9">
                  <p:embed/>
                </p:oleObj>
              </mc:Choice>
              <mc:Fallback>
                <p:oleObj name="CorelDRAW" r:id="rId4" imgW="7258050" imgH="6686550" progId="CorelDRAW.Graphic.9">
                  <p:embed/>
                  <p:pic>
                    <p:nvPicPr>
                      <p:cNvPr id="0" name="Object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41488"/>
                        <a:ext cx="630237"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14" name="AutoShape 99"/>
          <p:cNvSpPr>
            <a:spLocks noChangeArrowheads="1"/>
          </p:cNvSpPr>
          <p:nvPr/>
        </p:nvSpPr>
        <p:spPr bwMode="auto">
          <a:xfrm>
            <a:off x="2947988" y="1341438"/>
            <a:ext cx="1517650" cy="547687"/>
          </a:xfrm>
          <a:prstGeom prst="ellipseRibbon2">
            <a:avLst>
              <a:gd name="adj1" fmla="val 35417"/>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15" name="WordArt 100"/>
          <p:cNvSpPr>
            <a:spLocks noChangeArrowheads="1" noChangeShapeType="1" noTextEdit="1"/>
          </p:cNvSpPr>
          <p:nvPr/>
        </p:nvSpPr>
        <p:spPr bwMode="auto">
          <a:xfrm>
            <a:off x="3208338" y="1484313"/>
            <a:ext cx="933450" cy="144462"/>
          </a:xfrm>
          <a:prstGeom prst="rect">
            <a:avLst/>
          </a:prstGeom>
        </p:spPr>
        <p:txBody>
          <a:bodyPr spcFirstLastPara="1" wrap="none" fromWordArt="1">
            <a:prstTxWarp prst="textArchUp">
              <a:avLst>
                <a:gd name="adj" fmla="val 11075820"/>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DEPUTY</a:t>
            </a:r>
          </a:p>
        </p:txBody>
      </p:sp>
      <p:sp>
        <p:nvSpPr>
          <p:cNvPr id="133216" name="WordArt 101"/>
          <p:cNvSpPr>
            <a:spLocks noChangeArrowheads="1" noChangeShapeType="1" noTextEdit="1"/>
          </p:cNvSpPr>
          <p:nvPr/>
        </p:nvSpPr>
        <p:spPr bwMode="auto">
          <a:xfrm>
            <a:off x="3360738" y="1631950"/>
            <a:ext cx="625475" cy="52388"/>
          </a:xfrm>
          <a:prstGeom prst="rect">
            <a:avLst/>
          </a:prstGeom>
        </p:spPr>
        <p:txBody>
          <a:bodyPr spcFirstLastPara="1" wrap="none" fromWordArt="1">
            <a:prstTxWarp prst="textArchUp">
              <a:avLst>
                <a:gd name="adj" fmla="val 10949500"/>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CHIEF</a:t>
            </a:r>
          </a:p>
        </p:txBody>
      </p:sp>
      <p:sp>
        <p:nvSpPr>
          <p:cNvPr id="133217" name="AutoShape 102"/>
          <p:cNvSpPr>
            <a:spLocks noChangeArrowheads="1"/>
          </p:cNvSpPr>
          <p:nvPr/>
        </p:nvSpPr>
        <p:spPr bwMode="auto">
          <a:xfrm flipV="1">
            <a:off x="2989263" y="2165350"/>
            <a:ext cx="1422400" cy="384175"/>
          </a:xfrm>
          <a:prstGeom prst="ellipseRibbon2">
            <a:avLst>
              <a:gd name="adj1" fmla="val 49273"/>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18" name="WordArt 103"/>
          <p:cNvSpPr>
            <a:spLocks noChangeArrowheads="1" noChangeShapeType="1" noTextEdit="1"/>
          </p:cNvSpPr>
          <p:nvPr/>
        </p:nvSpPr>
        <p:spPr bwMode="auto">
          <a:xfrm>
            <a:off x="3198813" y="2316163"/>
            <a:ext cx="1006475" cy="215900"/>
          </a:xfrm>
          <a:prstGeom prst="rect">
            <a:avLst/>
          </a:prstGeom>
        </p:spPr>
        <p:txBody>
          <a:bodyPr wrap="none" fromWordArt="1">
            <a:prstTxWarp prst="textCanDown">
              <a:avLst>
                <a:gd name="adj" fmla="val 27194"/>
              </a:avLst>
            </a:prstTxWarp>
          </a:bodyPr>
          <a:lstStyle/>
          <a:p>
            <a:pPr algn="ctr"/>
            <a:r>
              <a:rPr lang="en-US" sz="3600"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Times New Roman"/>
                <a:cs typeface="Times New Roman"/>
              </a:rPr>
              <a:t>COFFMAN</a:t>
            </a:r>
          </a:p>
        </p:txBody>
      </p:sp>
      <p:sp>
        <p:nvSpPr>
          <p:cNvPr id="133219" name="Freeform 104"/>
          <p:cNvSpPr>
            <a:spLocks/>
          </p:cNvSpPr>
          <p:nvPr/>
        </p:nvSpPr>
        <p:spPr bwMode="auto">
          <a:xfrm>
            <a:off x="4583113" y="968375"/>
            <a:ext cx="885825"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0" name="Freeform 105"/>
          <p:cNvSpPr>
            <a:spLocks/>
          </p:cNvSpPr>
          <p:nvPr/>
        </p:nvSpPr>
        <p:spPr bwMode="auto">
          <a:xfrm flipH="1">
            <a:off x="5438775" y="968375"/>
            <a:ext cx="885825"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1" name="Line 106"/>
          <p:cNvSpPr>
            <a:spLocks noChangeShapeType="1"/>
          </p:cNvSpPr>
          <p:nvPr/>
        </p:nvSpPr>
        <p:spPr bwMode="auto">
          <a:xfrm flipV="1">
            <a:off x="5456238" y="985838"/>
            <a:ext cx="0" cy="25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2" name="Text Box 107"/>
          <p:cNvSpPr txBox="1">
            <a:spLocks noChangeArrowheads="1"/>
          </p:cNvSpPr>
          <p:nvPr/>
        </p:nvSpPr>
        <p:spPr bwMode="auto">
          <a:xfrm>
            <a:off x="4856163" y="2522538"/>
            <a:ext cx="11604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solidFill>
                  <a:srgbClr val="CC0000"/>
                </a:solidFill>
                <a:latin typeface="Monotype Corsiva" pitchFamily="66" charset="0"/>
                <a:cs typeface="Times New Roman" pitchFamily="18" charset="0"/>
              </a:rPr>
              <a:t>Fairfax County</a:t>
            </a:r>
          </a:p>
        </p:txBody>
      </p:sp>
      <p:sp>
        <p:nvSpPr>
          <p:cNvPr id="133223" name="AutoShape 108"/>
          <p:cNvSpPr>
            <a:spLocks noChangeArrowheads="1"/>
          </p:cNvSpPr>
          <p:nvPr/>
        </p:nvSpPr>
        <p:spPr bwMode="auto">
          <a:xfrm>
            <a:off x="4694238" y="1341438"/>
            <a:ext cx="1517650" cy="547687"/>
          </a:xfrm>
          <a:prstGeom prst="ellipseRibbon2">
            <a:avLst>
              <a:gd name="adj1" fmla="val 35417"/>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24" name="WordArt 109"/>
          <p:cNvSpPr>
            <a:spLocks noChangeArrowheads="1" noChangeShapeType="1" noTextEdit="1"/>
          </p:cNvSpPr>
          <p:nvPr/>
        </p:nvSpPr>
        <p:spPr bwMode="auto">
          <a:xfrm>
            <a:off x="4905375" y="1476375"/>
            <a:ext cx="1046163" cy="144463"/>
          </a:xfrm>
          <a:prstGeom prst="rect">
            <a:avLst/>
          </a:prstGeom>
        </p:spPr>
        <p:txBody>
          <a:bodyPr spcFirstLastPara="1" wrap="none" fromWordArt="1">
            <a:prstTxWarp prst="textArchUp">
              <a:avLst>
                <a:gd name="adj" fmla="val 11046212"/>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ASSISTANT</a:t>
            </a:r>
          </a:p>
        </p:txBody>
      </p:sp>
      <p:sp>
        <p:nvSpPr>
          <p:cNvPr id="133225" name="WordArt 110"/>
          <p:cNvSpPr>
            <a:spLocks noChangeArrowheads="1" noChangeShapeType="1" noTextEdit="1"/>
          </p:cNvSpPr>
          <p:nvPr/>
        </p:nvSpPr>
        <p:spPr bwMode="auto">
          <a:xfrm>
            <a:off x="5103813" y="1631950"/>
            <a:ext cx="628650" cy="52388"/>
          </a:xfrm>
          <a:prstGeom prst="rect">
            <a:avLst/>
          </a:prstGeom>
        </p:spPr>
        <p:txBody>
          <a:bodyPr spcFirstLastPara="1" wrap="none" fromWordArt="1">
            <a:prstTxWarp prst="textArchUp">
              <a:avLst>
                <a:gd name="adj" fmla="val 10948748"/>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CHIEF</a:t>
            </a:r>
          </a:p>
        </p:txBody>
      </p:sp>
      <p:sp>
        <p:nvSpPr>
          <p:cNvPr id="133226" name="AutoShape 111"/>
          <p:cNvSpPr>
            <a:spLocks noChangeArrowheads="1"/>
          </p:cNvSpPr>
          <p:nvPr/>
        </p:nvSpPr>
        <p:spPr bwMode="auto">
          <a:xfrm flipV="1">
            <a:off x="4735513" y="2165350"/>
            <a:ext cx="1422400" cy="384175"/>
          </a:xfrm>
          <a:prstGeom prst="ellipseRibbon2">
            <a:avLst>
              <a:gd name="adj1" fmla="val 49273"/>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27" name="WordArt 112"/>
          <p:cNvSpPr>
            <a:spLocks noChangeArrowheads="1" noChangeShapeType="1" noTextEdit="1"/>
          </p:cNvSpPr>
          <p:nvPr/>
        </p:nvSpPr>
        <p:spPr bwMode="auto">
          <a:xfrm>
            <a:off x="5029200" y="2286000"/>
            <a:ext cx="1006475" cy="215900"/>
          </a:xfrm>
          <a:prstGeom prst="rect">
            <a:avLst/>
          </a:prstGeom>
        </p:spPr>
        <p:txBody>
          <a:bodyPr wrap="none" fromWordArt="1">
            <a:prstTxWarp prst="textCanDown">
              <a:avLst>
                <a:gd name="adj" fmla="val 27194"/>
              </a:avLst>
            </a:prstTxWarp>
          </a:bodyPr>
          <a:lstStyle/>
          <a:p>
            <a:pPr algn="ctr"/>
            <a:r>
              <a:rPr lang="en-US" sz="3600"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Times New Roman"/>
                <a:cs typeface="Times New Roman"/>
              </a:rPr>
              <a:t>ROHR</a:t>
            </a:r>
          </a:p>
        </p:txBody>
      </p:sp>
      <p:graphicFrame>
        <p:nvGraphicFramePr>
          <p:cNvPr id="133228" name="Object 113"/>
          <p:cNvGraphicFramePr>
            <a:graphicFrameLocks noChangeAspect="1"/>
          </p:cNvGraphicFramePr>
          <p:nvPr/>
        </p:nvGraphicFramePr>
        <p:xfrm>
          <a:off x="5181600" y="1752600"/>
          <a:ext cx="636588" cy="614363"/>
        </p:xfrm>
        <a:graphic>
          <a:graphicData uri="http://schemas.openxmlformats.org/presentationml/2006/ole">
            <mc:AlternateContent xmlns:mc="http://schemas.openxmlformats.org/markup-compatibility/2006">
              <mc:Choice xmlns:v="urn:schemas-microsoft-com:vml" Requires="v">
                <p:oleObj spid="_x0000_s133384" name="CorelDRAW" r:id="rId6" imgW="7210425" imgH="7086600" progId="CorelDRAW.Graphic.9">
                  <p:embed/>
                </p:oleObj>
              </mc:Choice>
              <mc:Fallback>
                <p:oleObj name="CorelDRAW" r:id="rId6" imgW="7210425" imgH="7086600" progId="CorelDRAW.Graphic.9">
                  <p:embed/>
                  <p:pic>
                    <p:nvPicPr>
                      <p:cNvPr id="0" name="Object 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752600"/>
                        <a:ext cx="636588"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9" name="Freeform 114"/>
          <p:cNvSpPr>
            <a:spLocks/>
          </p:cNvSpPr>
          <p:nvPr/>
        </p:nvSpPr>
        <p:spPr bwMode="auto">
          <a:xfrm>
            <a:off x="1079500" y="950913"/>
            <a:ext cx="885825" cy="18589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bg1"/>
          </a:solidFill>
          <a:ln w="9525">
            <a:solidFill>
              <a:srgbClr val="000000"/>
            </a:solidFill>
            <a:round/>
            <a:headEnd/>
            <a:tailEnd/>
          </a:ln>
        </p:spPr>
        <p:txBody>
          <a:bodyPr/>
          <a:lstStyle/>
          <a:p>
            <a:endParaRPr lang="en-US"/>
          </a:p>
        </p:txBody>
      </p:sp>
      <p:sp>
        <p:nvSpPr>
          <p:cNvPr id="133230" name="Freeform 115"/>
          <p:cNvSpPr>
            <a:spLocks/>
          </p:cNvSpPr>
          <p:nvPr/>
        </p:nvSpPr>
        <p:spPr bwMode="auto">
          <a:xfrm flipH="1">
            <a:off x="1935163" y="950913"/>
            <a:ext cx="885825" cy="1858962"/>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bg1"/>
          </a:solidFill>
          <a:ln w="9525">
            <a:solidFill>
              <a:srgbClr val="000000"/>
            </a:solidFill>
            <a:round/>
            <a:headEnd/>
            <a:tailEnd/>
          </a:ln>
        </p:spPr>
        <p:txBody>
          <a:bodyPr/>
          <a:lstStyle/>
          <a:p>
            <a:endParaRPr lang="en-US"/>
          </a:p>
        </p:txBody>
      </p:sp>
      <p:sp>
        <p:nvSpPr>
          <p:cNvPr id="133231" name="Line 116"/>
          <p:cNvSpPr>
            <a:spLocks noChangeShapeType="1"/>
          </p:cNvSpPr>
          <p:nvPr/>
        </p:nvSpPr>
        <p:spPr bwMode="auto">
          <a:xfrm>
            <a:off x="1943100" y="992188"/>
            <a:ext cx="0" cy="1809750"/>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2" name="Freeform 117"/>
          <p:cNvSpPr>
            <a:spLocks/>
          </p:cNvSpPr>
          <p:nvPr/>
        </p:nvSpPr>
        <p:spPr bwMode="auto">
          <a:xfrm>
            <a:off x="1079500" y="944563"/>
            <a:ext cx="885825" cy="1860550"/>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3" name="Freeform 118"/>
          <p:cNvSpPr>
            <a:spLocks/>
          </p:cNvSpPr>
          <p:nvPr/>
        </p:nvSpPr>
        <p:spPr bwMode="auto">
          <a:xfrm flipH="1">
            <a:off x="1935163" y="944563"/>
            <a:ext cx="885825" cy="1860550"/>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4" name="Freeform 119"/>
          <p:cNvSpPr>
            <a:spLocks/>
          </p:cNvSpPr>
          <p:nvPr/>
        </p:nvSpPr>
        <p:spPr bwMode="auto">
          <a:xfrm>
            <a:off x="1270000" y="1722438"/>
            <a:ext cx="1354138" cy="66040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5" name="Freeform 120"/>
          <p:cNvSpPr>
            <a:spLocks/>
          </p:cNvSpPr>
          <p:nvPr/>
        </p:nvSpPr>
        <p:spPr bwMode="auto">
          <a:xfrm>
            <a:off x="1270000" y="1722438"/>
            <a:ext cx="1354138" cy="660400"/>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6" name="Freeform 121"/>
          <p:cNvSpPr>
            <a:spLocks/>
          </p:cNvSpPr>
          <p:nvPr/>
        </p:nvSpPr>
        <p:spPr bwMode="auto">
          <a:xfrm>
            <a:off x="1285875" y="1709738"/>
            <a:ext cx="1350963" cy="65881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7" name="Freeform 122"/>
          <p:cNvSpPr>
            <a:spLocks/>
          </p:cNvSpPr>
          <p:nvPr/>
        </p:nvSpPr>
        <p:spPr bwMode="auto">
          <a:xfrm>
            <a:off x="1285875" y="1709738"/>
            <a:ext cx="1350963" cy="658812"/>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chemeClr val="bg1"/>
          </a:solidFill>
          <a:ln w="3175">
            <a:solidFill>
              <a:srgbClr val="1F1A17"/>
            </a:solidFill>
            <a:prstDash val="solid"/>
            <a:round/>
            <a:headEnd/>
            <a:tailEnd/>
          </a:ln>
        </p:spPr>
        <p:txBody>
          <a:bodyPr/>
          <a:lstStyle/>
          <a:p>
            <a:endParaRPr lang="en-US"/>
          </a:p>
        </p:txBody>
      </p:sp>
      <p:sp>
        <p:nvSpPr>
          <p:cNvPr id="133238" name="WordArt 123"/>
          <p:cNvSpPr>
            <a:spLocks noChangeArrowheads="1" noChangeShapeType="1" noTextEdit="1"/>
          </p:cNvSpPr>
          <p:nvPr/>
        </p:nvSpPr>
        <p:spPr bwMode="auto">
          <a:xfrm>
            <a:off x="1379538" y="1736725"/>
            <a:ext cx="1155700" cy="6127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EFAF2F"/>
                </a:solidFill>
                <a:latin typeface="Franklin Gothic Demi"/>
              </a:rPr>
              <a:t>402</a:t>
            </a:r>
          </a:p>
        </p:txBody>
      </p:sp>
      <p:sp>
        <p:nvSpPr>
          <p:cNvPr id="133239" name="Freeform 124"/>
          <p:cNvSpPr>
            <a:spLocks/>
          </p:cNvSpPr>
          <p:nvPr/>
        </p:nvSpPr>
        <p:spPr bwMode="auto">
          <a:xfrm>
            <a:off x="6329363" y="968375"/>
            <a:ext cx="885825"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0" name="Freeform 125"/>
          <p:cNvSpPr>
            <a:spLocks/>
          </p:cNvSpPr>
          <p:nvPr/>
        </p:nvSpPr>
        <p:spPr bwMode="auto">
          <a:xfrm flipH="1">
            <a:off x="7185025" y="968375"/>
            <a:ext cx="885825" cy="1862138"/>
          </a:xfrm>
          <a:custGeom>
            <a:avLst/>
            <a:gdLst>
              <a:gd name="T0" fmla="*/ 2147483647 w 451"/>
              <a:gd name="T1" fmla="*/ 0 h 981"/>
              <a:gd name="T2" fmla="*/ 2147483647 w 451"/>
              <a:gd name="T3" fmla="*/ 2147483647 h 981"/>
              <a:gd name="T4" fmla="*/ 2147483647 w 451"/>
              <a:gd name="T5" fmla="*/ 2147483647 h 981"/>
              <a:gd name="T6" fmla="*/ 2147483647 w 451"/>
              <a:gd name="T7" fmla="*/ 2147483647 h 981"/>
              <a:gd name="T8" fmla="*/ 2147483647 w 451"/>
              <a:gd name="T9" fmla="*/ 2147483647 h 981"/>
              <a:gd name="T10" fmla="*/ 2147483647 w 451"/>
              <a:gd name="T11" fmla="*/ 2147483647 h 981"/>
              <a:gd name="T12" fmla="*/ 2147483647 w 451"/>
              <a:gd name="T13" fmla="*/ 2147483647 h 981"/>
              <a:gd name="T14" fmla="*/ 2147483647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1" name="Line 126"/>
          <p:cNvSpPr>
            <a:spLocks noChangeShapeType="1"/>
          </p:cNvSpPr>
          <p:nvPr/>
        </p:nvSpPr>
        <p:spPr bwMode="auto">
          <a:xfrm flipV="1">
            <a:off x="7199313" y="985838"/>
            <a:ext cx="0" cy="25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2" name="Text Box 127"/>
          <p:cNvSpPr txBox="1">
            <a:spLocks noChangeArrowheads="1"/>
          </p:cNvSpPr>
          <p:nvPr/>
        </p:nvSpPr>
        <p:spPr bwMode="auto">
          <a:xfrm>
            <a:off x="6605588" y="2520950"/>
            <a:ext cx="1162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solidFill>
                  <a:srgbClr val="CC0000"/>
                </a:solidFill>
                <a:latin typeface="Monotype Corsiva" pitchFamily="66" charset="0"/>
                <a:cs typeface="Times New Roman" pitchFamily="18" charset="0"/>
              </a:rPr>
              <a:t>Fairfax County</a:t>
            </a:r>
          </a:p>
        </p:txBody>
      </p:sp>
      <p:sp>
        <p:nvSpPr>
          <p:cNvPr id="133243" name="AutoShape 128"/>
          <p:cNvSpPr>
            <a:spLocks noChangeArrowheads="1"/>
          </p:cNvSpPr>
          <p:nvPr/>
        </p:nvSpPr>
        <p:spPr bwMode="auto">
          <a:xfrm>
            <a:off x="6440488" y="1341438"/>
            <a:ext cx="1517650" cy="547687"/>
          </a:xfrm>
          <a:prstGeom prst="ellipseRibbon2">
            <a:avLst>
              <a:gd name="adj1" fmla="val 35417"/>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44" name="WordArt 129"/>
          <p:cNvSpPr>
            <a:spLocks noChangeArrowheads="1" noChangeShapeType="1" noTextEdit="1"/>
          </p:cNvSpPr>
          <p:nvPr/>
        </p:nvSpPr>
        <p:spPr bwMode="auto">
          <a:xfrm>
            <a:off x="6669088" y="1562100"/>
            <a:ext cx="971550" cy="125413"/>
          </a:xfrm>
          <a:prstGeom prst="rect">
            <a:avLst/>
          </a:prstGeom>
        </p:spPr>
        <p:txBody>
          <a:bodyPr spcFirstLastPara="1" wrap="none" fromWordArt="1">
            <a:prstTxWarp prst="textArchUp">
              <a:avLst>
                <a:gd name="adj" fmla="val 10856412"/>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CHIEF</a:t>
            </a:r>
          </a:p>
        </p:txBody>
      </p:sp>
      <p:sp>
        <p:nvSpPr>
          <p:cNvPr id="133245" name="AutoShape 130"/>
          <p:cNvSpPr>
            <a:spLocks noChangeArrowheads="1"/>
          </p:cNvSpPr>
          <p:nvPr/>
        </p:nvSpPr>
        <p:spPr bwMode="auto">
          <a:xfrm flipV="1">
            <a:off x="6480175" y="2165350"/>
            <a:ext cx="1423988" cy="384175"/>
          </a:xfrm>
          <a:prstGeom prst="ellipseRibbon2">
            <a:avLst>
              <a:gd name="adj1" fmla="val 49273"/>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46" name="WordArt 131"/>
          <p:cNvSpPr>
            <a:spLocks noChangeArrowheads="1" noChangeShapeType="1" noTextEdit="1"/>
          </p:cNvSpPr>
          <p:nvPr/>
        </p:nvSpPr>
        <p:spPr bwMode="auto">
          <a:xfrm>
            <a:off x="6689725" y="2316163"/>
            <a:ext cx="1008063" cy="215900"/>
          </a:xfrm>
          <a:prstGeom prst="rect">
            <a:avLst/>
          </a:prstGeom>
        </p:spPr>
        <p:txBody>
          <a:bodyPr wrap="none" fromWordArt="1">
            <a:prstTxWarp prst="textCanDown">
              <a:avLst>
                <a:gd name="adj" fmla="val 27194"/>
              </a:avLst>
            </a:prstTxWarp>
          </a:bodyPr>
          <a:lstStyle/>
          <a:p>
            <a:pPr algn="ctr"/>
            <a:r>
              <a:rPr lang="en-US" sz="3600"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Times New Roman"/>
                <a:cs typeface="Times New Roman"/>
              </a:rPr>
              <a:t>MASTIN</a:t>
            </a:r>
          </a:p>
        </p:txBody>
      </p:sp>
      <p:sp>
        <p:nvSpPr>
          <p:cNvPr id="133247" name="AutoShape 132"/>
          <p:cNvSpPr>
            <a:spLocks noChangeArrowheads="1"/>
          </p:cNvSpPr>
          <p:nvPr/>
        </p:nvSpPr>
        <p:spPr bwMode="auto">
          <a:xfrm flipV="1">
            <a:off x="1270000" y="2376488"/>
            <a:ext cx="1347788" cy="384175"/>
          </a:xfrm>
          <a:prstGeom prst="ellipseRibbon2">
            <a:avLst>
              <a:gd name="adj1" fmla="val 49273"/>
              <a:gd name="adj2" fmla="val 75000"/>
              <a:gd name="adj3" fmla="val 42079"/>
            </a:avLst>
          </a:prstGeom>
          <a:solidFill>
            <a:srgbClr val="CC0000"/>
          </a:solidFill>
          <a:ln w="9525">
            <a:solidFill>
              <a:schemeClr val="tx1"/>
            </a:solidFill>
            <a:round/>
            <a:headEnd/>
            <a:tailEnd/>
          </a:ln>
        </p:spPr>
        <p:txBody>
          <a:bodyPr rot="10800000" wrap="none" anchor="ctr"/>
          <a:lstStyle/>
          <a:p>
            <a:pPr algn="ctr"/>
            <a:endParaRPr lang="en-US" sz="2400">
              <a:latin typeface="Times New Roman" pitchFamily="18" charset="0"/>
              <a:cs typeface="Times New Roman" pitchFamily="18" charset="0"/>
            </a:endParaRPr>
          </a:p>
        </p:txBody>
      </p:sp>
      <p:sp>
        <p:nvSpPr>
          <p:cNvPr id="133248" name="WordArt 133"/>
          <p:cNvSpPr>
            <a:spLocks noChangeArrowheads="1" noChangeShapeType="1" noTextEdit="1"/>
          </p:cNvSpPr>
          <p:nvPr/>
        </p:nvSpPr>
        <p:spPr bwMode="auto">
          <a:xfrm>
            <a:off x="1497013" y="2513013"/>
            <a:ext cx="911225" cy="217487"/>
          </a:xfrm>
          <a:prstGeom prst="rect">
            <a:avLst/>
          </a:prstGeom>
        </p:spPr>
        <p:txBody>
          <a:bodyPr wrap="none" fromWordArt="1">
            <a:prstTxWarp prst="textCanDown">
              <a:avLst>
                <a:gd name="adj" fmla="val 33333"/>
              </a:avLst>
            </a:prstTxWarp>
          </a:bodyPr>
          <a:lstStyle/>
          <a:p>
            <a:pPr algn="ctr"/>
            <a:r>
              <a:rPr lang="en-US" sz="3600"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Times New Roman"/>
                <a:cs typeface="Times New Roman"/>
              </a:rPr>
              <a:t>FAIRFAX COUNTY</a:t>
            </a:r>
          </a:p>
        </p:txBody>
      </p:sp>
      <p:sp>
        <p:nvSpPr>
          <p:cNvPr id="133249" name="Line 134"/>
          <p:cNvSpPr>
            <a:spLocks noChangeShapeType="1"/>
          </p:cNvSpPr>
          <p:nvPr/>
        </p:nvSpPr>
        <p:spPr bwMode="auto">
          <a:xfrm flipV="1">
            <a:off x="1716088" y="2000250"/>
            <a:ext cx="0" cy="269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0" name="AutoShape 135"/>
          <p:cNvSpPr>
            <a:spLocks noChangeArrowheads="1"/>
          </p:cNvSpPr>
          <p:nvPr/>
        </p:nvSpPr>
        <p:spPr bwMode="auto">
          <a:xfrm>
            <a:off x="1198563" y="1323975"/>
            <a:ext cx="1503362" cy="396875"/>
          </a:xfrm>
          <a:prstGeom prst="ellipseRibbon2">
            <a:avLst>
              <a:gd name="adj1" fmla="val 35417"/>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3251" name="WordArt 136"/>
          <p:cNvSpPr>
            <a:spLocks noChangeArrowheads="1" noChangeShapeType="1" noTextEdit="1"/>
          </p:cNvSpPr>
          <p:nvPr/>
        </p:nvSpPr>
        <p:spPr bwMode="auto">
          <a:xfrm>
            <a:off x="1414463" y="1408113"/>
            <a:ext cx="1046162" cy="115887"/>
          </a:xfrm>
          <a:prstGeom prst="rect">
            <a:avLst/>
          </a:prstGeom>
        </p:spPr>
        <p:txBody>
          <a:bodyPr spcFirstLastPara="1" wrap="none" fromWordArt="1">
            <a:prstTxWarp prst="textArchUp">
              <a:avLst>
                <a:gd name="adj" fmla="val 10997628"/>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BATTALION</a:t>
            </a:r>
          </a:p>
        </p:txBody>
      </p:sp>
      <p:sp>
        <p:nvSpPr>
          <p:cNvPr id="133252" name="WordArt 137"/>
          <p:cNvSpPr>
            <a:spLocks noChangeArrowheads="1" noChangeShapeType="1" noTextEdit="1"/>
          </p:cNvSpPr>
          <p:nvPr/>
        </p:nvSpPr>
        <p:spPr bwMode="auto">
          <a:xfrm>
            <a:off x="1604963" y="1533525"/>
            <a:ext cx="606425" cy="92075"/>
          </a:xfrm>
          <a:prstGeom prst="rect">
            <a:avLst/>
          </a:prstGeom>
        </p:spPr>
        <p:txBody>
          <a:bodyPr spcFirstLastPara="1" wrap="none" fromWordArt="1">
            <a:prstTxWarp prst="textArchUp">
              <a:avLst>
                <a:gd name="adj" fmla="val 11277964"/>
              </a:avLst>
            </a:prstTxWarp>
          </a:bodyPr>
          <a:lstStyle/>
          <a:p>
            <a:pPr algn="ctr"/>
            <a:r>
              <a:rPr lang="en-US" sz="12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CHIEF</a:t>
            </a:r>
          </a:p>
        </p:txBody>
      </p:sp>
      <p:graphicFrame>
        <p:nvGraphicFramePr>
          <p:cNvPr id="133253" name="Object 138"/>
          <p:cNvGraphicFramePr>
            <a:graphicFrameLocks noChangeAspect="1"/>
          </p:cNvGraphicFramePr>
          <p:nvPr/>
        </p:nvGraphicFramePr>
        <p:xfrm>
          <a:off x="6861175" y="1708150"/>
          <a:ext cx="660400" cy="635000"/>
        </p:xfrm>
        <a:graphic>
          <a:graphicData uri="http://schemas.openxmlformats.org/presentationml/2006/ole">
            <mc:AlternateContent xmlns:mc="http://schemas.openxmlformats.org/markup-compatibility/2006">
              <mc:Choice xmlns:v="urn:schemas-microsoft-com:vml" Requires="v">
                <p:oleObj spid="_x0000_s133385" name="CorelDRAW" r:id="rId8" imgW="7258050" imgH="7219950" progId="CorelDRAW.Graphic.9">
                  <p:embed/>
                </p:oleObj>
              </mc:Choice>
              <mc:Fallback>
                <p:oleObj name="CorelDRAW" r:id="rId8" imgW="7258050" imgH="7219950" progId="CorelDRAW.Graphic.9">
                  <p:embed/>
                  <p:pic>
                    <p:nvPicPr>
                      <p:cNvPr id="0" name="Object 1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1175" y="1708150"/>
                        <a:ext cx="6604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54" name="WordArt 139"/>
          <p:cNvSpPr>
            <a:spLocks noChangeArrowheads="1" noChangeShapeType="1" noTextEdit="1"/>
          </p:cNvSpPr>
          <p:nvPr/>
        </p:nvSpPr>
        <p:spPr bwMode="auto">
          <a:xfrm>
            <a:off x="2328863" y="3762375"/>
            <a:ext cx="1096962"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3255" name="Group 140"/>
          <p:cNvGrpSpPr>
            <a:grpSpLocks/>
          </p:cNvGrpSpPr>
          <p:nvPr/>
        </p:nvGrpSpPr>
        <p:grpSpPr bwMode="auto">
          <a:xfrm>
            <a:off x="1993900" y="2895600"/>
            <a:ext cx="1717675" cy="1903413"/>
            <a:chOff x="919" y="2714"/>
            <a:chExt cx="886" cy="981"/>
          </a:xfrm>
        </p:grpSpPr>
        <p:sp>
          <p:nvSpPr>
            <p:cNvPr id="133343" name="Freeform 141"/>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44" name="Freeform 142"/>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45" name="Line 143"/>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6" name="Line 144"/>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56" name="Group 145"/>
          <p:cNvGrpSpPr>
            <a:grpSpLocks/>
          </p:cNvGrpSpPr>
          <p:nvPr/>
        </p:nvGrpSpPr>
        <p:grpSpPr bwMode="auto">
          <a:xfrm>
            <a:off x="2147888" y="3262313"/>
            <a:ext cx="1390650" cy="336550"/>
            <a:chOff x="2525" y="2146"/>
            <a:chExt cx="716" cy="173"/>
          </a:xfrm>
        </p:grpSpPr>
        <p:sp>
          <p:nvSpPr>
            <p:cNvPr id="133341" name="Freeform 146"/>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3342" name="Freeform 147"/>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3257" name="Line 148"/>
          <p:cNvSpPr>
            <a:spLocks noChangeShapeType="1"/>
          </p:cNvSpPr>
          <p:nvPr/>
        </p:nvSpPr>
        <p:spPr bwMode="auto">
          <a:xfrm>
            <a:off x="2840038" y="3271838"/>
            <a:ext cx="0" cy="179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8" name="WordArt 149"/>
          <p:cNvSpPr>
            <a:spLocks noChangeArrowheads="1" noChangeShapeType="1" noTextEdit="1"/>
          </p:cNvSpPr>
          <p:nvPr/>
        </p:nvSpPr>
        <p:spPr bwMode="auto">
          <a:xfrm>
            <a:off x="2203450" y="3403600"/>
            <a:ext cx="1301750" cy="404813"/>
          </a:xfrm>
          <a:prstGeom prst="rect">
            <a:avLst/>
          </a:prstGeom>
        </p:spPr>
        <p:txBody>
          <a:bodyPr spcFirstLastPara="1" wrap="none" fromWordArt="1">
            <a:prstTxWarp prst="textArchUp">
              <a:avLst>
                <a:gd name="adj" fmla="val 11454260"/>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3259" name="Freeform 150"/>
          <p:cNvSpPr>
            <a:spLocks/>
          </p:cNvSpPr>
          <p:nvPr/>
        </p:nvSpPr>
        <p:spPr bwMode="auto">
          <a:xfrm rot="-246818">
            <a:off x="2227263"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60" name="Freeform 151"/>
          <p:cNvSpPr>
            <a:spLocks/>
          </p:cNvSpPr>
          <p:nvPr/>
        </p:nvSpPr>
        <p:spPr bwMode="auto">
          <a:xfrm rot="246818" flipH="1">
            <a:off x="2836863"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61" name="Line 152"/>
          <p:cNvSpPr>
            <a:spLocks noChangeShapeType="1"/>
          </p:cNvSpPr>
          <p:nvPr/>
        </p:nvSpPr>
        <p:spPr bwMode="auto">
          <a:xfrm flipH="1">
            <a:off x="2828925" y="4552950"/>
            <a:ext cx="9525" cy="174625"/>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2" name="WordArt 153"/>
          <p:cNvSpPr>
            <a:spLocks noChangeArrowheads="1" noChangeShapeType="1" noTextEdit="1"/>
          </p:cNvSpPr>
          <p:nvPr/>
        </p:nvSpPr>
        <p:spPr bwMode="auto">
          <a:xfrm rot="546172">
            <a:off x="2259013" y="4538663"/>
            <a:ext cx="576262"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3263" name="WordArt 154"/>
          <p:cNvSpPr>
            <a:spLocks noChangeArrowheads="1" noChangeShapeType="1" noTextEdit="1"/>
          </p:cNvSpPr>
          <p:nvPr/>
        </p:nvSpPr>
        <p:spPr bwMode="auto">
          <a:xfrm rot="-534701">
            <a:off x="2881313" y="4538663"/>
            <a:ext cx="574675"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3264" name="Group 155"/>
          <p:cNvGrpSpPr>
            <a:grpSpLocks/>
          </p:cNvGrpSpPr>
          <p:nvPr/>
        </p:nvGrpSpPr>
        <p:grpSpPr bwMode="auto">
          <a:xfrm>
            <a:off x="2181225" y="3670300"/>
            <a:ext cx="1349375" cy="717550"/>
            <a:chOff x="1217" y="2031"/>
            <a:chExt cx="695" cy="355"/>
          </a:xfrm>
        </p:grpSpPr>
        <p:sp>
          <p:nvSpPr>
            <p:cNvPr id="133337" name="Freeform 156"/>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8" name="Freeform 157"/>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39" name="Freeform 158"/>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40" name="Freeform 159"/>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3265" name="WordArt 160"/>
          <p:cNvSpPr>
            <a:spLocks noChangeArrowheads="1" noChangeShapeType="1" noTextEdit="1"/>
          </p:cNvSpPr>
          <p:nvPr/>
        </p:nvSpPr>
        <p:spPr bwMode="auto">
          <a:xfrm>
            <a:off x="2297113" y="3717925"/>
            <a:ext cx="1138237" cy="6270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3266" name="WordArt 161"/>
          <p:cNvSpPr>
            <a:spLocks noChangeArrowheads="1" noChangeShapeType="1" noTextEdit="1"/>
          </p:cNvSpPr>
          <p:nvPr/>
        </p:nvSpPr>
        <p:spPr bwMode="auto">
          <a:xfrm>
            <a:off x="2328863" y="3762375"/>
            <a:ext cx="1096962"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3267" name="Group 162"/>
          <p:cNvGrpSpPr>
            <a:grpSpLocks/>
          </p:cNvGrpSpPr>
          <p:nvPr/>
        </p:nvGrpSpPr>
        <p:grpSpPr bwMode="auto">
          <a:xfrm>
            <a:off x="1993900" y="2895600"/>
            <a:ext cx="1717675" cy="1903413"/>
            <a:chOff x="919" y="2714"/>
            <a:chExt cx="886" cy="981"/>
          </a:xfrm>
        </p:grpSpPr>
        <p:sp>
          <p:nvSpPr>
            <p:cNvPr id="133333" name="Freeform 16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34" name="Freeform 16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35" name="Line 165"/>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6" name="Line 166"/>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68" name="Group 167"/>
          <p:cNvGrpSpPr>
            <a:grpSpLocks/>
          </p:cNvGrpSpPr>
          <p:nvPr/>
        </p:nvGrpSpPr>
        <p:grpSpPr bwMode="auto">
          <a:xfrm>
            <a:off x="2147888" y="3262313"/>
            <a:ext cx="1390650" cy="336550"/>
            <a:chOff x="2525" y="2146"/>
            <a:chExt cx="716" cy="173"/>
          </a:xfrm>
        </p:grpSpPr>
        <p:sp>
          <p:nvSpPr>
            <p:cNvPr id="133331" name="Freeform 16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3332" name="Freeform 16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3269" name="Line 170"/>
          <p:cNvSpPr>
            <a:spLocks noChangeShapeType="1"/>
          </p:cNvSpPr>
          <p:nvPr/>
        </p:nvSpPr>
        <p:spPr bwMode="auto">
          <a:xfrm>
            <a:off x="2840038" y="3271838"/>
            <a:ext cx="0" cy="179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0" name="WordArt 171"/>
          <p:cNvSpPr>
            <a:spLocks noChangeArrowheads="1" noChangeShapeType="1" noTextEdit="1"/>
          </p:cNvSpPr>
          <p:nvPr/>
        </p:nvSpPr>
        <p:spPr bwMode="auto">
          <a:xfrm>
            <a:off x="2203450" y="3403600"/>
            <a:ext cx="1301750" cy="404813"/>
          </a:xfrm>
          <a:prstGeom prst="rect">
            <a:avLst/>
          </a:prstGeom>
        </p:spPr>
        <p:txBody>
          <a:bodyPr spcFirstLastPara="1" wrap="none" fromWordArt="1">
            <a:prstTxWarp prst="textArchUp">
              <a:avLst>
                <a:gd name="adj" fmla="val 11454260"/>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3271" name="Freeform 172"/>
          <p:cNvSpPr>
            <a:spLocks/>
          </p:cNvSpPr>
          <p:nvPr/>
        </p:nvSpPr>
        <p:spPr bwMode="auto">
          <a:xfrm rot="-246818">
            <a:off x="2227263"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72" name="Freeform 173"/>
          <p:cNvSpPr>
            <a:spLocks/>
          </p:cNvSpPr>
          <p:nvPr/>
        </p:nvSpPr>
        <p:spPr bwMode="auto">
          <a:xfrm rot="246818" flipH="1">
            <a:off x="2836863"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73" name="Line 174"/>
          <p:cNvSpPr>
            <a:spLocks noChangeShapeType="1"/>
          </p:cNvSpPr>
          <p:nvPr/>
        </p:nvSpPr>
        <p:spPr bwMode="auto">
          <a:xfrm flipH="1">
            <a:off x="2828925" y="4552950"/>
            <a:ext cx="9525" cy="174625"/>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4" name="WordArt 175"/>
          <p:cNvSpPr>
            <a:spLocks noChangeArrowheads="1" noChangeShapeType="1" noTextEdit="1"/>
          </p:cNvSpPr>
          <p:nvPr/>
        </p:nvSpPr>
        <p:spPr bwMode="auto">
          <a:xfrm rot="546172">
            <a:off x="2259013" y="4538663"/>
            <a:ext cx="576262"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3275" name="WordArt 176"/>
          <p:cNvSpPr>
            <a:spLocks noChangeArrowheads="1" noChangeShapeType="1" noTextEdit="1"/>
          </p:cNvSpPr>
          <p:nvPr/>
        </p:nvSpPr>
        <p:spPr bwMode="auto">
          <a:xfrm rot="-534701">
            <a:off x="2881313" y="4538663"/>
            <a:ext cx="574675"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3276" name="Group 177"/>
          <p:cNvGrpSpPr>
            <a:grpSpLocks/>
          </p:cNvGrpSpPr>
          <p:nvPr/>
        </p:nvGrpSpPr>
        <p:grpSpPr bwMode="auto">
          <a:xfrm>
            <a:off x="2181225" y="3670300"/>
            <a:ext cx="1349375" cy="717550"/>
            <a:chOff x="1217" y="2031"/>
            <a:chExt cx="695" cy="355"/>
          </a:xfrm>
        </p:grpSpPr>
        <p:sp>
          <p:nvSpPr>
            <p:cNvPr id="133327" name="Freeform 178"/>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8" name="Freeform 179"/>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29" name="Freeform 180"/>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0" name="Freeform 181"/>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3277" name="WordArt 182"/>
          <p:cNvSpPr>
            <a:spLocks noChangeArrowheads="1" noChangeShapeType="1" noTextEdit="1"/>
          </p:cNvSpPr>
          <p:nvPr/>
        </p:nvSpPr>
        <p:spPr bwMode="auto">
          <a:xfrm>
            <a:off x="2297113" y="3717925"/>
            <a:ext cx="1138237" cy="6270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410</a:t>
            </a:r>
          </a:p>
        </p:txBody>
      </p:sp>
      <p:sp>
        <p:nvSpPr>
          <p:cNvPr id="133278" name="WordArt 183"/>
          <p:cNvSpPr>
            <a:spLocks noChangeArrowheads="1" noChangeShapeType="1" noTextEdit="1"/>
          </p:cNvSpPr>
          <p:nvPr/>
        </p:nvSpPr>
        <p:spPr bwMode="auto">
          <a:xfrm>
            <a:off x="4051300" y="3762375"/>
            <a:ext cx="1096963"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3279" name="Group 184"/>
          <p:cNvGrpSpPr>
            <a:grpSpLocks/>
          </p:cNvGrpSpPr>
          <p:nvPr/>
        </p:nvGrpSpPr>
        <p:grpSpPr bwMode="auto">
          <a:xfrm>
            <a:off x="3716338" y="2895600"/>
            <a:ext cx="1717675" cy="1903413"/>
            <a:chOff x="919" y="2714"/>
            <a:chExt cx="886" cy="981"/>
          </a:xfrm>
        </p:grpSpPr>
        <p:sp>
          <p:nvSpPr>
            <p:cNvPr id="133323" name="Freeform 185"/>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24" name="Freeform 186"/>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25" name="Line 187"/>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6" name="Line 188"/>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280" name="Line 189"/>
          <p:cNvSpPr>
            <a:spLocks noChangeShapeType="1"/>
          </p:cNvSpPr>
          <p:nvPr/>
        </p:nvSpPr>
        <p:spPr bwMode="auto">
          <a:xfrm>
            <a:off x="4562475" y="3271838"/>
            <a:ext cx="0" cy="179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3281" name="Group 190"/>
          <p:cNvGrpSpPr>
            <a:grpSpLocks/>
          </p:cNvGrpSpPr>
          <p:nvPr/>
        </p:nvGrpSpPr>
        <p:grpSpPr bwMode="auto">
          <a:xfrm>
            <a:off x="3871913" y="3262313"/>
            <a:ext cx="1385887" cy="336550"/>
            <a:chOff x="2525" y="2146"/>
            <a:chExt cx="716" cy="173"/>
          </a:xfrm>
        </p:grpSpPr>
        <p:sp>
          <p:nvSpPr>
            <p:cNvPr id="133321" name="Freeform 19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3322" name="Freeform 19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3282" name="WordArt 193"/>
          <p:cNvSpPr>
            <a:spLocks noChangeArrowheads="1" noChangeShapeType="1" noTextEdit="1"/>
          </p:cNvSpPr>
          <p:nvPr/>
        </p:nvSpPr>
        <p:spPr bwMode="auto">
          <a:xfrm>
            <a:off x="3984625" y="3403600"/>
            <a:ext cx="1147763" cy="357188"/>
          </a:xfrm>
          <a:prstGeom prst="rect">
            <a:avLst/>
          </a:prstGeom>
        </p:spPr>
        <p:txBody>
          <a:bodyPr spcFirstLastPara="1" wrap="none" fromWordArt="1">
            <a:prstTxWarp prst="textArchUp">
              <a:avLst>
                <a:gd name="adj" fmla="val 11454724"/>
              </a:avLst>
            </a:prstTxWarp>
          </a:bodyPr>
          <a:lstStyle/>
          <a:p>
            <a:pPr algn="ctr"/>
            <a:r>
              <a:rPr lang="en-US" sz="900" kern="10">
                <a:ln w="9525">
                  <a:solidFill>
                    <a:schemeClr val="tx1"/>
                  </a:solidFill>
                  <a:round/>
                  <a:headEnd/>
                  <a:tailEnd/>
                </a:ln>
                <a:solidFill>
                  <a:srgbClr val="EFAF2F"/>
                </a:solidFill>
                <a:latin typeface="Arial Black"/>
              </a:rPr>
              <a:t>CAPTAIN</a:t>
            </a:r>
          </a:p>
        </p:txBody>
      </p:sp>
      <p:sp>
        <p:nvSpPr>
          <p:cNvPr id="133283" name="Freeform 194"/>
          <p:cNvSpPr>
            <a:spLocks/>
          </p:cNvSpPr>
          <p:nvPr/>
        </p:nvSpPr>
        <p:spPr bwMode="auto">
          <a:xfrm rot="-246818">
            <a:off x="3949700" y="4419600"/>
            <a:ext cx="627063"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84" name="Freeform 195"/>
          <p:cNvSpPr>
            <a:spLocks/>
          </p:cNvSpPr>
          <p:nvPr/>
        </p:nvSpPr>
        <p:spPr bwMode="auto">
          <a:xfrm rot="246818" flipH="1">
            <a:off x="4559300" y="4419600"/>
            <a:ext cx="625475"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3285" name="Line 196"/>
          <p:cNvSpPr>
            <a:spLocks noChangeShapeType="1"/>
          </p:cNvSpPr>
          <p:nvPr/>
        </p:nvSpPr>
        <p:spPr bwMode="auto">
          <a:xfrm flipH="1">
            <a:off x="4551363" y="4552950"/>
            <a:ext cx="9525" cy="174625"/>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6" name="WordArt 197"/>
          <p:cNvSpPr>
            <a:spLocks noChangeArrowheads="1" noChangeShapeType="1" noTextEdit="1"/>
          </p:cNvSpPr>
          <p:nvPr/>
        </p:nvSpPr>
        <p:spPr bwMode="auto">
          <a:xfrm rot="546172">
            <a:off x="3981450" y="4538663"/>
            <a:ext cx="576263"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3287" name="WordArt 198"/>
          <p:cNvSpPr>
            <a:spLocks noChangeArrowheads="1" noChangeShapeType="1" noTextEdit="1"/>
          </p:cNvSpPr>
          <p:nvPr/>
        </p:nvSpPr>
        <p:spPr bwMode="auto">
          <a:xfrm rot="-534701">
            <a:off x="4603750" y="4538663"/>
            <a:ext cx="574675"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3288" name="Group 199"/>
          <p:cNvGrpSpPr>
            <a:grpSpLocks/>
          </p:cNvGrpSpPr>
          <p:nvPr/>
        </p:nvGrpSpPr>
        <p:grpSpPr bwMode="auto">
          <a:xfrm>
            <a:off x="3903663" y="3670300"/>
            <a:ext cx="1346200" cy="717550"/>
            <a:chOff x="1217" y="2031"/>
            <a:chExt cx="695" cy="355"/>
          </a:xfrm>
        </p:grpSpPr>
        <p:sp>
          <p:nvSpPr>
            <p:cNvPr id="133317" name="Freeform 200"/>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8" name="Freeform 201"/>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19" name="Freeform 202"/>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0" name="Freeform 203"/>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3289" name="WordArt 204"/>
          <p:cNvSpPr>
            <a:spLocks noChangeArrowheads="1" noChangeShapeType="1" noTextEdit="1"/>
          </p:cNvSpPr>
          <p:nvPr/>
        </p:nvSpPr>
        <p:spPr bwMode="auto">
          <a:xfrm>
            <a:off x="4019550" y="3717925"/>
            <a:ext cx="1138238" cy="6270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410</a:t>
            </a:r>
          </a:p>
        </p:txBody>
      </p:sp>
      <p:sp>
        <p:nvSpPr>
          <p:cNvPr id="133290" name="WordArt 205"/>
          <p:cNvSpPr>
            <a:spLocks noChangeArrowheads="1" noChangeShapeType="1" noTextEdit="1"/>
          </p:cNvSpPr>
          <p:nvPr/>
        </p:nvSpPr>
        <p:spPr bwMode="auto">
          <a:xfrm>
            <a:off x="5773738" y="3762375"/>
            <a:ext cx="1096962"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3291" name="Group 206"/>
          <p:cNvGrpSpPr>
            <a:grpSpLocks/>
          </p:cNvGrpSpPr>
          <p:nvPr/>
        </p:nvGrpSpPr>
        <p:grpSpPr bwMode="auto">
          <a:xfrm>
            <a:off x="5438775" y="2895600"/>
            <a:ext cx="1717675" cy="1903413"/>
            <a:chOff x="919" y="2714"/>
            <a:chExt cx="886" cy="981"/>
          </a:xfrm>
        </p:grpSpPr>
        <p:sp>
          <p:nvSpPr>
            <p:cNvPr id="133313" name="Freeform 207"/>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14" name="Freeform 208"/>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3315" name="Line 209"/>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6" name="Line 210"/>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92" name="Group 211"/>
          <p:cNvGrpSpPr>
            <a:grpSpLocks/>
          </p:cNvGrpSpPr>
          <p:nvPr/>
        </p:nvGrpSpPr>
        <p:grpSpPr bwMode="auto">
          <a:xfrm>
            <a:off x="5592763" y="3262313"/>
            <a:ext cx="1390650" cy="336550"/>
            <a:chOff x="2525" y="2146"/>
            <a:chExt cx="716" cy="173"/>
          </a:xfrm>
        </p:grpSpPr>
        <p:sp>
          <p:nvSpPr>
            <p:cNvPr id="133311" name="Freeform 212"/>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3312" name="Freeform 213"/>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3293" name="Line 214"/>
          <p:cNvSpPr>
            <a:spLocks noChangeShapeType="1"/>
          </p:cNvSpPr>
          <p:nvPr/>
        </p:nvSpPr>
        <p:spPr bwMode="auto">
          <a:xfrm>
            <a:off x="6284913" y="3271838"/>
            <a:ext cx="0" cy="179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4" name="WordArt 215"/>
          <p:cNvSpPr>
            <a:spLocks noChangeArrowheads="1" noChangeShapeType="1" noTextEdit="1"/>
          </p:cNvSpPr>
          <p:nvPr/>
        </p:nvSpPr>
        <p:spPr bwMode="auto">
          <a:xfrm>
            <a:off x="5648325" y="3403600"/>
            <a:ext cx="1301750" cy="404813"/>
          </a:xfrm>
          <a:prstGeom prst="rect">
            <a:avLst/>
          </a:prstGeom>
        </p:spPr>
        <p:txBody>
          <a:bodyPr spcFirstLastPara="1" wrap="none" fromWordArt="1">
            <a:prstTxWarp prst="textArchUp">
              <a:avLst>
                <a:gd name="adj" fmla="val 11454260"/>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3295" name="Freeform 216"/>
          <p:cNvSpPr>
            <a:spLocks/>
          </p:cNvSpPr>
          <p:nvPr/>
        </p:nvSpPr>
        <p:spPr bwMode="auto">
          <a:xfrm rot="-246818">
            <a:off x="5672138"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rgbClr val="EFAF2F"/>
          </a:solidFill>
          <a:ln w="15875">
            <a:solidFill>
              <a:srgbClr val="000000"/>
            </a:solidFill>
            <a:round/>
            <a:headEnd/>
            <a:tailEnd/>
          </a:ln>
        </p:spPr>
        <p:txBody>
          <a:bodyPr/>
          <a:lstStyle/>
          <a:p>
            <a:endParaRPr lang="en-US"/>
          </a:p>
        </p:txBody>
      </p:sp>
      <p:sp>
        <p:nvSpPr>
          <p:cNvPr id="133296" name="Freeform 217"/>
          <p:cNvSpPr>
            <a:spLocks/>
          </p:cNvSpPr>
          <p:nvPr/>
        </p:nvSpPr>
        <p:spPr bwMode="auto">
          <a:xfrm rot="246818" flipH="1">
            <a:off x="6281738" y="4419600"/>
            <a:ext cx="627062" cy="338138"/>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rgbClr val="EFAF2F"/>
          </a:solidFill>
          <a:ln w="15875">
            <a:solidFill>
              <a:srgbClr val="000000"/>
            </a:solidFill>
            <a:round/>
            <a:headEnd/>
            <a:tailEnd/>
          </a:ln>
        </p:spPr>
        <p:txBody>
          <a:bodyPr/>
          <a:lstStyle/>
          <a:p>
            <a:endParaRPr lang="en-US"/>
          </a:p>
        </p:txBody>
      </p:sp>
      <p:sp>
        <p:nvSpPr>
          <p:cNvPr id="133297" name="Line 218"/>
          <p:cNvSpPr>
            <a:spLocks noChangeShapeType="1"/>
          </p:cNvSpPr>
          <p:nvPr/>
        </p:nvSpPr>
        <p:spPr bwMode="auto">
          <a:xfrm flipH="1">
            <a:off x="6269038" y="4552950"/>
            <a:ext cx="11112" cy="177800"/>
          </a:xfrm>
          <a:prstGeom prst="line">
            <a:avLst/>
          </a:prstGeom>
          <a:noFill/>
          <a:ln w="44450">
            <a:solidFill>
              <a:srgbClr val="EFAF2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8" name="WordArt 219"/>
          <p:cNvSpPr>
            <a:spLocks noChangeArrowheads="1" noChangeShapeType="1" noTextEdit="1"/>
          </p:cNvSpPr>
          <p:nvPr/>
        </p:nvSpPr>
        <p:spPr bwMode="auto">
          <a:xfrm rot="546172">
            <a:off x="5703888" y="4538663"/>
            <a:ext cx="576262"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latin typeface="Arial Black"/>
              </a:rPr>
              <a:t>FAIRFAX</a:t>
            </a:r>
          </a:p>
        </p:txBody>
      </p:sp>
      <p:sp>
        <p:nvSpPr>
          <p:cNvPr id="133299" name="WordArt 220"/>
          <p:cNvSpPr>
            <a:spLocks noChangeArrowheads="1" noChangeShapeType="1" noTextEdit="1"/>
          </p:cNvSpPr>
          <p:nvPr/>
        </p:nvSpPr>
        <p:spPr bwMode="auto">
          <a:xfrm rot="-534701">
            <a:off x="6326188" y="4538663"/>
            <a:ext cx="574675" cy="130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latin typeface="Arial Black"/>
              </a:rPr>
              <a:t>COUNTY</a:t>
            </a:r>
          </a:p>
        </p:txBody>
      </p:sp>
      <p:grpSp>
        <p:nvGrpSpPr>
          <p:cNvPr id="133300" name="Group 221"/>
          <p:cNvGrpSpPr>
            <a:grpSpLocks/>
          </p:cNvGrpSpPr>
          <p:nvPr/>
        </p:nvGrpSpPr>
        <p:grpSpPr bwMode="auto">
          <a:xfrm>
            <a:off x="5626100" y="3670300"/>
            <a:ext cx="1349375" cy="717550"/>
            <a:chOff x="1217" y="2031"/>
            <a:chExt cx="695" cy="355"/>
          </a:xfrm>
        </p:grpSpPr>
        <p:sp>
          <p:nvSpPr>
            <p:cNvPr id="133307" name="Freeform 222"/>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8" name="Freeform 223"/>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09" name="Freeform 224"/>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0" name="Freeform 225"/>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3301" name="WordArt 226"/>
          <p:cNvSpPr>
            <a:spLocks noChangeArrowheads="1" noChangeShapeType="1" noTextEdit="1"/>
          </p:cNvSpPr>
          <p:nvPr/>
        </p:nvSpPr>
        <p:spPr bwMode="auto">
          <a:xfrm>
            <a:off x="5741988" y="3717925"/>
            <a:ext cx="1138237" cy="6270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410</a:t>
            </a:r>
          </a:p>
        </p:txBody>
      </p:sp>
      <p:grpSp>
        <p:nvGrpSpPr>
          <p:cNvPr id="133302" name="Group 227"/>
          <p:cNvGrpSpPr>
            <a:grpSpLocks/>
          </p:cNvGrpSpPr>
          <p:nvPr/>
        </p:nvGrpSpPr>
        <p:grpSpPr bwMode="auto">
          <a:xfrm>
            <a:off x="5592763" y="3262313"/>
            <a:ext cx="1385887" cy="336550"/>
            <a:chOff x="2525" y="2146"/>
            <a:chExt cx="716" cy="173"/>
          </a:xfrm>
        </p:grpSpPr>
        <p:sp>
          <p:nvSpPr>
            <p:cNvPr id="133305" name="Freeform 22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EFAF2F"/>
            </a:solidFill>
            <a:ln w="15875">
              <a:solidFill>
                <a:schemeClr val="tx1"/>
              </a:solidFill>
              <a:round/>
              <a:headEnd/>
              <a:tailEnd/>
            </a:ln>
          </p:spPr>
          <p:txBody>
            <a:bodyPr/>
            <a:lstStyle/>
            <a:p>
              <a:endParaRPr lang="en-US"/>
            </a:p>
          </p:txBody>
        </p:sp>
        <p:sp>
          <p:nvSpPr>
            <p:cNvPr id="133306" name="Freeform 22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EFAF2F"/>
            </a:solidFill>
            <a:ln w="15875">
              <a:solidFill>
                <a:schemeClr val="tx1"/>
              </a:solidFill>
              <a:round/>
              <a:headEnd/>
              <a:tailEnd/>
            </a:ln>
          </p:spPr>
          <p:txBody>
            <a:bodyPr/>
            <a:lstStyle/>
            <a:p>
              <a:endParaRPr lang="en-US"/>
            </a:p>
          </p:txBody>
        </p:sp>
      </p:grpSp>
      <p:sp>
        <p:nvSpPr>
          <p:cNvPr id="133303" name="Line 230"/>
          <p:cNvSpPr>
            <a:spLocks noChangeShapeType="1"/>
          </p:cNvSpPr>
          <p:nvPr/>
        </p:nvSpPr>
        <p:spPr bwMode="auto">
          <a:xfrm>
            <a:off x="6283325" y="3268663"/>
            <a:ext cx="0" cy="182562"/>
          </a:xfrm>
          <a:prstGeom prst="line">
            <a:avLst/>
          </a:prstGeom>
          <a:noFill/>
          <a:ln w="15875">
            <a:solidFill>
              <a:srgbClr val="EFAF2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4" name="WordArt 231"/>
          <p:cNvSpPr>
            <a:spLocks noChangeArrowheads="1" noChangeShapeType="1" noTextEdit="1"/>
          </p:cNvSpPr>
          <p:nvPr/>
        </p:nvSpPr>
        <p:spPr bwMode="auto">
          <a:xfrm>
            <a:off x="5703888" y="3403600"/>
            <a:ext cx="1149350" cy="357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53844"/>
              </a:avLst>
            </a:prstTxWarp>
          </a:bodyPr>
          <a:lstStyle/>
          <a:p>
            <a:pPr algn="ctr"/>
            <a:r>
              <a:rPr lang="en-US" sz="900" kern="10">
                <a:latin typeface="Arial Black"/>
              </a:rPr>
              <a:t>CAPTAIN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38138B-0DEA-4C87-B575-D34D8B59F2E2}" type="slidenum">
              <a:rPr lang="en-US" smtClean="0"/>
              <a:pPr eaLnBrk="1" hangingPunct="1"/>
              <a:t>96</a:t>
            </a:fld>
            <a:endParaRPr lang="en-US" smtClean="0"/>
          </a:p>
        </p:txBody>
      </p:sp>
      <p:sp>
        <p:nvSpPr>
          <p:cNvPr id="134147" name="AutoShape 2"/>
          <p:cNvSpPr>
            <a:spLocks noChangeArrowheads="1"/>
          </p:cNvSpPr>
          <p:nvPr/>
        </p:nvSpPr>
        <p:spPr bwMode="auto">
          <a:xfrm rot="10794868">
            <a:off x="6175375" y="1628775"/>
            <a:ext cx="2925763" cy="3651250"/>
          </a:xfrm>
          <a:prstGeom prst="roundRect">
            <a:avLst>
              <a:gd name="adj" fmla="val 38796"/>
            </a:avLst>
          </a:prstGeom>
          <a:solidFill>
            <a:schemeClr val="tx1"/>
          </a:solidFill>
          <a:ln w="63500">
            <a:solidFill>
              <a:srgbClr val="333333"/>
            </a:solidFill>
            <a:round/>
            <a:headEnd/>
            <a:tailEnd/>
          </a:ln>
        </p:spPr>
        <p:txBody>
          <a:bodyPr wrap="none" anchor="ctr"/>
          <a:lstStyle/>
          <a:p>
            <a:endParaRPr lang="en-US"/>
          </a:p>
        </p:txBody>
      </p:sp>
      <p:sp>
        <p:nvSpPr>
          <p:cNvPr id="134148" name="Oval 3"/>
          <p:cNvSpPr>
            <a:spLocks noChangeArrowheads="1"/>
          </p:cNvSpPr>
          <p:nvPr/>
        </p:nvSpPr>
        <p:spPr bwMode="auto">
          <a:xfrm rot="10794868">
            <a:off x="6505575" y="1962150"/>
            <a:ext cx="2266950" cy="2565400"/>
          </a:xfrm>
          <a:prstGeom prst="ellipse">
            <a:avLst/>
          </a:prstGeom>
          <a:solidFill>
            <a:schemeClr val="tx1"/>
          </a:solidFill>
          <a:ln w="63500">
            <a:solidFill>
              <a:srgbClr val="333333"/>
            </a:solidFill>
            <a:round/>
            <a:headEnd/>
            <a:tailEnd/>
          </a:ln>
        </p:spPr>
        <p:txBody>
          <a:bodyPr wrap="none" anchor="ctr"/>
          <a:lstStyle/>
          <a:p>
            <a:endParaRPr lang="en-US"/>
          </a:p>
        </p:txBody>
      </p:sp>
      <p:sp>
        <p:nvSpPr>
          <p:cNvPr id="134149" name="Line 4"/>
          <p:cNvSpPr>
            <a:spLocks noChangeShapeType="1"/>
          </p:cNvSpPr>
          <p:nvPr/>
        </p:nvSpPr>
        <p:spPr bwMode="auto">
          <a:xfrm rot="10794868">
            <a:off x="7640638" y="1963738"/>
            <a:ext cx="0" cy="2557462"/>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0" name="Line 5"/>
          <p:cNvSpPr>
            <a:spLocks noChangeShapeType="1"/>
          </p:cNvSpPr>
          <p:nvPr/>
        </p:nvSpPr>
        <p:spPr bwMode="auto">
          <a:xfrm rot="5394868">
            <a:off x="7640638" y="2085975"/>
            <a:ext cx="0" cy="2232025"/>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1" name="Line 6"/>
          <p:cNvSpPr>
            <a:spLocks noChangeShapeType="1"/>
          </p:cNvSpPr>
          <p:nvPr/>
        </p:nvSpPr>
        <p:spPr bwMode="auto">
          <a:xfrm rot="8142612">
            <a:off x="7634288" y="2012950"/>
            <a:ext cx="25400" cy="2413000"/>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2" name="Line 7"/>
          <p:cNvSpPr>
            <a:spLocks noChangeShapeType="1"/>
          </p:cNvSpPr>
          <p:nvPr/>
        </p:nvSpPr>
        <p:spPr bwMode="auto">
          <a:xfrm rot="13447125" flipH="1">
            <a:off x="7613650" y="1995488"/>
            <a:ext cx="33338" cy="2420937"/>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3" name="Freeform 8"/>
          <p:cNvSpPr>
            <a:spLocks/>
          </p:cNvSpPr>
          <p:nvPr/>
        </p:nvSpPr>
        <p:spPr bwMode="auto">
          <a:xfrm rot="10794868">
            <a:off x="6854825" y="1687513"/>
            <a:ext cx="1487488" cy="381000"/>
          </a:xfrm>
          <a:custGeom>
            <a:avLst/>
            <a:gdLst>
              <a:gd name="T0" fmla="*/ 0 w 219"/>
              <a:gd name="T1" fmla="*/ 0 h 60"/>
              <a:gd name="T2" fmla="*/ 2147483647 w 219"/>
              <a:gd name="T3" fmla="*/ 0 h 60"/>
              <a:gd name="T4" fmla="*/ 2147483647 w 219"/>
              <a:gd name="T5" fmla="*/ 2147483647 h 60"/>
              <a:gd name="T6" fmla="*/ 0 w 219"/>
              <a:gd name="T7" fmla="*/ 0 h 60"/>
              <a:gd name="T8" fmla="*/ 0 60000 65536"/>
              <a:gd name="T9" fmla="*/ 0 60000 65536"/>
              <a:gd name="T10" fmla="*/ 0 60000 65536"/>
              <a:gd name="T11" fmla="*/ 0 60000 65536"/>
              <a:gd name="T12" fmla="*/ 0 w 219"/>
              <a:gd name="T13" fmla="*/ 0 h 60"/>
              <a:gd name="T14" fmla="*/ 219 w 219"/>
              <a:gd name="T15" fmla="*/ 60 h 60"/>
            </a:gdLst>
            <a:ahLst/>
            <a:cxnLst>
              <a:cxn ang="T8">
                <a:pos x="T0" y="T1"/>
              </a:cxn>
              <a:cxn ang="T9">
                <a:pos x="T2" y="T3"/>
              </a:cxn>
              <a:cxn ang="T10">
                <a:pos x="T4" y="T5"/>
              </a:cxn>
              <a:cxn ang="T11">
                <a:pos x="T6" y="T7"/>
              </a:cxn>
            </a:cxnLst>
            <a:rect l="T12" t="T13" r="T14" b="T15"/>
            <a:pathLst>
              <a:path w="219" h="60">
                <a:moveTo>
                  <a:pt x="0" y="0"/>
                </a:moveTo>
                <a:cubicBezTo>
                  <a:pt x="63" y="40"/>
                  <a:pt x="102" y="60"/>
                  <a:pt x="203" y="0"/>
                </a:cubicBezTo>
                <a:cubicBezTo>
                  <a:pt x="219" y="0"/>
                  <a:pt x="133" y="21"/>
                  <a:pt x="99" y="21"/>
                </a:cubicBezTo>
                <a:cubicBezTo>
                  <a:pt x="65" y="21"/>
                  <a:pt x="21" y="4"/>
                  <a:pt x="0" y="0"/>
                </a:cubicBezTo>
                <a:close/>
              </a:path>
            </a:pathLst>
          </a:custGeom>
          <a:solidFill>
            <a:schemeClr val="tx1"/>
          </a:solidFill>
          <a:ln w="6350">
            <a:solidFill>
              <a:srgbClr val="333333"/>
            </a:solidFill>
            <a:round/>
            <a:headEnd/>
            <a:tailEnd/>
          </a:ln>
        </p:spPr>
        <p:txBody>
          <a:bodyPr wrap="none" anchor="ctr"/>
          <a:lstStyle/>
          <a:p>
            <a:endParaRPr lang="en-US"/>
          </a:p>
        </p:txBody>
      </p:sp>
      <p:sp>
        <p:nvSpPr>
          <p:cNvPr id="134154" name="Line 9"/>
          <p:cNvSpPr>
            <a:spLocks noChangeShapeType="1"/>
          </p:cNvSpPr>
          <p:nvPr/>
        </p:nvSpPr>
        <p:spPr bwMode="auto">
          <a:xfrm rot="10794868">
            <a:off x="7637463" y="1779588"/>
            <a:ext cx="1587" cy="946150"/>
          </a:xfrm>
          <a:prstGeom prst="line">
            <a:avLst/>
          </a:prstGeom>
          <a:noFill/>
          <a:ln w="101600">
            <a:solidFill>
              <a:srgbClr val="CC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5" name="AutoShape 10"/>
          <p:cNvSpPr>
            <a:spLocks noChangeArrowheads="1"/>
          </p:cNvSpPr>
          <p:nvPr/>
        </p:nvSpPr>
        <p:spPr bwMode="auto">
          <a:xfrm rot="1863733">
            <a:off x="7707313" y="2411413"/>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56" name="AutoShape 11"/>
          <p:cNvSpPr>
            <a:spLocks noChangeArrowheads="1"/>
          </p:cNvSpPr>
          <p:nvPr/>
        </p:nvSpPr>
        <p:spPr bwMode="auto">
          <a:xfrm rot="4216513">
            <a:off x="8122444" y="2740819"/>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57" name="AutoShape 12"/>
          <p:cNvSpPr>
            <a:spLocks noChangeArrowheads="1"/>
          </p:cNvSpPr>
          <p:nvPr/>
        </p:nvSpPr>
        <p:spPr bwMode="auto">
          <a:xfrm rot="20424708" flipV="1">
            <a:off x="7720013" y="3705225"/>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58" name="AutoShape 13"/>
          <p:cNvSpPr>
            <a:spLocks noChangeArrowheads="1"/>
          </p:cNvSpPr>
          <p:nvPr/>
        </p:nvSpPr>
        <p:spPr bwMode="auto">
          <a:xfrm rot="19736267" flipH="1">
            <a:off x="7177088" y="2411413"/>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59" name="AutoShape 14"/>
          <p:cNvSpPr>
            <a:spLocks noChangeArrowheads="1"/>
          </p:cNvSpPr>
          <p:nvPr/>
        </p:nvSpPr>
        <p:spPr bwMode="auto">
          <a:xfrm rot="17383487" flipH="1">
            <a:off x="6762750" y="2740026"/>
            <a:ext cx="401637" cy="3794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60" name="AutoShape 15"/>
          <p:cNvSpPr>
            <a:spLocks noChangeArrowheads="1"/>
          </p:cNvSpPr>
          <p:nvPr/>
        </p:nvSpPr>
        <p:spPr bwMode="auto">
          <a:xfrm rot="1298478" flipH="1" flipV="1">
            <a:off x="7164388" y="3705225"/>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grpSp>
        <p:nvGrpSpPr>
          <p:cNvPr id="134161" name="Group 16"/>
          <p:cNvGrpSpPr>
            <a:grpSpLocks/>
          </p:cNvGrpSpPr>
          <p:nvPr/>
        </p:nvGrpSpPr>
        <p:grpSpPr bwMode="auto">
          <a:xfrm rot="-1102701">
            <a:off x="7881938" y="4106863"/>
            <a:ext cx="277812" cy="169862"/>
            <a:chOff x="0" y="525"/>
            <a:chExt cx="5760" cy="3486"/>
          </a:xfrm>
        </p:grpSpPr>
        <p:sp>
          <p:nvSpPr>
            <p:cNvPr id="134355" name="Rectangle 17"/>
            <p:cNvSpPr>
              <a:spLocks noChangeArrowheads="1"/>
            </p:cNvSpPr>
            <p:nvPr/>
          </p:nvSpPr>
          <p:spPr bwMode="auto">
            <a:xfrm>
              <a:off x="0" y="528"/>
              <a:ext cx="5760" cy="3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34356" name="Group 18"/>
            <p:cNvGrpSpPr>
              <a:grpSpLocks/>
            </p:cNvGrpSpPr>
            <p:nvPr/>
          </p:nvGrpSpPr>
          <p:grpSpPr bwMode="auto">
            <a:xfrm>
              <a:off x="0" y="525"/>
              <a:ext cx="5760" cy="3486"/>
              <a:chOff x="0" y="525"/>
              <a:chExt cx="5760" cy="3486"/>
            </a:xfrm>
          </p:grpSpPr>
          <p:grpSp>
            <p:nvGrpSpPr>
              <p:cNvPr id="134357" name="Group 19"/>
              <p:cNvGrpSpPr>
                <a:grpSpLocks/>
              </p:cNvGrpSpPr>
              <p:nvPr/>
            </p:nvGrpSpPr>
            <p:grpSpPr bwMode="auto">
              <a:xfrm>
                <a:off x="0" y="525"/>
                <a:ext cx="5760" cy="3486"/>
                <a:chOff x="0" y="525"/>
                <a:chExt cx="5760" cy="3486"/>
              </a:xfrm>
            </p:grpSpPr>
            <p:sp>
              <p:nvSpPr>
                <p:cNvPr id="134419" name="Rectangle 20"/>
                <p:cNvSpPr>
                  <a:spLocks noChangeArrowheads="1"/>
                </p:cNvSpPr>
                <p:nvPr/>
              </p:nvSpPr>
              <p:spPr bwMode="auto">
                <a:xfrm>
                  <a:off x="0" y="52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0" name="Rectangle 21"/>
                <p:cNvSpPr>
                  <a:spLocks noChangeArrowheads="1"/>
                </p:cNvSpPr>
                <p:nvPr/>
              </p:nvSpPr>
              <p:spPr bwMode="auto">
                <a:xfrm>
                  <a:off x="0" y="106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1" name="Rectangle 22"/>
                <p:cNvSpPr>
                  <a:spLocks noChangeArrowheads="1"/>
                </p:cNvSpPr>
                <p:nvPr/>
              </p:nvSpPr>
              <p:spPr bwMode="auto">
                <a:xfrm>
                  <a:off x="0" y="1597"/>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2" name="Rectangle 23"/>
                <p:cNvSpPr>
                  <a:spLocks noChangeArrowheads="1"/>
                </p:cNvSpPr>
                <p:nvPr/>
              </p:nvSpPr>
              <p:spPr bwMode="auto">
                <a:xfrm>
                  <a:off x="0" y="2133"/>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3" name="Rectangle 24"/>
                <p:cNvSpPr>
                  <a:spLocks noChangeArrowheads="1"/>
                </p:cNvSpPr>
                <p:nvPr/>
              </p:nvSpPr>
              <p:spPr bwMode="auto">
                <a:xfrm>
                  <a:off x="0" y="2669"/>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4" name="Rectangle 25"/>
                <p:cNvSpPr>
                  <a:spLocks noChangeArrowheads="1"/>
                </p:cNvSpPr>
                <p:nvPr/>
              </p:nvSpPr>
              <p:spPr bwMode="auto">
                <a:xfrm>
                  <a:off x="0" y="320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5" name="Rectangle 26"/>
                <p:cNvSpPr>
                  <a:spLocks noChangeArrowheads="1"/>
                </p:cNvSpPr>
                <p:nvPr/>
              </p:nvSpPr>
              <p:spPr bwMode="auto">
                <a:xfrm>
                  <a:off x="0" y="374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426" name="Rectangle 27"/>
                <p:cNvSpPr>
                  <a:spLocks noChangeArrowheads="1"/>
                </p:cNvSpPr>
                <p:nvPr/>
              </p:nvSpPr>
              <p:spPr bwMode="auto">
                <a:xfrm>
                  <a:off x="0" y="525"/>
                  <a:ext cx="2309" cy="188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4358" name="Group 28"/>
              <p:cNvGrpSpPr>
                <a:grpSpLocks/>
              </p:cNvGrpSpPr>
              <p:nvPr/>
            </p:nvGrpSpPr>
            <p:grpSpPr bwMode="auto">
              <a:xfrm>
                <a:off x="96" y="611"/>
                <a:ext cx="208" cy="1717"/>
                <a:chOff x="96" y="611"/>
                <a:chExt cx="208" cy="1717"/>
              </a:xfrm>
            </p:grpSpPr>
            <p:sp>
              <p:nvSpPr>
                <p:cNvPr id="295965" name="AutoShape 29"/>
                <p:cNvSpPr>
                  <a:spLocks noChangeArrowheads="1"/>
                </p:cNvSpPr>
                <p:nvPr/>
              </p:nvSpPr>
              <p:spPr bwMode="auto">
                <a:xfrm>
                  <a:off x="-25" y="572"/>
                  <a:ext cx="16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66" name="AutoShape 30"/>
                <p:cNvSpPr>
                  <a:spLocks noChangeArrowheads="1"/>
                </p:cNvSpPr>
                <p:nvPr/>
              </p:nvSpPr>
              <p:spPr bwMode="auto">
                <a:xfrm>
                  <a:off x="7" y="891"/>
                  <a:ext cx="16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67" name="AutoShape 31"/>
                <p:cNvSpPr>
                  <a:spLocks noChangeArrowheads="1"/>
                </p:cNvSpPr>
                <p:nvPr/>
              </p:nvSpPr>
              <p:spPr bwMode="auto">
                <a:xfrm>
                  <a:off x="86" y="1359"/>
                  <a:ext cx="13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68" name="AutoShape 32"/>
                <p:cNvSpPr>
                  <a:spLocks noChangeArrowheads="1"/>
                </p:cNvSpPr>
                <p:nvPr/>
              </p:nvSpPr>
              <p:spPr bwMode="auto">
                <a:xfrm>
                  <a:off x="8" y="1612"/>
                  <a:ext cx="16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69" name="AutoShape 33"/>
                <p:cNvSpPr>
                  <a:spLocks noChangeArrowheads="1"/>
                </p:cNvSpPr>
                <p:nvPr/>
              </p:nvSpPr>
              <p:spPr bwMode="auto">
                <a:xfrm>
                  <a:off x="35" y="1926"/>
                  <a:ext cx="132"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59" name="Group 34"/>
              <p:cNvGrpSpPr>
                <a:grpSpLocks/>
              </p:cNvGrpSpPr>
              <p:nvPr/>
            </p:nvGrpSpPr>
            <p:grpSpPr bwMode="auto">
              <a:xfrm>
                <a:off x="476" y="613"/>
                <a:ext cx="208" cy="1717"/>
                <a:chOff x="96" y="611"/>
                <a:chExt cx="208" cy="1717"/>
              </a:xfrm>
            </p:grpSpPr>
            <p:sp>
              <p:nvSpPr>
                <p:cNvPr id="295971" name="AutoShape 35"/>
                <p:cNvSpPr>
                  <a:spLocks noChangeArrowheads="1"/>
                </p:cNvSpPr>
                <p:nvPr/>
              </p:nvSpPr>
              <p:spPr bwMode="auto">
                <a:xfrm>
                  <a:off x="-228" y="455"/>
                  <a:ext cx="36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2" name="AutoShape 36"/>
                <p:cNvSpPr>
                  <a:spLocks noChangeArrowheads="1"/>
                </p:cNvSpPr>
                <p:nvPr/>
              </p:nvSpPr>
              <p:spPr bwMode="auto">
                <a:xfrm>
                  <a:off x="-122" y="895"/>
                  <a:ext cx="329" cy="130"/>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3" name="AutoShape 37"/>
                <p:cNvSpPr>
                  <a:spLocks noChangeArrowheads="1"/>
                </p:cNvSpPr>
                <p:nvPr/>
              </p:nvSpPr>
              <p:spPr bwMode="auto">
                <a:xfrm>
                  <a:off x="-174" y="1223"/>
                  <a:ext cx="329"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4" name="AutoShape 38"/>
                <p:cNvSpPr>
                  <a:spLocks noChangeArrowheads="1"/>
                </p:cNvSpPr>
                <p:nvPr/>
              </p:nvSpPr>
              <p:spPr bwMode="auto">
                <a:xfrm>
                  <a:off x="-221" y="1590"/>
                  <a:ext cx="362"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5" name="AutoShape 39"/>
                <p:cNvSpPr>
                  <a:spLocks noChangeArrowheads="1"/>
                </p:cNvSpPr>
                <p:nvPr/>
              </p:nvSpPr>
              <p:spPr bwMode="auto">
                <a:xfrm>
                  <a:off x="-220" y="1893"/>
                  <a:ext cx="329"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0" name="Group 40"/>
              <p:cNvGrpSpPr>
                <a:grpSpLocks/>
              </p:cNvGrpSpPr>
              <p:nvPr/>
            </p:nvGrpSpPr>
            <p:grpSpPr bwMode="auto">
              <a:xfrm>
                <a:off x="856" y="615"/>
                <a:ext cx="208" cy="1717"/>
                <a:chOff x="96" y="611"/>
                <a:chExt cx="208" cy="1717"/>
              </a:xfrm>
            </p:grpSpPr>
            <p:sp>
              <p:nvSpPr>
                <p:cNvPr id="295977" name="AutoShape 41"/>
                <p:cNvSpPr>
                  <a:spLocks noChangeArrowheads="1"/>
                </p:cNvSpPr>
                <p:nvPr/>
              </p:nvSpPr>
              <p:spPr bwMode="auto">
                <a:xfrm>
                  <a:off x="17" y="454"/>
                  <a:ext cx="16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8" name="AutoShape 42"/>
                <p:cNvSpPr>
                  <a:spLocks noChangeArrowheads="1"/>
                </p:cNvSpPr>
                <p:nvPr/>
              </p:nvSpPr>
              <p:spPr bwMode="auto">
                <a:xfrm>
                  <a:off x="101" y="819"/>
                  <a:ext cx="132"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79" name="AutoShape 43"/>
                <p:cNvSpPr>
                  <a:spLocks noChangeArrowheads="1"/>
                </p:cNvSpPr>
                <p:nvPr/>
              </p:nvSpPr>
              <p:spPr bwMode="auto">
                <a:xfrm>
                  <a:off x="44" y="1184"/>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0" name="AutoShape 44"/>
                <p:cNvSpPr>
                  <a:spLocks noChangeArrowheads="1"/>
                </p:cNvSpPr>
                <p:nvPr/>
              </p:nvSpPr>
              <p:spPr bwMode="auto">
                <a:xfrm>
                  <a:off x="91" y="1468"/>
                  <a:ext cx="132"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1" name="AutoShape 45"/>
                <p:cNvSpPr>
                  <a:spLocks noChangeArrowheads="1"/>
                </p:cNvSpPr>
                <p:nvPr/>
              </p:nvSpPr>
              <p:spPr bwMode="auto">
                <a:xfrm>
                  <a:off x="44" y="1802"/>
                  <a:ext cx="165"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1" name="Group 46"/>
              <p:cNvGrpSpPr>
                <a:grpSpLocks/>
              </p:cNvGrpSpPr>
              <p:nvPr/>
            </p:nvGrpSpPr>
            <p:grpSpPr bwMode="auto">
              <a:xfrm>
                <a:off x="1236" y="617"/>
                <a:ext cx="208" cy="1717"/>
                <a:chOff x="96" y="611"/>
                <a:chExt cx="208" cy="1717"/>
              </a:xfrm>
            </p:grpSpPr>
            <p:sp>
              <p:nvSpPr>
                <p:cNvPr id="295983" name="AutoShape 47"/>
                <p:cNvSpPr>
                  <a:spLocks noChangeArrowheads="1"/>
                </p:cNvSpPr>
                <p:nvPr/>
              </p:nvSpPr>
              <p:spPr bwMode="auto">
                <a:xfrm>
                  <a:off x="-35" y="492"/>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4" name="AutoShape 48"/>
                <p:cNvSpPr>
                  <a:spLocks noChangeArrowheads="1"/>
                </p:cNvSpPr>
                <p:nvPr/>
              </p:nvSpPr>
              <p:spPr bwMode="auto">
                <a:xfrm>
                  <a:off x="-25" y="873"/>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5" name="AutoShape 49"/>
                <p:cNvSpPr>
                  <a:spLocks noChangeArrowheads="1"/>
                </p:cNvSpPr>
                <p:nvPr/>
              </p:nvSpPr>
              <p:spPr bwMode="auto">
                <a:xfrm>
                  <a:off x="86" y="1351"/>
                  <a:ext cx="132"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6" name="AutoShape 50"/>
                <p:cNvSpPr>
                  <a:spLocks noChangeArrowheads="1"/>
                </p:cNvSpPr>
                <p:nvPr/>
              </p:nvSpPr>
              <p:spPr bwMode="auto">
                <a:xfrm>
                  <a:off x="-24" y="1697"/>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87" name="AutoShape 51"/>
                <p:cNvSpPr>
                  <a:spLocks noChangeArrowheads="1"/>
                </p:cNvSpPr>
                <p:nvPr/>
              </p:nvSpPr>
              <p:spPr bwMode="auto">
                <a:xfrm>
                  <a:off x="-23" y="2006"/>
                  <a:ext cx="165"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2" name="Group 52"/>
              <p:cNvGrpSpPr>
                <a:grpSpLocks/>
              </p:cNvGrpSpPr>
              <p:nvPr/>
            </p:nvGrpSpPr>
            <p:grpSpPr bwMode="auto">
              <a:xfrm>
                <a:off x="1616" y="619"/>
                <a:ext cx="208" cy="1717"/>
                <a:chOff x="96" y="611"/>
                <a:chExt cx="208" cy="1717"/>
              </a:xfrm>
            </p:grpSpPr>
            <p:sp>
              <p:nvSpPr>
                <p:cNvPr id="295989" name="AutoShape 53"/>
                <p:cNvSpPr>
                  <a:spLocks noChangeArrowheads="1"/>
                </p:cNvSpPr>
                <p:nvPr/>
              </p:nvSpPr>
              <p:spPr bwMode="auto">
                <a:xfrm>
                  <a:off x="-20" y="448"/>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0" name="AutoShape 54"/>
                <p:cNvSpPr>
                  <a:spLocks noChangeArrowheads="1"/>
                </p:cNvSpPr>
                <p:nvPr/>
              </p:nvSpPr>
              <p:spPr bwMode="auto">
                <a:xfrm>
                  <a:off x="23" y="834"/>
                  <a:ext cx="13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1" name="AutoShape 55"/>
                <p:cNvSpPr>
                  <a:spLocks noChangeArrowheads="1"/>
                </p:cNvSpPr>
                <p:nvPr/>
              </p:nvSpPr>
              <p:spPr bwMode="auto">
                <a:xfrm>
                  <a:off x="90" y="1349"/>
                  <a:ext cx="197"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2" name="AutoShape 56"/>
                <p:cNvSpPr>
                  <a:spLocks noChangeArrowheads="1"/>
                </p:cNvSpPr>
                <p:nvPr/>
              </p:nvSpPr>
              <p:spPr bwMode="auto">
                <a:xfrm>
                  <a:off x="-19" y="1581"/>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3" name="AutoShape 57"/>
                <p:cNvSpPr>
                  <a:spLocks noChangeArrowheads="1"/>
                </p:cNvSpPr>
                <p:nvPr/>
              </p:nvSpPr>
              <p:spPr bwMode="auto">
                <a:xfrm>
                  <a:off x="24" y="1968"/>
                  <a:ext cx="132"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3" name="Group 58"/>
              <p:cNvGrpSpPr>
                <a:grpSpLocks/>
              </p:cNvGrpSpPr>
              <p:nvPr/>
            </p:nvGrpSpPr>
            <p:grpSpPr bwMode="auto">
              <a:xfrm>
                <a:off x="1996" y="621"/>
                <a:ext cx="208" cy="1717"/>
                <a:chOff x="96" y="611"/>
                <a:chExt cx="208" cy="1717"/>
              </a:xfrm>
            </p:grpSpPr>
            <p:sp>
              <p:nvSpPr>
                <p:cNvPr id="295995" name="AutoShape 59"/>
                <p:cNvSpPr>
                  <a:spLocks noChangeArrowheads="1"/>
                </p:cNvSpPr>
                <p:nvPr/>
              </p:nvSpPr>
              <p:spPr bwMode="auto">
                <a:xfrm>
                  <a:off x="-4" y="405"/>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6" name="AutoShape 60"/>
                <p:cNvSpPr>
                  <a:spLocks noChangeArrowheads="1"/>
                </p:cNvSpPr>
                <p:nvPr/>
              </p:nvSpPr>
              <p:spPr bwMode="auto">
                <a:xfrm>
                  <a:off x="38" y="791"/>
                  <a:ext cx="13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7" name="AutoShape 61"/>
                <p:cNvSpPr>
                  <a:spLocks noChangeArrowheads="1"/>
                </p:cNvSpPr>
                <p:nvPr/>
              </p:nvSpPr>
              <p:spPr bwMode="auto">
                <a:xfrm>
                  <a:off x="43" y="1176"/>
                  <a:ext cx="165"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8" name="AutoShape 62"/>
                <p:cNvSpPr>
                  <a:spLocks noChangeArrowheads="1"/>
                </p:cNvSpPr>
                <p:nvPr/>
              </p:nvSpPr>
              <p:spPr bwMode="auto">
                <a:xfrm>
                  <a:off x="38" y="1517"/>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5999" name="AutoShape 63"/>
                <p:cNvSpPr>
                  <a:spLocks noChangeArrowheads="1"/>
                </p:cNvSpPr>
                <p:nvPr/>
              </p:nvSpPr>
              <p:spPr bwMode="auto">
                <a:xfrm>
                  <a:off x="39" y="1929"/>
                  <a:ext cx="165"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4" name="Group 64"/>
              <p:cNvGrpSpPr>
                <a:grpSpLocks/>
              </p:cNvGrpSpPr>
              <p:nvPr/>
            </p:nvGrpSpPr>
            <p:grpSpPr bwMode="auto">
              <a:xfrm>
                <a:off x="284" y="803"/>
                <a:ext cx="208" cy="1337"/>
                <a:chOff x="572" y="1089"/>
                <a:chExt cx="208" cy="1337"/>
              </a:xfrm>
            </p:grpSpPr>
            <p:sp>
              <p:nvSpPr>
                <p:cNvPr id="296001" name="AutoShape 65"/>
                <p:cNvSpPr>
                  <a:spLocks noChangeArrowheads="1"/>
                </p:cNvSpPr>
                <p:nvPr/>
              </p:nvSpPr>
              <p:spPr bwMode="auto">
                <a:xfrm>
                  <a:off x="487" y="1006"/>
                  <a:ext cx="197"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2" name="AutoShape 66"/>
                <p:cNvSpPr>
                  <a:spLocks noChangeArrowheads="1"/>
                </p:cNvSpPr>
                <p:nvPr/>
              </p:nvSpPr>
              <p:spPr bwMode="auto">
                <a:xfrm>
                  <a:off x="570" y="1480"/>
                  <a:ext cx="197"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3" name="AutoShape 67"/>
                <p:cNvSpPr>
                  <a:spLocks noChangeArrowheads="1"/>
                </p:cNvSpPr>
                <p:nvPr/>
              </p:nvSpPr>
              <p:spPr bwMode="auto">
                <a:xfrm>
                  <a:off x="488" y="1722"/>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4" name="AutoShape 68"/>
                <p:cNvSpPr>
                  <a:spLocks noChangeArrowheads="1"/>
                </p:cNvSpPr>
                <p:nvPr/>
              </p:nvSpPr>
              <p:spPr bwMode="auto">
                <a:xfrm>
                  <a:off x="562" y="2222"/>
                  <a:ext cx="132"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5" name="Group 69"/>
              <p:cNvGrpSpPr>
                <a:grpSpLocks/>
              </p:cNvGrpSpPr>
              <p:nvPr/>
            </p:nvGrpSpPr>
            <p:grpSpPr bwMode="auto">
              <a:xfrm>
                <a:off x="668" y="803"/>
                <a:ext cx="208" cy="1337"/>
                <a:chOff x="572" y="1089"/>
                <a:chExt cx="208" cy="1337"/>
              </a:xfrm>
            </p:grpSpPr>
            <p:sp>
              <p:nvSpPr>
                <p:cNvPr id="296006" name="AutoShape 70"/>
                <p:cNvSpPr>
                  <a:spLocks noChangeArrowheads="1"/>
                </p:cNvSpPr>
                <p:nvPr/>
              </p:nvSpPr>
              <p:spPr bwMode="auto">
                <a:xfrm>
                  <a:off x="390" y="990"/>
                  <a:ext cx="36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7" name="AutoShape 71"/>
                <p:cNvSpPr>
                  <a:spLocks noChangeArrowheads="1"/>
                </p:cNvSpPr>
                <p:nvPr/>
              </p:nvSpPr>
              <p:spPr bwMode="auto">
                <a:xfrm>
                  <a:off x="296" y="1372"/>
                  <a:ext cx="36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8" name="AutoShape 72"/>
                <p:cNvSpPr>
                  <a:spLocks noChangeArrowheads="1"/>
                </p:cNvSpPr>
                <p:nvPr/>
              </p:nvSpPr>
              <p:spPr bwMode="auto">
                <a:xfrm>
                  <a:off x="340" y="1753"/>
                  <a:ext cx="296"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09" name="AutoShape 73"/>
                <p:cNvSpPr>
                  <a:spLocks noChangeArrowheads="1"/>
                </p:cNvSpPr>
                <p:nvPr/>
              </p:nvSpPr>
              <p:spPr bwMode="auto">
                <a:xfrm>
                  <a:off x="356" y="2135"/>
                  <a:ext cx="296"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6" name="Group 74"/>
              <p:cNvGrpSpPr>
                <a:grpSpLocks/>
              </p:cNvGrpSpPr>
              <p:nvPr/>
            </p:nvGrpSpPr>
            <p:grpSpPr bwMode="auto">
              <a:xfrm>
                <a:off x="1052" y="803"/>
                <a:ext cx="208" cy="1337"/>
                <a:chOff x="572" y="1089"/>
                <a:chExt cx="208" cy="1337"/>
              </a:xfrm>
            </p:grpSpPr>
            <p:sp>
              <p:nvSpPr>
                <p:cNvPr id="296011" name="AutoShape 75"/>
                <p:cNvSpPr>
                  <a:spLocks noChangeArrowheads="1"/>
                </p:cNvSpPr>
                <p:nvPr/>
              </p:nvSpPr>
              <p:spPr bwMode="auto">
                <a:xfrm>
                  <a:off x="542" y="928"/>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2" name="AutoShape 76"/>
                <p:cNvSpPr>
                  <a:spLocks noChangeArrowheads="1"/>
                </p:cNvSpPr>
                <p:nvPr/>
              </p:nvSpPr>
              <p:spPr bwMode="auto">
                <a:xfrm>
                  <a:off x="520" y="1304"/>
                  <a:ext cx="197"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3" name="AutoShape 77"/>
                <p:cNvSpPr>
                  <a:spLocks noChangeArrowheads="1"/>
                </p:cNvSpPr>
                <p:nvPr/>
              </p:nvSpPr>
              <p:spPr bwMode="auto">
                <a:xfrm>
                  <a:off x="542" y="1649"/>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4" name="AutoShape 78"/>
                <p:cNvSpPr>
                  <a:spLocks noChangeArrowheads="1"/>
                </p:cNvSpPr>
                <p:nvPr/>
              </p:nvSpPr>
              <p:spPr bwMode="auto">
                <a:xfrm>
                  <a:off x="543" y="2061"/>
                  <a:ext cx="165"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7" name="Group 79"/>
              <p:cNvGrpSpPr>
                <a:grpSpLocks/>
              </p:cNvGrpSpPr>
              <p:nvPr/>
            </p:nvGrpSpPr>
            <p:grpSpPr bwMode="auto">
              <a:xfrm>
                <a:off x="1436" y="803"/>
                <a:ext cx="208" cy="1337"/>
                <a:chOff x="572" y="1089"/>
                <a:chExt cx="208" cy="1337"/>
              </a:xfrm>
            </p:grpSpPr>
            <p:sp>
              <p:nvSpPr>
                <p:cNvPr id="296016" name="AutoShape 80"/>
                <p:cNvSpPr>
                  <a:spLocks noChangeArrowheads="1"/>
                </p:cNvSpPr>
                <p:nvPr/>
              </p:nvSpPr>
              <p:spPr bwMode="auto">
                <a:xfrm>
                  <a:off x="480" y="1000"/>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7" name="AutoShape 81"/>
                <p:cNvSpPr>
                  <a:spLocks noChangeArrowheads="1"/>
                </p:cNvSpPr>
                <p:nvPr/>
              </p:nvSpPr>
              <p:spPr bwMode="auto">
                <a:xfrm>
                  <a:off x="564" y="1474"/>
                  <a:ext cx="16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8" name="AutoShape 82"/>
                <p:cNvSpPr>
                  <a:spLocks noChangeArrowheads="1"/>
                </p:cNvSpPr>
                <p:nvPr/>
              </p:nvSpPr>
              <p:spPr bwMode="auto">
                <a:xfrm>
                  <a:off x="524" y="1793"/>
                  <a:ext cx="99"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19" name="AutoShape 83"/>
                <p:cNvSpPr>
                  <a:spLocks noChangeArrowheads="1"/>
                </p:cNvSpPr>
                <p:nvPr/>
              </p:nvSpPr>
              <p:spPr bwMode="auto">
                <a:xfrm>
                  <a:off x="535" y="2174"/>
                  <a:ext cx="99"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368" name="Group 84"/>
              <p:cNvGrpSpPr>
                <a:grpSpLocks/>
              </p:cNvGrpSpPr>
              <p:nvPr/>
            </p:nvGrpSpPr>
            <p:grpSpPr bwMode="auto">
              <a:xfrm>
                <a:off x="1820" y="803"/>
                <a:ext cx="208" cy="1337"/>
                <a:chOff x="572" y="1089"/>
                <a:chExt cx="208" cy="1337"/>
              </a:xfrm>
            </p:grpSpPr>
            <p:sp>
              <p:nvSpPr>
                <p:cNvPr id="296021" name="AutoShape 85"/>
                <p:cNvSpPr>
                  <a:spLocks noChangeArrowheads="1"/>
                </p:cNvSpPr>
                <p:nvPr/>
              </p:nvSpPr>
              <p:spPr bwMode="auto">
                <a:xfrm>
                  <a:off x="354" y="964"/>
                  <a:ext cx="263"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22" name="AutoShape 86"/>
                <p:cNvSpPr>
                  <a:spLocks noChangeArrowheads="1"/>
                </p:cNvSpPr>
                <p:nvPr/>
              </p:nvSpPr>
              <p:spPr bwMode="auto">
                <a:xfrm>
                  <a:off x="301" y="1334"/>
                  <a:ext cx="329"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23" name="AutoShape 87"/>
                <p:cNvSpPr>
                  <a:spLocks noChangeArrowheads="1"/>
                </p:cNvSpPr>
                <p:nvPr/>
              </p:nvSpPr>
              <p:spPr bwMode="auto">
                <a:xfrm>
                  <a:off x="217" y="1690"/>
                  <a:ext cx="362"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24" name="AutoShape 88"/>
                <p:cNvSpPr>
                  <a:spLocks noChangeArrowheads="1"/>
                </p:cNvSpPr>
                <p:nvPr/>
              </p:nvSpPr>
              <p:spPr bwMode="auto">
                <a:xfrm>
                  <a:off x="269" y="2153"/>
                  <a:ext cx="362"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grpSp>
      <p:sp>
        <p:nvSpPr>
          <p:cNvPr id="134162" name="AutoShape 89"/>
          <p:cNvSpPr>
            <a:spLocks noChangeArrowheads="1"/>
          </p:cNvSpPr>
          <p:nvPr/>
        </p:nvSpPr>
        <p:spPr bwMode="auto">
          <a:xfrm rot="10794868">
            <a:off x="3121025" y="1631950"/>
            <a:ext cx="2925763" cy="3651250"/>
          </a:xfrm>
          <a:prstGeom prst="roundRect">
            <a:avLst>
              <a:gd name="adj" fmla="val 38796"/>
            </a:avLst>
          </a:prstGeom>
          <a:solidFill>
            <a:schemeClr val="bg1"/>
          </a:solidFill>
          <a:ln w="63500">
            <a:solidFill>
              <a:srgbClr val="C0C0C0"/>
            </a:solidFill>
            <a:round/>
            <a:headEnd/>
            <a:tailEnd/>
          </a:ln>
        </p:spPr>
        <p:txBody>
          <a:bodyPr wrap="none" anchor="ctr"/>
          <a:lstStyle/>
          <a:p>
            <a:endParaRPr lang="en-US"/>
          </a:p>
        </p:txBody>
      </p:sp>
      <p:sp>
        <p:nvSpPr>
          <p:cNvPr id="134163" name="Oval 90"/>
          <p:cNvSpPr>
            <a:spLocks noChangeArrowheads="1"/>
          </p:cNvSpPr>
          <p:nvPr/>
        </p:nvSpPr>
        <p:spPr bwMode="auto">
          <a:xfrm rot="10794868">
            <a:off x="3451225" y="1965325"/>
            <a:ext cx="2266950" cy="2565400"/>
          </a:xfrm>
          <a:prstGeom prst="ellipse">
            <a:avLst/>
          </a:prstGeom>
          <a:noFill/>
          <a:ln w="6350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64" name="Line 91"/>
          <p:cNvSpPr>
            <a:spLocks noChangeShapeType="1"/>
          </p:cNvSpPr>
          <p:nvPr/>
        </p:nvSpPr>
        <p:spPr bwMode="auto">
          <a:xfrm rot="10794868">
            <a:off x="4586288" y="1966913"/>
            <a:ext cx="0" cy="2557462"/>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5" name="Line 92"/>
          <p:cNvSpPr>
            <a:spLocks noChangeShapeType="1"/>
          </p:cNvSpPr>
          <p:nvPr/>
        </p:nvSpPr>
        <p:spPr bwMode="auto">
          <a:xfrm rot="5394868">
            <a:off x="4586288" y="2089150"/>
            <a:ext cx="0" cy="2232025"/>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6" name="Line 93"/>
          <p:cNvSpPr>
            <a:spLocks noChangeShapeType="1"/>
          </p:cNvSpPr>
          <p:nvPr/>
        </p:nvSpPr>
        <p:spPr bwMode="auto">
          <a:xfrm rot="8142612">
            <a:off x="4579938" y="2016125"/>
            <a:ext cx="25400" cy="2413000"/>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7" name="Line 94"/>
          <p:cNvSpPr>
            <a:spLocks noChangeShapeType="1"/>
          </p:cNvSpPr>
          <p:nvPr/>
        </p:nvSpPr>
        <p:spPr bwMode="auto">
          <a:xfrm rot="13447125" flipH="1">
            <a:off x="4559300" y="1998663"/>
            <a:ext cx="33338" cy="2420937"/>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8" name="Freeform 95"/>
          <p:cNvSpPr>
            <a:spLocks/>
          </p:cNvSpPr>
          <p:nvPr/>
        </p:nvSpPr>
        <p:spPr bwMode="auto">
          <a:xfrm rot="10794868">
            <a:off x="3800475" y="1690688"/>
            <a:ext cx="1487488" cy="381000"/>
          </a:xfrm>
          <a:custGeom>
            <a:avLst/>
            <a:gdLst>
              <a:gd name="T0" fmla="*/ 0 w 219"/>
              <a:gd name="T1" fmla="*/ 0 h 60"/>
              <a:gd name="T2" fmla="*/ 2147483647 w 219"/>
              <a:gd name="T3" fmla="*/ 0 h 60"/>
              <a:gd name="T4" fmla="*/ 2147483647 w 219"/>
              <a:gd name="T5" fmla="*/ 2147483647 h 60"/>
              <a:gd name="T6" fmla="*/ 0 w 219"/>
              <a:gd name="T7" fmla="*/ 0 h 60"/>
              <a:gd name="T8" fmla="*/ 0 60000 65536"/>
              <a:gd name="T9" fmla="*/ 0 60000 65536"/>
              <a:gd name="T10" fmla="*/ 0 60000 65536"/>
              <a:gd name="T11" fmla="*/ 0 60000 65536"/>
              <a:gd name="T12" fmla="*/ 0 w 219"/>
              <a:gd name="T13" fmla="*/ 0 h 60"/>
              <a:gd name="T14" fmla="*/ 219 w 219"/>
              <a:gd name="T15" fmla="*/ 60 h 60"/>
            </a:gdLst>
            <a:ahLst/>
            <a:cxnLst>
              <a:cxn ang="T8">
                <a:pos x="T0" y="T1"/>
              </a:cxn>
              <a:cxn ang="T9">
                <a:pos x="T2" y="T3"/>
              </a:cxn>
              <a:cxn ang="T10">
                <a:pos x="T4" y="T5"/>
              </a:cxn>
              <a:cxn ang="T11">
                <a:pos x="T6" y="T7"/>
              </a:cxn>
            </a:cxnLst>
            <a:rect l="T12" t="T13" r="T14" b="T15"/>
            <a:pathLst>
              <a:path w="219" h="60">
                <a:moveTo>
                  <a:pt x="0" y="0"/>
                </a:moveTo>
                <a:cubicBezTo>
                  <a:pt x="63" y="40"/>
                  <a:pt x="102" y="60"/>
                  <a:pt x="203" y="0"/>
                </a:cubicBezTo>
                <a:cubicBezTo>
                  <a:pt x="219" y="0"/>
                  <a:pt x="133" y="21"/>
                  <a:pt x="99" y="21"/>
                </a:cubicBezTo>
                <a:cubicBezTo>
                  <a:pt x="65" y="21"/>
                  <a:pt x="21" y="4"/>
                  <a:pt x="0" y="0"/>
                </a:cubicBezTo>
                <a:close/>
              </a:path>
            </a:pathLst>
          </a:custGeom>
          <a:solidFill>
            <a:schemeClr val="bg1"/>
          </a:solidFill>
          <a:ln w="6350">
            <a:solidFill>
              <a:schemeClr val="tx1"/>
            </a:solidFill>
            <a:round/>
            <a:headEnd/>
            <a:tailEnd/>
          </a:ln>
        </p:spPr>
        <p:txBody>
          <a:bodyPr wrap="none" anchor="ctr"/>
          <a:lstStyle/>
          <a:p>
            <a:endParaRPr lang="en-US"/>
          </a:p>
        </p:txBody>
      </p:sp>
      <p:sp>
        <p:nvSpPr>
          <p:cNvPr id="134169" name="Line 96"/>
          <p:cNvSpPr>
            <a:spLocks noChangeShapeType="1"/>
          </p:cNvSpPr>
          <p:nvPr/>
        </p:nvSpPr>
        <p:spPr bwMode="auto">
          <a:xfrm rot="10794868">
            <a:off x="4583113" y="1782763"/>
            <a:ext cx="1587" cy="946150"/>
          </a:xfrm>
          <a:prstGeom prst="line">
            <a:avLst/>
          </a:prstGeom>
          <a:noFill/>
          <a:ln w="101600">
            <a:solidFill>
              <a:srgbClr val="CC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0" name="AutoShape 97"/>
          <p:cNvSpPr>
            <a:spLocks noChangeArrowheads="1"/>
          </p:cNvSpPr>
          <p:nvPr/>
        </p:nvSpPr>
        <p:spPr bwMode="auto">
          <a:xfrm rot="1863733">
            <a:off x="4643438" y="2414588"/>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1" name="AutoShape 98"/>
          <p:cNvSpPr>
            <a:spLocks noChangeArrowheads="1"/>
          </p:cNvSpPr>
          <p:nvPr/>
        </p:nvSpPr>
        <p:spPr bwMode="auto">
          <a:xfrm rot="4216513">
            <a:off x="5059363" y="2743200"/>
            <a:ext cx="401637" cy="3794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2" name="AutoShape 99"/>
          <p:cNvSpPr>
            <a:spLocks noChangeArrowheads="1"/>
          </p:cNvSpPr>
          <p:nvPr/>
        </p:nvSpPr>
        <p:spPr bwMode="auto">
          <a:xfrm rot="17383487" flipV="1">
            <a:off x="5041107" y="3286919"/>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3" name="AutoShape 100"/>
          <p:cNvSpPr>
            <a:spLocks noChangeArrowheads="1"/>
          </p:cNvSpPr>
          <p:nvPr/>
        </p:nvSpPr>
        <p:spPr bwMode="auto">
          <a:xfrm rot="20424708" flipV="1">
            <a:off x="4656138" y="3708400"/>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4" name="AutoShape 101"/>
          <p:cNvSpPr>
            <a:spLocks noChangeArrowheads="1"/>
          </p:cNvSpPr>
          <p:nvPr/>
        </p:nvSpPr>
        <p:spPr bwMode="auto">
          <a:xfrm rot="19736267" flipH="1">
            <a:off x="4113213" y="2414588"/>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5" name="AutoShape 102"/>
          <p:cNvSpPr>
            <a:spLocks noChangeArrowheads="1"/>
          </p:cNvSpPr>
          <p:nvPr/>
        </p:nvSpPr>
        <p:spPr bwMode="auto">
          <a:xfrm rot="17383487" flipH="1">
            <a:off x="3699669" y="2743994"/>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6" name="AutoShape 103"/>
          <p:cNvSpPr>
            <a:spLocks noChangeArrowheads="1"/>
          </p:cNvSpPr>
          <p:nvPr/>
        </p:nvSpPr>
        <p:spPr bwMode="auto">
          <a:xfrm rot="4216513" flipH="1" flipV="1">
            <a:off x="3717132" y="3286919"/>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177" name="AutoShape 104"/>
          <p:cNvSpPr>
            <a:spLocks noChangeArrowheads="1"/>
          </p:cNvSpPr>
          <p:nvPr/>
        </p:nvSpPr>
        <p:spPr bwMode="auto">
          <a:xfrm rot="1298478" flipH="1" flipV="1">
            <a:off x="4102100" y="3708400"/>
            <a:ext cx="401638"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grpSp>
        <p:nvGrpSpPr>
          <p:cNvPr id="134178" name="Group 105"/>
          <p:cNvGrpSpPr>
            <a:grpSpLocks/>
          </p:cNvGrpSpPr>
          <p:nvPr/>
        </p:nvGrpSpPr>
        <p:grpSpPr bwMode="auto">
          <a:xfrm rot="-1102701">
            <a:off x="4818063" y="4110038"/>
            <a:ext cx="279400" cy="169862"/>
            <a:chOff x="0" y="525"/>
            <a:chExt cx="5760" cy="3486"/>
          </a:xfrm>
        </p:grpSpPr>
        <p:sp>
          <p:nvSpPr>
            <p:cNvPr id="134283" name="Rectangle 106"/>
            <p:cNvSpPr>
              <a:spLocks noChangeArrowheads="1"/>
            </p:cNvSpPr>
            <p:nvPr/>
          </p:nvSpPr>
          <p:spPr bwMode="auto">
            <a:xfrm>
              <a:off x="0" y="528"/>
              <a:ext cx="5760" cy="3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34284" name="Group 107"/>
            <p:cNvGrpSpPr>
              <a:grpSpLocks/>
            </p:cNvGrpSpPr>
            <p:nvPr/>
          </p:nvGrpSpPr>
          <p:grpSpPr bwMode="auto">
            <a:xfrm>
              <a:off x="0" y="525"/>
              <a:ext cx="5760" cy="3486"/>
              <a:chOff x="0" y="525"/>
              <a:chExt cx="5760" cy="3486"/>
            </a:xfrm>
          </p:grpSpPr>
          <p:grpSp>
            <p:nvGrpSpPr>
              <p:cNvPr id="134285" name="Group 108"/>
              <p:cNvGrpSpPr>
                <a:grpSpLocks/>
              </p:cNvGrpSpPr>
              <p:nvPr/>
            </p:nvGrpSpPr>
            <p:grpSpPr bwMode="auto">
              <a:xfrm>
                <a:off x="0" y="525"/>
                <a:ext cx="5760" cy="3486"/>
                <a:chOff x="0" y="525"/>
                <a:chExt cx="5760" cy="3486"/>
              </a:xfrm>
            </p:grpSpPr>
            <p:sp>
              <p:nvSpPr>
                <p:cNvPr id="134347" name="Rectangle 109"/>
                <p:cNvSpPr>
                  <a:spLocks noChangeArrowheads="1"/>
                </p:cNvSpPr>
                <p:nvPr/>
              </p:nvSpPr>
              <p:spPr bwMode="auto">
                <a:xfrm>
                  <a:off x="0" y="52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48" name="Rectangle 110"/>
                <p:cNvSpPr>
                  <a:spLocks noChangeArrowheads="1"/>
                </p:cNvSpPr>
                <p:nvPr/>
              </p:nvSpPr>
              <p:spPr bwMode="auto">
                <a:xfrm>
                  <a:off x="0" y="106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49" name="Rectangle 111"/>
                <p:cNvSpPr>
                  <a:spLocks noChangeArrowheads="1"/>
                </p:cNvSpPr>
                <p:nvPr/>
              </p:nvSpPr>
              <p:spPr bwMode="auto">
                <a:xfrm>
                  <a:off x="0" y="1597"/>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50" name="Rectangle 112"/>
                <p:cNvSpPr>
                  <a:spLocks noChangeArrowheads="1"/>
                </p:cNvSpPr>
                <p:nvPr/>
              </p:nvSpPr>
              <p:spPr bwMode="auto">
                <a:xfrm>
                  <a:off x="0" y="2133"/>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51" name="Rectangle 113"/>
                <p:cNvSpPr>
                  <a:spLocks noChangeArrowheads="1"/>
                </p:cNvSpPr>
                <p:nvPr/>
              </p:nvSpPr>
              <p:spPr bwMode="auto">
                <a:xfrm>
                  <a:off x="0" y="2669"/>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52" name="Rectangle 114"/>
                <p:cNvSpPr>
                  <a:spLocks noChangeArrowheads="1"/>
                </p:cNvSpPr>
                <p:nvPr/>
              </p:nvSpPr>
              <p:spPr bwMode="auto">
                <a:xfrm>
                  <a:off x="0" y="320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53" name="Rectangle 115"/>
                <p:cNvSpPr>
                  <a:spLocks noChangeArrowheads="1"/>
                </p:cNvSpPr>
                <p:nvPr/>
              </p:nvSpPr>
              <p:spPr bwMode="auto">
                <a:xfrm>
                  <a:off x="0" y="374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354" name="Rectangle 116"/>
                <p:cNvSpPr>
                  <a:spLocks noChangeArrowheads="1"/>
                </p:cNvSpPr>
                <p:nvPr/>
              </p:nvSpPr>
              <p:spPr bwMode="auto">
                <a:xfrm>
                  <a:off x="0" y="525"/>
                  <a:ext cx="2309" cy="188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4286" name="Group 117"/>
              <p:cNvGrpSpPr>
                <a:grpSpLocks/>
              </p:cNvGrpSpPr>
              <p:nvPr/>
            </p:nvGrpSpPr>
            <p:grpSpPr bwMode="auto">
              <a:xfrm>
                <a:off x="96" y="611"/>
                <a:ext cx="208" cy="1717"/>
                <a:chOff x="96" y="611"/>
                <a:chExt cx="208" cy="1717"/>
              </a:xfrm>
            </p:grpSpPr>
            <p:sp>
              <p:nvSpPr>
                <p:cNvPr id="296054" name="AutoShape 118"/>
                <p:cNvSpPr>
                  <a:spLocks noChangeArrowheads="1"/>
                </p:cNvSpPr>
                <p:nvPr/>
              </p:nvSpPr>
              <p:spPr bwMode="auto">
                <a:xfrm>
                  <a:off x="2" y="473"/>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55" name="AutoShape 119"/>
                <p:cNvSpPr>
                  <a:spLocks noChangeArrowheads="1"/>
                </p:cNvSpPr>
                <p:nvPr/>
              </p:nvSpPr>
              <p:spPr bwMode="auto">
                <a:xfrm>
                  <a:off x="8" y="886"/>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56" name="AutoShape 120"/>
                <p:cNvSpPr>
                  <a:spLocks noChangeArrowheads="1"/>
                </p:cNvSpPr>
                <p:nvPr/>
              </p:nvSpPr>
              <p:spPr bwMode="auto">
                <a:xfrm>
                  <a:off x="66" y="1345"/>
                  <a:ext cx="131" cy="130"/>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57" name="AutoShape 121"/>
                <p:cNvSpPr>
                  <a:spLocks noChangeArrowheads="1"/>
                </p:cNvSpPr>
                <p:nvPr/>
              </p:nvSpPr>
              <p:spPr bwMode="auto">
                <a:xfrm>
                  <a:off x="19" y="1576"/>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58" name="AutoShape 122"/>
                <p:cNvSpPr>
                  <a:spLocks noChangeArrowheads="1"/>
                </p:cNvSpPr>
                <p:nvPr/>
              </p:nvSpPr>
              <p:spPr bwMode="auto">
                <a:xfrm>
                  <a:off x="35" y="1921"/>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87" name="Group 123"/>
              <p:cNvGrpSpPr>
                <a:grpSpLocks/>
              </p:cNvGrpSpPr>
              <p:nvPr/>
            </p:nvGrpSpPr>
            <p:grpSpPr bwMode="auto">
              <a:xfrm>
                <a:off x="476" y="613"/>
                <a:ext cx="208" cy="1717"/>
                <a:chOff x="96" y="611"/>
                <a:chExt cx="208" cy="1717"/>
              </a:xfrm>
            </p:grpSpPr>
            <p:sp>
              <p:nvSpPr>
                <p:cNvPr id="296060" name="AutoShape 124"/>
                <p:cNvSpPr>
                  <a:spLocks noChangeArrowheads="1"/>
                </p:cNvSpPr>
                <p:nvPr/>
              </p:nvSpPr>
              <p:spPr bwMode="auto">
                <a:xfrm>
                  <a:off x="5" y="46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1" name="AutoShape 125"/>
                <p:cNvSpPr>
                  <a:spLocks noChangeArrowheads="1"/>
                </p:cNvSpPr>
                <p:nvPr/>
              </p:nvSpPr>
              <p:spPr bwMode="auto">
                <a:xfrm>
                  <a:off x="21" y="842"/>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2" name="AutoShape 126"/>
                <p:cNvSpPr>
                  <a:spLocks noChangeArrowheads="1"/>
                </p:cNvSpPr>
                <p:nvPr/>
              </p:nvSpPr>
              <p:spPr bwMode="auto">
                <a:xfrm>
                  <a:off x="38" y="1187"/>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3" name="AutoShape 127"/>
                <p:cNvSpPr>
                  <a:spLocks noChangeArrowheads="1"/>
                </p:cNvSpPr>
                <p:nvPr/>
              </p:nvSpPr>
              <p:spPr bwMode="auto">
                <a:xfrm>
                  <a:off x="1" y="1522"/>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4" name="AutoShape 128"/>
                <p:cNvSpPr>
                  <a:spLocks noChangeArrowheads="1"/>
                </p:cNvSpPr>
                <p:nvPr/>
              </p:nvSpPr>
              <p:spPr bwMode="auto">
                <a:xfrm>
                  <a:off x="54" y="1878"/>
                  <a:ext cx="131"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88" name="Group 129"/>
              <p:cNvGrpSpPr>
                <a:grpSpLocks/>
              </p:cNvGrpSpPr>
              <p:nvPr/>
            </p:nvGrpSpPr>
            <p:grpSpPr bwMode="auto">
              <a:xfrm>
                <a:off x="856" y="615"/>
                <a:ext cx="208" cy="1717"/>
                <a:chOff x="96" y="611"/>
                <a:chExt cx="208" cy="1717"/>
              </a:xfrm>
            </p:grpSpPr>
            <p:sp>
              <p:nvSpPr>
                <p:cNvPr id="296066" name="AutoShape 130"/>
                <p:cNvSpPr>
                  <a:spLocks noChangeArrowheads="1"/>
                </p:cNvSpPr>
                <p:nvPr/>
              </p:nvSpPr>
              <p:spPr bwMode="auto">
                <a:xfrm>
                  <a:off x="-18" y="437"/>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7" name="AutoShape 131"/>
                <p:cNvSpPr>
                  <a:spLocks noChangeArrowheads="1"/>
                </p:cNvSpPr>
                <p:nvPr/>
              </p:nvSpPr>
              <p:spPr bwMode="auto">
                <a:xfrm>
                  <a:off x="62" y="830"/>
                  <a:ext cx="29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8" name="AutoShape 132"/>
                <p:cNvSpPr>
                  <a:spLocks noChangeArrowheads="1"/>
                </p:cNvSpPr>
                <p:nvPr/>
              </p:nvSpPr>
              <p:spPr bwMode="auto">
                <a:xfrm>
                  <a:off x="4" y="1200"/>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69" name="AutoShape 133"/>
                <p:cNvSpPr>
                  <a:spLocks noChangeArrowheads="1"/>
                </p:cNvSpPr>
                <p:nvPr/>
              </p:nvSpPr>
              <p:spPr bwMode="auto">
                <a:xfrm>
                  <a:off x="20" y="1474"/>
                  <a:ext cx="327"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0" name="AutoShape 134"/>
                <p:cNvSpPr>
                  <a:spLocks noChangeArrowheads="1"/>
                </p:cNvSpPr>
                <p:nvPr/>
              </p:nvSpPr>
              <p:spPr bwMode="auto">
                <a:xfrm>
                  <a:off x="-11" y="1881"/>
                  <a:ext cx="360"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89" name="Group 135"/>
              <p:cNvGrpSpPr>
                <a:grpSpLocks/>
              </p:cNvGrpSpPr>
              <p:nvPr/>
            </p:nvGrpSpPr>
            <p:grpSpPr bwMode="auto">
              <a:xfrm>
                <a:off x="1236" y="617"/>
                <a:ext cx="208" cy="1717"/>
                <a:chOff x="96" y="611"/>
                <a:chExt cx="208" cy="1717"/>
              </a:xfrm>
            </p:grpSpPr>
            <p:sp>
              <p:nvSpPr>
                <p:cNvPr id="296072" name="AutoShape 136"/>
                <p:cNvSpPr>
                  <a:spLocks noChangeArrowheads="1"/>
                </p:cNvSpPr>
                <p:nvPr/>
              </p:nvSpPr>
              <p:spPr bwMode="auto">
                <a:xfrm>
                  <a:off x="-36" y="455"/>
                  <a:ext cx="164"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3" name="AutoShape 137"/>
                <p:cNvSpPr>
                  <a:spLocks noChangeArrowheads="1"/>
                </p:cNvSpPr>
                <p:nvPr/>
              </p:nvSpPr>
              <p:spPr bwMode="auto">
                <a:xfrm>
                  <a:off x="-61" y="858"/>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4" name="AutoShape 138"/>
                <p:cNvSpPr>
                  <a:spLocks noChangeArrowheads="1"/>
                </p:cNvSpPr>
                <p:nvPr/>
              </p:nvSpPr>
              <p:spPr bwMode="auto">
                <a:xfrm>
                  <a:off x="29" y="1289"/>
                  <a:ext cx="98"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5" name="AutoShape 139"/>
                <p:cNvSpPr>
                  <a:spLocks noChangeArrowheads="1"/>
                </p:cNvSpPr>
                <p:nvPr/>
              </p:nvSpPr>
              <p:spPr bwMode="auto">
                <a:xfrm>
                  <a:off x="-71" y="161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6" name="AutoShape 140"/>
                <p:cNvSpPr>
                  <a:spLocks noChangeArrowheads="1"/>
                </p:cNvSpPr>
                <p:nvPr/>
              </p:nvSpPr>
              <p:spPr bwMode="auto">
                <a:xfrm>
                  <a:off x="-38" y="2027"/>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0" name="Group 141"/>
              <p:cNvGrpSpPr>
                <a:grpSpLocks/>
              </p:cNvGrpSpPr>
              <p:nvPr/>
            </p:nvGrpSpPr>
            <p:grpSpPr bwMode="auto">
              <a:xfrm>
                <a:off x="1616" y="619"/>
                <a:ext cx="208" cy="1717"/>
                <a:chOff x="96" y="611"/>
                <a:chExt cx="208" cy="1717"/>
              </a:xfrm>
            </p:grpSpPr>
            <p:sp>
              <p:nvSpPr>
                <p:cNvPr id="296078" name="AutoShape 142"/>
                <p:cNvSpPr>
                  <a:spLocks noChangeArrowheads="1"/>
                </p:cNvSpPr>
                <p:nvPr/>
              </p:nvSpPr>
              <p:spPr bwMode="auto">
                <a:xfrm>
                  <a:off x="-126" y="443"/>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79" name="AutoShape 143"/>
                <p:cNvSpPr>
                  <a:spLocks noChangeArrowheads="1"/>
                </p:cNvSpPr>
                <p:nvPr/>
              </p:nvSpPr>
              <p:spPr bwMode="auto">
                <a:xfrm>
                  <a:off x="-93" y="860"/>
                  <a:ext cx="327"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0" name="AutoShape 144"/>
                <p:cNvSpPr>
                  <a:spLocks noChangeArrowheads="1"/>
                </p:cNvSpPr>
                <p:nvPr/>
              </p:nvSpPr>
              <p:spPr bwMode="auto">
                <a:xfrm>
                  <a:off x="-58" y="1256"/>
                  <a:ext cx="360"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1" name="AutoShape 145"/>
                <p:cNvSpPr>
                  <a:spLocks noChangeArrowheads="1"/>
                </p:cNvSpPr>
                <p:nvPr/>
              </p:nvSpPr>
              <p:spPr bwMode="auto">
                <a:xfrm>
                  <a:off x="-125" y="157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2" name="AutoShape 146"/>
                <p:cNvSpPr>
                  <a:spLocks noChangeArrowheads="1"/>
                </p:cNvSpPr>
                <p:nvPr/>
              </p:nvSpPr>
              <p:spPr bwMode="auto">
                <a:xfrm>
                  <a:off x="-135" y="2019"/>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1" name="Group 147"/>
              <p:cNvGrpSpPr>
                <a:grpSpLocks/>
              </p:cNvGrpSpPr>
              <p:nvPr/>
            </p:nvGrpSpPr>
            <p:grpSpPr bwMode="auto">
              <a:xfrm>
                <a:off x="1996" y="621"/>
                <a:ext cx="208" cy="1717"/>
                <a:chOff x="96" y="611"/>
                <a:chExt cx="208" cy="1717"/>
              </a:xfrm>
            </p:grpSpPr>
            <p:sp>
              <p:nvSpPr>
                <p:cNvPr id="296084" name="AutoShape 148"/>
                <p:cNvSpPr>
                  <a:spLocks noChangeArrowheads="1"/>
                </p:cNvSpPr>
                <p:nvPr/>
              </p:nvSpPr>
              <p:spPr bwMode="auto">
                <a:xfrm>
                  <a:off x="-25" y="32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5" name="AutoShape 149"/>
                <p:cNvSpPr>
                  <a:spLocks noChangeArrowheads="1"/>
                </p:cNvSpPr>
                <p:nvPr/>
              </p:nvSpPr>
              <p:spPr bwMode="auto">
                <a:xfrm>
                  <a:off x="18" y="714"/>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6" name="AutoShape 150"/>
                <p:cNvSpPr>
                  <a:spLocks noChangeArrowheads="1"/>
                </p:cNvSpPr>
                <p:nvPr/>
              </p:nvSpPr>
              <p:spPr bwMode="auto">
                <a:xfrm>
                  <a:off x="12" y="1130"/>
                  <a:ext cx="164"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7" name="AutoShape 151"/>
                <p:cNvSpPr>
                  <a:spLocks noChangeArrowheads="1"/>
                </p:cNvSpPr>
                <p:nvPr/>
              </p:nvSpPr>
              <p:spPr bwMode="auto">
                <a:xfrm>
                  <a:off x="-24" y="1461"/>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88" name="AutoShape 152"/>
                <p:cNvSpPr>
                  <a:spLocks noChangeArrowheads="1"/>
                </p:cNvSpPr>
                <p:nvPr/>
              </p:nvSpPr>
              <p:spPr bwMode="auto">
                <a:xfrm>
                  <a:off x="9" y="1878"/>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2" name="Group 153"/>
              <p:cNvGrpSpPr>
                <a:grpSpLocks/>
              </p:cNvGrpSpPr>
              <p:nvPr/>
            </p:nvGrpSpPr>
            <p:grpSpPr bwMode="auto">
              <a:xfrm>
                <a:off x="284" y="803"/>
                <a:ext cx="208" cy="1337"/>
                <a:chOff x="572" y="1089"/>
                <a:chExt cx="208" cy="1337"/>
              </a:xfrm>
            </p:grpSpPr>
            <p:sp>
              <p:nvSpPr>
                <p:cNvPr id="296090" name="AutoShape 154"/>
                <p:cNvSpPr>
                  <a:spLocks noChangeArrowheads="1"/>
                </p:cNvSpPr>
                <p:nvPr/>
              </p:nvSpPr>
              <p:spPr bwMode="auto">
                <a:xfrm>
                  <a:off x="486" y="1001"/>
                  <a:ext cx="196"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1" name="AutoShape 155"/>
                <p:cNvSpPr>
                  <a:spLocks noChangeArrowheads="1"/>
                </p:cNvSpPr>
                <p:nvPr/>
              </p:nvSpPr>
              <p:spPr bwMode="auto">
                <a:xfrm>
                  <a:off x="569" y="1475"/>
                  <a:ext cx="196"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2" name="AutoShape 156"/>
                <p:cNvSpPr>
                  <a:spLocks noChangeArrowheads="1"/>
                </p:cNvSpPr>
                <p:nvPr/>
              </p:nvSpPr>
              <p:spPr bwMode="auto">
                <a:xfrm>
                  <a:off x="488" y="171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3" name="AutoShape 157"/>
                <p:cNvSpPr>
                  <a:spLocks noChangeArrowheads="1"/>
                </p:cNvSpPr>
                <p:nvPr/>
              </p:nvSpPr>
              <p:spPr bwMode="auto">
                <a:xfrm>
                  <a:off x="573" y="2181"/>
                  <a:ext cx="98"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3" name="Group 158"/>
              <p:cNvGrpSpPr>
                <a:grpSpLocks/>
              </p:cNvGrpSpPr>
              <p:nvPr/>
            </p:nvGrpSpPr>
            <p:grpSpPr bwMode="auto">
              <a:xfrm>
                <a:off x="668" y="803"/>
                <a:ext cx="208" cy="1337"/>
                <a:chOff x="572" y="1089"/>
                <a:chExt cx="208" cy="1337"/>
              </a:xfrm>
            </p:grpSpPr>
            <p:sp>
              <p:nvSpPr>
                <p:cNvPr id="296095" name="AutoShape 159"/>
                <p:cNvSpPr>
                  <a:spLocks noChangeArrowheads="1"/>
                </p:cNvSpPr>
                <p:nvPr/>
              </p:nvSpPr>
              <p:spPr bwMode="auto">
                <a:xfrm>
                  <a:off x="338" y="923"/>
                  <a:ext cx="29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6" name="AutoShape 160"/>
                <p:cNvSpPr>
                  <a:spLocks noChangeArrowheads="1"/>
                </p:cNvSpPr>
                <p:nvPr/>
              </p:nvSpPr>
              <p:spPr bwMode="auto">
                <a:xfrm>
                  <a:off x="305" y="133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7" name="AutoShape 161"/>
                <p:cNvSpPr>
                  <a:spLocks noChangeArrowheads="1"/>
                </p:cNvSpPr>
                <p:nvPr/>
              </p:nvSpPr>
              <p:spPr bwMode="auto">
                <a:xfrm>
                  <a:off x="264" y="1665"/>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098" name="AutoShape 162"/>
                <p:cNvSpPr>
                  <a:spLocks noChangeArrowheads="1"/>
                </p:cNvSpPr>
                <p:nvPr/>
              </p:nvSpPr>
              <p:spPr bwMode="auto">
                <a:xfrm>
                  <a:off x="306" y="2057"/>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4" name="Group 163"/>
              <p:cNvGrpSpPr>
                <a:grpSpLocks/>
              </p:cNvGrpSpPr>
              <p:nvPr/>
            </p:nvGrpSpPr>
            <p:grpSpPr bwMode="auto">
              <a:xfrm>
                <a:off x="1052" y="803"/>
                <a:ext cx="208" cy="1337"/>
                <a:chOff x="572" y="1089"/>
                <a:chExt cx="208" cy="1337"/>
              </a:xfrm>
            </p:grpSpPr>
            <p:sp>
              <p:nvSpPr>
                <p:cNvPr id="296100" name="AutoShape 164"/>
                <p:cNvSpPr>
                  <a:spLocks noChangeArrowheads="1"/>
                </p:cNvSpPr>
                <p:nvPr/>
              </p:nvSpPr>
              <p:spPr bwMode="auto">
                <a:xfrm>
                  <a:off x="490" y="974"/>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1" name="AutoShape 165"/>
                <p:cNvSpPr>
                  <a:spLocks noChangeArrowheads="1"/>
                </p:cNvSpPr>
                <p:nvPr/>
              </p:nvSpPr>
              <p:spPr bwMode="auto">
                <a:xfrm>
                  <a:off x="480" y="1314"/>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2" name="AutoShape 166"/>
                <p:cNvSpPr>
                  <a:spLocks noChangeArrowheads="1"/>
                </p:cNvSpPr>
                <p:nvPr/>
              </p:nvSpPr>
              <p:spPr bwMode="auto">
                <a:xfrm>
                  <a:off x="450" y="171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3" name="AutoShape 167"/>
                <p:cNvSpPr>
                  <a:spLocks noChangeArrowheads="1"/>
                </p:cNvSpPr>
                <p:nvPr/>
              </p:nvSpPr>
              <p:spPr bwMode="auto">
                <a:xfrm>
                  <a:off x="471" y="206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5" name="Group 168"/>
              <p:cNvGrpSpPr>
                <a:grpSpLocks/>
              </p:cNvGrpSpPr>
              <p:nvPr/>
            </p:nvGrpSpPr>
            <p:grpSpPr bwMode="auto">
              <a:xfrm>
                <a:off x="1436" y="803"/>
                <a:ext cx="208" cy="1337"/>
                <a:chOff x="572" y="1089"/>
                <a:chExt cx="208" cy="1337"/>
              </a:xfrm>
            </p:grpSpPr>
            <p:sp>
              <p:nvSpPr>
                <p:cNvPr id="296105" name="AutoShape 169"/>
                <p:cNvSpPr>
                  <a:spLocks noChangeArrowheads="1"/>
                </p:cNvSpPr>
                <p:nvPr/>
              </p:nvSpPr>
              <p:spPr bwMode="auto">
                <a:xfrm>
                  <a:off x="484" y="964"/>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6" name="AutoShape 170"/>
                <p:cNvSpPr>
                  <a:spLocks noChangeArrowheads="1"/>
                </p:cNvSpPr>
                <p:nvPr/>
              </p:nvSpPr>
              <p:spPr bwMode="auto">
                <a:xfrm>
                  <a:off x="507" y="1407"/>
                  <a:ext cx="98"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7" name="AutoShape 171"/>
                <p:cNvSpPr>
                  <a:spLocks noChangeArrowheads="1"/>
                </p:cNvSpPr>
                <p:nvPr/>
              </p:nvSpPr>
              <p:spPr bwMode="auto">
                <a:xfrm>
                  <a:off x="464" y="174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08" name="AutoShape 172"/>
                <p:cNvSpPr>
                  <a:spLocks noChangeArrowheads="1"/>
                </p:cNvSpPr>
                <p:nvPr/>
              </p:nvSpPr>
              <p:spPr bwMode="auto">
                <a:xfrm>
                  <a:off x="454" y="219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96" name="Group 173"/>
              <p:cNvGrpSpPr>
                <a:grpSpLocks/>
              </p:cNvGrpSpPr>
              <p:nvPr/>
            </p:nvGrpSpPr>
            <p:grpSpPr bwMode="auto">
              <a:xfrm>
                <a:off x="1820" y="803"/>
                <a:ext cx="208" cy="1337"/>
                <a:chOff x="572" y="1089"/>
                <a:chExt cx="208" cy="1337"/>
              </a:xfrm>
            </p:grpSpPr>
            <p:sp>
              <p:nvSpPr>
                <p:cNvPr id="296110" name="AutoShape 174"/>
                <p:cNvSpPr>
                  <a:spLocks noChangeArrowheads="1"/>
                </p:cNvSpPr>
                <p:nvPr/>
              </p:nvSpPr>
              <p:spPr bwMode="auto">
                <a:xfrm>
                  <a:off x="473" y="979"/>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11" name="AutoShape 175"/>
                <p:cNvSpPr>
                  <a:spLocks noChangeArrowheads="1"/>
                </p:cNvSpPr>
                <p:nvPr/>
              </p:nvSpPr>
              <p:spPr bwMode="auto">
                <a:xfrm>
                  <a:off x="462" y="1324"/>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12" name="AutoShape 176"/>
                <p:cNvSpPr>
                  <a:spLocks noChangeArrowheads="1"/>
                </p:cNvSpPr>
                <p:nvPr/>
              </p:nvSpPr>
              <p:spPr bwMode="auto">
                <a:xfrm>
                  <a:off x="442" y="1695"/>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13" name="AutoShape 177"/>
                <p:cNvSpPr>
                  <a:spLocks noChangeArrowheads="1"/>
                </p:cNvSpPr>
                <p:nvPr/>
              </p:nvSpPr>
              <p:spPr bwMode="auto">
                <a:xfrm>
                  <a:off x="442" y="210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grpSp>
      <p:sp>
        <p:nvSpPr>
          <p:cNvPr id="134179" name="AutoShape 178"/>
          <p:cNvSpPr>
            <a:spLocks noChangeArrowheads="1"/>
          </p:cNvSpPr>
          <p:nvPr/>
        </p:nvSpPr>
        <p:spPr bwMode="auto">
          <a:xfrm rot="10794868">
            <a:off x="0" y="1628775"/>
            <a:ext cx="2925763" cy="3651250"/>
          </a:xfrm>
          <a:prstGeom prst="roundRect">
            <a:avLst>
              <a:gd name="adj" fmla="val 38796"/>
            </a:avLst>
          </a:prstGeom>
          <a:solidFill>
            <a:schemeClr val="bg1"/>
          </a:solidFill>
          <a:ln w="63500">
            <a:solidFill>
              <a:srgbClr val="C0C0C0"/>
            </a:solidFill>
            <a:round/>
            <a:headEnd/>
            <a:tailEnd/>
          </a:ln>
        </p:spPr>
        <p:txBody>
          <a:bodyPr wrap="none" anchor="ctr"/>
          <a:lstStyle/>
          <a:p>
            <a:endParaRPr lang="en-US"/>
          </a:p>
        </p:txBody>
      </p:sp>
      <p:sp>
        <p:nvSpPr>
          <p:cNvPr id="134180" name="Oval 179"/>
          <p:cNvSpPr>
            <a:spLocks noChangeArrowheads="1"/>
          </p:cNvSpPr>
          <p:nvPr/>
        </p:nvSpPr>
        <p:spPr bwMode="auto">
          <a:xfrm rot="10794868">
            <a:off x="330200" y="1962150"/>
            <a:ext cx="2266950" cy="2565400"/>
          </a:xfrm>
          <a:prstGeom prst="ellipse">
            <a:avLst/>
          </a:prstGeom>
          <a:noFill/>
          <a:ln w="6350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81" name="Line 180"/>
          <p:cNvSpPr>
            <a:spLocks noChangeShapeType="1"/>
          </p:cNvSpPr>
          <p:nvPr/>
        </p:nvSpPr>
        <p:spPr bwMode="auto">
          <a:xfrm rot="10794868">
            <a:off x="1465263" y="1963738"/>
            <a:ext cx="0" cy="2557462"/>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2" name="Line 181"/>
          <p:cNvSpPr>
            <a:spLocks noChangeShapeType="1"/>
          </p:cNvSpPr>
          <p:nvPr/>
        </p:nvSpPr>
        <p:spPr bwMode="auto">
          <a:xfrm rot="5394868">
            <a:off x="1465263" y="2085975"/>
            <a:ext cx="0" cy="2232025"/>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3" name="Line 182"/>
          <p:cNvSpPr>
            <a:spLocks noChangeShapeType="1"/>
          </p:cNvSpPr>
          <p:nvPr/>
        </p:nvSpPr>
        <p:spPr bwMode="auto">
          <a:xfrm rot="8142612">
            <a:off x="1458913" y="2012950"/>
            <a:ext cx="25400" cy="2413000"/>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4" name="Line 183"/>
          <p:cNvSpPr>
            <a:spLocks noChangeShapeType="1"/>
          </p:cNvSpPr>
          <p:nvPr/>
        </p:nvSpPr>
        <p:spPr bwMode="auto">
          <a:xfrm rot="13447125" flipH="1">
            <a:off x="1438275" y="1995488"/>
            <a:ext cx="33338" cy="2420937"/>
          </a:xfrm>
          <a:prstGeom prst="line">
            <a:avLst/>
          </a:prstGeom>
          <a:noFill/>
          <a:ln w="101600">
            <a:solidFill>
              <a:srgbClr val="C0C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5" name="Freeform 184"/>
          <p:cNvSpPr>
            <a:spLocks/>
          </p:cNvSpPr>
          <p:nvPr/>
        </p:nvSpPr>
        <p:spPr bwMode="auto">
          <a:xfrm rot="10794868">
            <a:off x="679450" y="1687513"/>
            <a:ext cx="1487488" cy="381000"/>
          </a:xfrm>
          <a:custGeom>
            <a:avLst/>
            <a:gdLst>
              <a:gd name="T0" fmla="*/ 0 w 219"/>
              <a:gd name="T1" fmla="*/ 0 h 60"/>
              <a:gd name="T2" fmla="*/ 2147483647 w 219"/>
              <a:gd name="T3" fmla="*/ 0 h 60"/>
              <a:gd name="T4" fmla="*/ 2147483647 w 219"/>
              <a:gd name="T5" fmla="*/ 2147483647 h 60"/>
              <a:gd name="T6" fmla="*/ 0 w 219"/>
              <a:gd name="T7" fmla="*/ 0 h 60"/>
              <a:gd name="T8" fmla="*/ 0 60000 65536"/>
              <a:gd name="T9" fmla="*/ 0 60000 65536"/>
              <a:gd name="T10" fmla="*/ 0 60000 65536"/>
              <a:gd name="T11" fmla="*/ 0 60000 65536"/>
              <a:gd name="T12" fmla="*/ 0 w 219"/>
              <a:gd name="T13" fmla="*/ 0 h 60"/>
              <a:gd name="T14" fmla="*/ 219 w 219"/>
              <a:gd name="T15" fmla="*/ 60 h 60"/>
            </a:gdLst>
            <a:ahLst/>
            <a:cxnLst>
              <a:cxn ang="T8">
                <a:pos x="T0" y="T1"/>
              </a:cxn>
              <a:cxn ang="T9">
                <a:pos x="T2" y="T3"/>
              </a:cxn>
              <a:cxn ang="T10">
                <a:pos x="T4" y="T5"/>
              </a:cxn>
              <a:cxn ang="T11">
                <a:pos x="T6" y="T7"/>
              </a:cxn>
            </a:cxnLst>
            <a:rect l="T12" t="T13" r="T14" b="T15"/>
            <a:pathLst>
              <a:path w="219" h="60">
                <a:moveTo>
                  <a:pt x="0" y="0"/>
                </a:moveTo>
                <a:cubicBezTo>
                  <a:pt x="63" y="40"/>
                  <a:pt x="102" y="60"/>
                  <a:pt x="203" y="0"/>
                </a:cubicBezTo>
                <a:cubicBezTo>
                  <a:pt x="219" y="0"/>
                  <a:pt x="133" y="21"/>
                  <a:pt x="99" y="21"/>
                </a:cubicBezTo>
                <a:cubicBezTo>
                  <a:pt x="65" y="21"/>
                  <a:pt x="21" y="4"/>
                  <a:pt x="0" y="0"/>
                </a:cubicBezTo>
                <a:close/>
              </a:path>
            </a:pathLst>
          </a:custGeom>
          <a:solidFill>
            <a:srgbClr val="CC9900"/>
          </a:solidFill>
          <a:ln w="6350">
            <a:solidFill>
              <a:schemeClr val="tx1"/>
            </a:solidFill>
            <a:round/>
            <a:headEnd/>
            <a:tailEnd/>
          </a:ln>
        </p:spPr>
        <p:txBody>
          <a:bodyPr wrap="none" anchor="ctr"/>
          <a:lstStyle/>
          <a:p>
            <a:endParaRPr lang="en-US"/>
          </a:p>
        </p:txBody>
      </p:sp>
      <p:sp>
        <p:nvSpPr>
          <p:cNvPr id="134186" name="Line 185"/>
          <p:cNvSpPr>
            <a:spLocks noChangeShapeType="1"/>
          </p:cNvSpPr>
          <p:nvPr/>
        </p:nvSpPr>
        <p:spPr bwMode="auto">
          <a:xfrm rot="10794868">
            <a:off x="1462088" y="1779588"/>
            <a:ext cx="1587" cy="946150"/>
          </a:xfrm>
          <a:prstGeom prst="line">
            <a:avLst/>
          </a:prstGeom>
          <a:noFill/>
          <a:ln w="101600">
            <a:solidFill>
              <a:srgbClr val="CC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7" name="AutoShape 186"/>
          <p:cNvSpPr>
            <a:spLocks noChangeArrowheads="1"/>
          </p:cNvSpPr>
          <p:nvPr/>
        </p:nvSpPr>
        <p:spPr bwMode="auto">
          <a:xfrm rot="1863733">
            <a:off x="1522413" y="2411413"/>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88" name="AutoShape 187"/>
          <p:cNvSpPr>
            <a:spLocks noChangeArrowheads="1"/>
          </p:cNvSpPr>
          <p:nvPr/>
        </p:nvSpPr>
        <p:spPr bwMode="auto">
          <a:xfrm rot="4216513">
            <a:off x="1938338" y="2740025"/>
            <a:ext cx="401637" cy="3794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89" name="AutoShape 188"/>
          <p:cNvSpPr>
            <a:spLocks noChangeArrowheads="1"/>
          </p:cNvSpPr>
          <p:nvPr/>
        </p:nvSpPr>
        <p:spPr bwMode="auto">
          <a:xfrm rot="17383487" flipV="1">
            <a:off x="1920082" y="3283744"/>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0" name="AutoShape 189"/>
          <p:cNvSpPr>
            <a:spLocks noChangeArrowheads="1"/>
          </p:cNvSpPr>
          <p:nvPr/>
        </p:nvSpPr>
        <p:spPr bwMode="auto">
          <a:xfrm rot="20424708" flipV="1">
            <a:off x="1535113" y="3705225"/>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1" name="AutoShape 190"/>
          <p:cNvSpPr>
            <a:spLocks noChangeArrowheads="1"/>
          </p:cNvSpPr>
          <p:nvPr/>
        </p:nvSpPr>
        <p:spPr bwMode="auto">
          <a:xfrm rot="19736267" flipH="1">
            <a:off x="992188" y="2411413"/>
            <a:ext cx="403225"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2" name="AutoShape 191"/>
          <p:cNvSpPr>
            <a:spLocks noChangeArrowheads="1"/>
          </p:cNvSpPr>
          <p:nvPr/>
        </p:nvSpPr>
        <p:spPr bwMode="auto">
          <a:xfrm rot="17383487" flipH="1">
            <a:off x="578644" y="2740819"/>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3" name="AutoShape 192"/>
          <p:cNvSpPr>
            <a:spLocks noChangeArrowheads="1"/>
          </p:cNvSpPr>
          <p:nvPr/>
        </p:nvSpPr>
        <p:spPr bwMode="auto">
          <a:xfrm rot="4216513" flipH="1" flipV="1">
            <a:off x="596107" y="3283744"/>
            <a:ext cx="401637"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4" name="AutoShape 193"/>
          <p:cNvSpPr>
            <a:spLocks noChangeArrowheads="1"/>
          </p:cNvSpPr>
          <p:nvPr/>
        </p:nvSpPr>
        <p:spPr bwMode="auto">
          <a:xfrm rot="1298478" flipH="1" flipV="1">
            <a:off x="981075" y="3705225"/>
            <a:ext cx="401638" cy="377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95725"/>
              </a:gs>
              <a:gs pos="100000">
                <a:srgbClr val="FB835E"/>
              </a:gs>
            </a:gsLst>
            <a:lin ang="2700000" scaled="1"/>
          </a:gradFill>
          <a:ln w="9525">
            <a:solidFill>
              <a:schemeClr val="tx1"/>
            </a:solidFill>
            <a:miter lim="800000"/>
            <a:headEnd/>
            <a:tailEnd/>
          </a:ln>
        </p:spPr>
        <p:txBody>
          <a:bodyPr wrap="none" anchor="ctr"/>
          <a:lstStyle/>
          <a:p>
            <a:endParaRPr lang="en-US"/>
          </a:p>
        </p:txBody>
      </p:sp>
      <p:sp>
        <p:nvSpPr>
          <p:cNvPr id="134195" name="Rectangle 194"/>
          <p:cNvSpPr>
            <a:spLocks noChangeArrowheads="1"/>
          </p:cNvSpPr>
          <p:nvPr/>
        </p:nvSpPr>
        <p:spPr bwMode="auto">
          <a:xfrm rot="-1102701">
            <a:off x="1697038" y="4106863"/>
            <a:ext cx="279400" cy="169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34196" name="Group 195"/>
          <p:cNvGrpSpPr>
            <a:grpSpLocks/>
          </p:cNvGrpSpPr>
          <p:nvPr/>
        </p:nvGrpSpPr>
        <p:grpSpPr bwMode="auto">
          <a:xfrm rot="-1102701">
            <a:off x="1697038" y="4106863"/>
            <a:ext cx="279400" cy="169862"/>
            <a:chOff x="0" y="525"/>
            <a:chExt cx="5760" cy="3486"/>
          </a:xfrm>
        </p:grpSpPr>
        <p:grpSp>
          <p:nvGrpSpPr>
            <p:cNvPr id="134213" name="Group 196"/>
            <p:cNvGrpSpPr>
              <a:grpSpLocks/>
            </p:cNvGrpSpPr>
            <p:nvPr/>
          </p:nvGrpSpPr>
          <p:grpSpPr bwMode="auto">
            <a:xfrm>
              <a:off x="0" y="525"/>
              <a:ext cx="5760" cy="3486"/>
              <a:chOff x="0" y="525"/>
              <a:chExt cx="5760" cy="3486"/>
            </a:xfrm>
          </p:grpSpPr>
          <p:sp>
            <p:nvSpPr>
              <p:cNvPr id="134275" name="Rectangle 197"/>
              <p:cNvSpPr>
                <a:spLocks noChangeArrowheads="1"/>
              </p:cNvSpPr>
              <p:nvPr/>
            </p:nvSpPr>
            <p:spPr bwMode="auto">
              <a:xfrm>
                <a:off x="0" y="52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76" name="Rectangle 198"/>
              <p:cNvSpPr>
                <a:spLocks noChangeArrowheads="1"/>
              </p:cNvSpPr>
              <p:nvPr/>
            </p:nvSpPr>
            <p:spPr bwMode="auto">
              <a:xfrm>
                <a:off x="0" y="106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77" name="Rectangle 199"/>
              <p:cNvSpPr>
                <a:spLocks noChangeArrowheads="1"/>
              </p:cNvSpPr>
              <p:nvPr/>
            </p:nvSpPr>
            <p:spPr bwMode="auto">
              <a:xfrm>
                <a:off x="0" y="1597"/>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78" name="Rectangle 200"/>
              <p:cNvSpPr>
                <a:spLocks noChangeArrowheads="1"/>
              </p:cNvSpPr>
              <p:nvPr/>
            </p:nvSpPr>
            <p:spPr bwMode="auto">
              <a:xfrm>
                <a:off x="0" y="2133"/>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79" name="Rectangle 201"/>
              <p:cNvSpPr>
                <a:spLocks noChangeArrowheads="1"/>
              </p:cNvSpPr>
              <p:nvPr/>
            </p:nvSpPr>
            <p:spPr bwMode="auto">
              <a:xfrm>
                <a:off x="0" y="2669"/>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80" name="Rectangle 202"/>
              <p:cNvSpPr>
                <a:spLocks noChangeArrowheads="1"/>
              </p:cNvSpPr>
              <p:nvPr/>
            </p:nvSpPr>
            <p:spPr bwMode="auto">
              <a:xfrm>
                <a:off x="0" y="320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81" name="Rectangle 203"/>
              <p:cNvSpPr>
                <a:spLocks noChangeArrowheads="1"/>
              </p:cNvSpPr>
              <p:nvPr/>
            </p:nvSpPr>
            <p:spPr bwMode="auto">
              <a:xfrm>
                <a:off x="0" y="374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4282" name="Rectangle 204"/>
              <p:cNvSpPr>
                <a:spLocks noChangeArrowheads="1"/>
              </p:cNvSpPr>
              <p:nvPr/>
            </p:nvSpPr>
            <p:spPr bwMode="auto">
              <a:xfrm>
                <a:off x="0" y="525"/>
                <a:ext cx="2309" cy="188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4214" name="Group 205"/>
            <p:cNvGrpSpPr>
              <a:grpSpLocks/>
            </p:cNvGrpSpPr>
            <p:nvPr/>
          </p:nvGrpSpPr>
          <p:grpSpPr bwMode="auto">
            <a:xfrm>
              <a:off x="96" y="611"/>
              <a:ext cx="208" cy="1717"/>
              <a:chOff x="96" y="611"/>
              <a:chExt cx="208" cy="1717"/>
            </a:xfrm>
          </p:grpSpPr>
          <p:sp>
            <p:nvSpPr>
              <p:cNvPr id="296142" name="AutoShape 206"/>
              <p:cNvSpPr>
                <a:spLocks noChangeArrowheads="1"/>
              </p:cNvSpPr>
              <p:nvPr/>
            </p:nvSpPr>
            <p:spPr bwMode="auto">
              <a:xfrm>
                <a:off x="2" y="473"/>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43" name="AutoShape 207"/>
              <p:cNvSpPr>
                <a:spLocks noChangeArrowheads="1"/>
              </p:cNvSpPr>
              <p:nvPr/>
            </p:nvSpPr>
            <p:spPr bwMode="auto">
              <a:xfrm>
                <a:off x="8" y="886"/>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44" name="AutoShape 208"/>
              <p:cNvSpPr>
                <a:spLocks noChangeArrowheads="1"/>
              </p:cNvSpPr>
              <p:nvPr/>
            </p:nvSpPr>
            <p:spPr bwMode="auto">
              <a:xfrm>
                <a:off x="66" y="1345"/>
                <a:ext cx="131" cy="130"/>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45" name="AutoShape 209"/>
              <p:cNvSpPr>
                <a:spLocks noChangeArrowheads="1"/>
              </p:cNvSpPr>
              <p:nvPr/>
            </p:nvSpPr>
            <p:spPr bwMode="auto">
              <a:xfrm>
                <a:off x="19" y="1576"/>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46" name="AutoShape 210"/>
              <p:cNvSpPr>
                <a:spLocks noChangeArrowheads="1"/>
              </p:cNvSpPr>
              <p:nvPr/>
            </p:nvSpPr>
            <p:spPr bwMode="auto">
              <a:xfrm>
                <a:off x="35" y="1921"/>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15" name="Group 211"/>
            <p:cNvGrpSpPr>
              <a:grpSpLocks/>
            </p:cNvGrpSpPr>
            <p:nvPr/>
          </p:nvGrpSpPr>
          <p:grpSpPr bwMode="auto">
            <a:xfrm>
              <a:off x="476" y="613"/>
              <a:ext cx="208" cy="1717"/>
              <a:chOff x="96" y="611"/>
              <a:chExt cx="208" cy="1717"/>
            </a:xfrm>
          </p:grpSpPr>
          <p:sp>
            <p:nvSpPr>
              <p:cNvPr id="296148" name="AutoShape 212"/>
              <p:cNvSpPr>
                <a:spLocks noChangeArrowheads="1"/>
              </p:cNvSpPr>
              <p:nvPr/>
            </p:nvSpPr>
            <p:spPr bwMode="auto">
              <a:xfrm>
                <a:off x="5" y="46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49" name="AutoShape 213"/>
              <p:cNvSpPr>
                <a:spLocks noChangeArrowheads="1"/>
              </p:cNvSpPr>
              <p:nvPr/>
            </p:nvSpPr>
            <p:spPr bwMode="auto">
              <a:xfrm>
                <a:off x="21" y="842"/>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0" name="AutoShape 214"/>
              <p:cNvSpPr>
                <a:spLocks noChangeArrowheads="1"/>
              </p:cNvSpPr>
              <p:nvPr/>
            </p:nvSpPr>
            <p:spPr bwMode="auto">
              <a:xfrm>
                <a:off x="38" y="1187"/>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1" name="AutoShape 215"/>
              <p:cNvSpPr>
                <a:spLocks noChangeArrowheads="1"/>
              </p:cNvSpPr>
              <p:nvPr/>
            </p:nvSpPr>
            <p:spPr bwMode="auto">
              <a:xfrm>
                <a:off x="1" y="1522"/>
                <a:ext cx="164"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2" name="AutoShape 216"/>
              <p:cNvSpPr>
                <a:spLocks noChangeArrowheads="1"/>
              </p:cNvSpPr>
              <p:nvPr/>
            </p:nvSpPr>
            <p:spPr bwMode="auto">
              <a:xfrm>
                <a:off x="54" y="1878"/>
                <a:ext cx="131"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16" name="Group 217"/>
            <p:cNvGrpSpPr>
              <a:grpSpLocks/>
            </p:cNvGrpSpPr>
            <p:nvPr/>
          </p:nvGrpSpPr>
          <p:grpSpPr bwMode="auto">
            <a:xfrm>
              <a:off x="856" y="615"/>
              <a:ext cx="208" cy="1717"/>
              <a:chOff x="96" y="611"/>
              <a:chExt cx="208" cy="1717"/>
            </a:xfrm>
          </p:grpSpPr>
          <p:sp>
            <p:nvSpPr>
              <p:cNvPr id="296154" name="AutoShape 218"/>
              <p:cNvSpPr>
                <a:spLocks noChangeArrowheads="1"/>
              </p:cNvSpPr>
              <p:nvPr/>
            </p:nvSpPr>
            <p:spPr bwMode="auto">
              <a:xfrm>
                <a:off x="-18" y="437"/>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5" name="AutoShape 219"/>
              <p:cNvSpPr>
                <a:spLocks noChangeArrowheads="1"/>
              </p:cNvSpPr>
              <p:nvPr/>
            </p:nvSpPr>
            <p:spPr bwMode="auto">
              <a:xfrm>
                <a:off x="62" y="830"/>
                <a:ext cx="295"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6" name="AutoShape 220"/>
              <p:cNvSpPr>
                <a:spLocks noChangeArrowheads="1"/>
              </p:cNvSpPr>
              <p:nvPr/>
            </p:nvSpPr>
            <p:spPr bwMode="auto">
              <a:xfrm>
                <a:off x="4" y="1200"/>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7" name="AutoShape 221"/>
              <p:cNvSpPr>
                <a:spLocks noChangeArrowheads="1"/>
              </p:cNvSpPr>
              <p:nvPr/>
            </p:nvSpPr>
            <p:spPr bwMode="auto">
              <a:xfrm>
                <a:off x="20" y="1474"/>
                <a:ext cx="327" cy="163"/>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58" name="AutoShape 222"/>
              <p:cNvSpPr>
                <a:spLocks noChangeArrowheads="1"/>
              </p:cNvSpPr>
              <p:nvPr/>
            </p:nvSpPr>
            <p:spPr bwMode="auto">
              <a:xfrm>
                <a:off x="-11" y="1881"/>
                <a:ext cx="360" cy="163"/>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17" name="Group 223"/>
            <p:cNvGrpSpPr>
              <a:grpSpLocks/>
            </p:cNvGrpSpPr>
            <p:nvPr/>
          </p:nvGrpSpPr>
          <p:grpSpPr bwMode="auto">
            <a:xfrm>
              <a:off x="1236" y="617"/>
              <a:ext cx="208" cy="1717"/>
              <a:chOff x="96" y="611"/>
              <a:chExt cx="208" cy="1717"/>
            </a:xfrm>
          </p:grpSpPr>
          <p:sp>
            <p:nvSpPr>
              <p:cNvPr id="296160" name="AutoShape 224"/>
              <p:cNvSpPr>
                <a:spLocks noChangeArrowheads="1"/>
              </p:cNvSpPr>
              <p:nvPr/>
            </p:nvSpPr>
            <p:spPr bwMode="auto">
              <a:xfrm>
                <a:off x="-36" y="455"/>
                <a:ext cx="164"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1" name="AutoShape 225"/>
              <p:cNvSpPr>
                <a:spLocks noChangeArrowheads="1"/>
              </p:cNvSpPr>
              <p:nvPr/>
            </p:nvSpPr>
            <p:spPr bwMode="auto">
              <a:xfrm>
                <a:off x="-61" y="858"/>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2" name="AutoShape 226"/>
              <p:cNvSpPr>
                <a:spLocks noChangeArrowheads="1"/>
              </p:cNvSpPr>
              <p:nvPr/>
            </p:nvSpPr>
            <p:spPr bwMode="auto">
              <a:xfrm>
                <a:off x="29" y="1289"/>
                <a:ext cx="98"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3" name="AutoShape 227"/>
              <p:cNvSpPr>
                <a:spLocks noChangeArrowheads="1"/>
              </p:cNvSpPr>
              <p:nvPr/>
            </p:nvSpPr>
            <p:spPr bwMode="auto">
              <a:xfrm>
                <a:off x="-71" y="161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4" name="AutoShape 228"/>
              <p:cNvSpPr>
                <a:spLocks noChangeArrowheads="1"/>
              </p:cNvSpPr>
              <p:nvPr/>
            </p:nvSpPr>
            <p:spPr bwMode="auto">
              <a:xfrm>
                <a:off x="-38" y="2027"/>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18" name="Group 229"/>
            <p:cNvGrpSpPr>
              <a:grpSpLocks/>
            </p:cNvGrpSpPr>
            <p:nvPr/>
          </p:nvGrpSpPr>
          <p:grpSpPr bwMode="auto">
            <a:xfrm>
              <a:off x="1616" y="619"/>
              <a:ext cx="208" cy="1717"/>
              <a:chOff x="96" y="611"/>
              <a:chExt cx="208" cy="1717"/>
            </a:xfrm>
          </p:grpSpPr>
          <p:sp>
            <p:nvSpPr>
              <p:cNvPr id="296166" name="AutoShape 230"/>
              <p:cNvSpPr>
                <a:spLocks noChangeArrowheads="1"/>
              </p:cNvSpPr>
              <p:nvPr/>
            </p:nvSpPr>
            <p:spPr bwMode="auto">
              <a:xfrm>
                <a:off x="-126" y="443"/>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7" name="AutoShape 231"/>
              <p:cNvSpPr>
                <a:spLocks noChangeArrowheads="1"/>
              </p:cNvSpPr>
              <p:nvPr/>
            </p:nvSpPr>
            <p:spPr bwMode="auto">
              <a:xfrm>
                <a:off x="-93" y="860"/>
                <a:ext cx="327"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8" name="AutoShape 232"/>
              <p:cNvSpPr>
                <a:spLocks noChangeArrowheads="1"/>
              </p:cNvSpPr>
              <p:nvPr/>
            </p:nvSpPr>
            <p:spPr bwMode="auto">
              <a:xfrm>
                <a:off x="-58" y="1256"/>
                <a:ext cx="360"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69" name="AutoShape 233"/>
              <p:cNvSpPr>
                <a:spLocks noChangeArrowheads="1"/>
              </p:cNvSpPr>
              <p:nvPr/>
            </p:nvSpPr>
            <p:spPr bwMode="auto">
              <a:xfrm>
                <a:off x="-125" y="157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0" name="AutoShape 234"/>
              <p:cNvSpPr>
                <a:spLocks noChangeArrowheads="1"/>
              </p:cNvSpPr>
              <p:nvPr/>
            </p:nvSpPr>
            <p:spPr bwMode="auto">
              <a:xfrm>
                <a:off x="-135" y="2019"/>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19" name="Group 235"/>
            <p:cNvGrpSpPr>
              <a:grpSpLocks/>
            </p:cNvGrpSpPr>
            <p:nvPr/>
          </p:nvGrpSpPr>
          <p:grpSpPr bwMode="auto">
            <a:xfrm>
              <a:off x="1996" y="621"/>
              <a:ext cx="208" cy="1717"/>
              <a:chOff x="96" y="611"/>
              <a:chExt cx="208" cy="1717"/>
            </a:xfrm>
          </p:grpSpPr>
          <p:sp>
            <p:nvSpPr>
              <p:cNvPr id="296172" name="AutoShape 236"/>
              <p:cNvSpPr>
                <a:spLocks noChangeArrowheads="1"/>
              </p:cNvSpPr>
              <p:nvPr/>
            </p:nvSpPr>
            <p:spPr bwMode="auto">
              <a:xfrm>
                <a:off x="-25" y="32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3" name="AutoShape 237"/>
              <p:cNvSpPr>
                <a:spLocks noChangeArrowheads="1"/>
              </p:cNvSpPr>
              <p:nvPr/>
            </p:nvSpPr>
            <p:spPr bwMode="auto">
              <a:xfrm>
                <a:off x="18" y="714"/>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4" name="AutoShape 238"/>
              <p:cNvSpPr>
                <a:spLocks noChangeArrowheads="1"/>
              </p:cNvSpPr>
              <p:nvPr/>
            </p:nvSpPr>
            <p:spPr bwMode="auto">
              <a:xfrm>
                <a:off x="12" y="1130"/>
                <a:ext cx="164" cy="228"/>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5" name="AutoShape 239"/>
              <p:cNvSpPr>
                <a:spLocks noChangeArrowheads="1"/>
              </p:cNvSpPr>
              <p:nvPr/>
            </p:nvSpPr>
            <p:spPr bwMode="auto">
              <a:xfrm>
                <a:off x="-24" y="1461"/>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6" name="AutoShape 240"/>
              <p:cNvSpPr>
                <a:spLocks noChangeArrowheads="1"/>
              </p:cNvSpPr>
              <p:nvPr/>
            </p:nvSpPr>
            <p:spPr bwMode="auto">
              <a:xfrm>
                <a:off x="9" y="1878"/>
                <a:ext cx="131"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20" name="Group 241"/>
            <p:cNvGrpSpPr>
              <a:grpSpLocks/>
            </p:cNvGrpSpPr>
            <p:nvPr/>
          </p:nvGrpSpPr>
          <p:grpSpPr bwMode="auto">
            <a:xfrm>
              <a:off x="284" y="803"/>
              <a:ext cx="208" cy="1337"/>
              <a:chOff x="572" y="1089"/>
              <a:chExt cx="208" cy="1337"/>
            </a:xfrm>
          </p:grpSpPr>
          <p:sp>
            <p:nvSpPr>
              <p:cNvPr id="296178" name="AutoShape 242"/>
              <p:cNvSpPr>
                <a:spLocks noChangeArrowheads="1"/>
              </p:cNvSpPr>
              <p:nvPr/>
            </p:nvSpPr>
            <p:spPr bwMode="auto">
              <a:xfrm>
                <a:off x="486" y="1001"/>
                <a:ext cx="196"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79" name="AutoShape 243"/>
              <p:cNvSpPr>
                <a:spLocks noChangeArrowheads="1"/>
              </p:cNvSpPr>
              <p:nvPr/>
            </p:nvSpPr>
            <p:spPr bwMode="auto">
              <a:xfrm>
                <a:off x="569" y="1475"/>
                <a:ext cx="196"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0" name="AutoShape 244"/>
              <p:cNvSpPr>
                <a:spLocks noChangeArrowheads="1"/>
              </p:cNvSpPr>
              <p:nvPr/>
            </p:nvSpPr>
            <p:spPr bwMode="auto">
              <a:xfrm>
                <a:off x="488" y="171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1" name="AutoShape 245"/>
              <p:cNvSpPr>
                <a:spLocks noChangeArrowheads="1"/>
              </p:cNvSpPr>
              <p:nvPr/>
            </p:nvSpPr>
            <p:spPr bwMode="auto">
              <a:xfrm>
                <a:off x="573" y="2181"/>
                <a:ext cx="98"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21" name="Group 246"/>
            <p:cNvGrpSpPr>
              <a:grpSpLocks/>
            </p:cNvGrpSpPr>
            <p:nvPr/>
          </p:nvGrpSpPr>
          <p:grpSpPr bwMode="auto">
            <a:xfrm>
              <a:off x="668" y="803"/>
              <a:ext cx="208" cy="1337"/>
              <a:chOff x="572" y="1089"/>
              <a:chExt cx="208" cy="1337"/>
            </a:xfrm>
          </p:grpSpPr>
          <p:sp>
            <p:nvSpPr>
              <p:cNvPr id="296183" name="AutoShape 247"/>
              <p:cNvSpPr>
                <a:spLocks noChangeArrowheads="1"/>
              </p:cNvSpPr>
              <p:nvPr/>
            </p:nvSpPr>
            <p:spPr bwMode="auto">
              <a:xfrm>
                <a:off x="338" y="923"/>
                <a:ext cx="295"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4" name="AutoShape 248"/>
              <p:cNvSpPr>
                <a:spLocks noChangeArrowheads="1"/>
              </p:cNvSpPr>
              <p:nvPr/>
            </p:nvSpPr>
            <p:spPr bwMode="auto">
              <a:xfrm>
                <a:off x="305" y="133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5" name="AutoShape 249"/>
              <p:cNvSpPr>
                <a:spLocks noChangeArrowheads="1"/>
              </p:cNvSpPr>
              <p:nvPr/>
            </p:nvSpPr>
            <p:spPr bwMode="auto">
              <a:xfrm>
                <a:off x="264" y="1665"/>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6" name="AutoShape 250"/>
              <p:cNvSpPr>
                <a:spLocks noChangeArrowheads="1"/>
              </p:cNvSpPr>
              <p:nvPr/>
            </p:nvSpPr>
            <p:spPr bwMode="auto">
              <a:xfrm>
                <a:off x="306" y="2057"/>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22" name="Group 251"/>
            <p:cNvGrpSpPr>
              <a:grpSpLocks/>
            </p:cNvGrpSpPr>
            <p:nvPr/>
          </p:nvGrpSpPr>
          <p:grpSpPr bwMode="auto">
            <a:xfrm>
              <a:off x="1052" y="803"/>
              <a:ext cx="208" cy="1337"/>
              <a:chOff x="572" y="1089"/>
              <a:chExt cx="208" cy="1337"/>
            </a:xfrm>
          </p:grpSpPr>
          <p:sp>
            <p:nvSpPr>
              <p:cNvPr id="296188" name="AutoShape 252"/>
              <p:cNvSpPr>
                <a:spLocks noChangeArrowheads="1"/>
              </p:cNvSpPr>
              <p:nvPr/>
            </p:nvSpPr>
            <p:spPr bwMode="auto">
              <a:xfrm>
                <a:off x="490" y="974"/>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89" name="AutoShape 253"/>
              <p:cNvSpPr>
                <a:spLocks noChangeArrowheads="1"/>
              </p:cNvSpPr>
              <p:nvPr/>
            </p:nvSpPr>
            <p:spPr bwMode="auto">
              <a:xfrm>
                <a:off x="480" y="1314"/>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0" name="AutoShape 254"/>
              <p:cNvSpPr>
                <a:spLocks noChangeArrowheads="1"/>
              </p:cNvSpPr>
              <p:nvPr/>
            </p:nvSpPr>
            <p:spPr bwMode="auto">
              <a:xfrm>
                <a:off x="450" y="171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1" name="AutoShape 255"/>
              <p:cNvSpPr>
                <a:spLocks noChangeArrowheads="1"/>
              </p:cNvSpPr>
              <p:nvPr/>
            </p:nvSpPr>
            <p:spPr bwMode="auto">
              <a:xfrm>
                <a:off x="471" y="2066"/>
                <a:ext cx="360"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23" name="Group 256"/>
            <p:cNvGrpSpPr>
              <a:grpSpLocks/>
            </p:cNvGrpSpPr>
            <p:nvPr/>
          </p:nvGrpSpPr>
          <p:grpSpPr bwMode="auto">
            <a:xfrm>
              <a:off x="1436" y="803"/>
              <a:ext cx="208" cy="1337"/>
              <a:chOff x="572" y="1089"/>
              <a:chExt cx="208" cy="1337"/>
            </a:xfrm>
          </p:grpSpPr>
          <p:sp>
            <p:nvSpPr>
              <p:cNvPr id="296193" name="AutoShape 257"/>
              <p:cNvSpPr>
                <a:spLocks noChangeArrowheads="1"/>
              </p:cNvSpPr>
              <p:nvPr/>
            </p:nvSpPr>
            <p:spPr bwMode="auto">
              <a:xfrm>
                <a:off x="484" y="964"/>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4" name="AutoShape 258"/>
              <p:cNvSpPr>
                <a:spLocks noChangeArrowheads="1"/>
              </p:cNvSpPr>
              <p:nvPr/>
            </p:nvSpPr>
            <p:spPr bwMode="auto">
              <a:xfrm>
                <a:off x="507" y="1407"/>
                <a:ext cx="98"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5" name="AutoShape 259"/>
              <p:cNvSpPr>
                <a:spLocks noChangeArrowheads="1"/>
              </p:cNvSpPr>
              <p:nvPr/>
            </p:nvSpPr>
            <p:spPr bwMode="auto">
              <a:xfrm>
                <a:off x="464" y="174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6" name="AutoShape 260"/>
              <p:cNvSpPr>
                <a:spLocks noChangeArrowheads="1"/>
              </p:cNvSpPr>
              <p:nvPr/>
            </p:nvSpPr>
            <p:spPr bwMode="auto">
              <a:xfrm>
                <a:off x="454" y="2190"/>
                <a:ext cx="164"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4224" name="Group 261"/>
            <p:cNvGrpSpPr>
              <a:grpSpLocks/>
            </p:cNvGrpSpPr>
            <p:nvPr/>
          </p:nvGrpSpPr>
          <p:grpSpPr bwMode="auto">
            <a:xfrm>
              <a:off x="1820" y="803"/>
              <a:ext cx="208" cy="1337"/>
              <a:chOff x="572" y="1089"/>
              <a:chExt cx="208" cy="1337"/>
            </a:xfrm>
          </p:grpSpPr>
          <p:sp>
            <p:nvSpPr>
              <p:cNvPr id="296198" name="AutoShape 262"/>
              <p:cNvSpPr>
                <a:spLocks noChangeArrowheads="1"/>
              </p:cNvSpPr>
              <p:nvPr/>
            </p:nvSpPr>
            <p:spPr bwMode="auto">
              <a:xfrm>
                <a:off x="473" y="979"/>
                <a:ext cx="131"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199" name="AutoShape 263"/>
              <p:cNvSpPr>
                <a:spLocks noChangeArrowheads="1"/>
              </p:cNvSpPr>
              <p:nvPr/>
            </p:nvSpPr>
            <p:spPr bwMode="auto">
              <a:xfrm>
                <a:off x="462" y="1324"/>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200" name="AutoShape 264"/>
              <p:cNvSpPr>
                <a:spLocks noChangeArrowheads="1"/>
              </p:cNvSpPr>
              <p:nvPr/>
            </p:nvSpPr>
            <p:spPr bwMode="auto">
              <a:xfrm>
                <a:off x="442" y="1695"/>
                <a:ext cx="164" cy="195"/>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6201" name="AutoShape 265"/>
              <p:cNvSpPr>
                <a:spLocks noChangeArrowheads="1"/>
              </p:cNvSpPr>
              <p:nvPr/>
            </p:nvSpPr>
            <p:spPr bwMode="auto">
              <a:xfrm>
                <a:off x="442" y="2107"/>
                <a:ext cx="164" cy="195"/>
              </a:xfrm>
              <a:prstGeom prst="star5">
                <a:avLst/>
              </a:prstGeom>
              <a:solidFill>
                <a:srgbClr val="FFFFFF"/>
              </a:solidFill>
              <a:ln w="9525">
                <a:noFill/>
                <a:miter lim="800000"/>
                <a:headEnd/>
                <a:tailEnd/>
              </a:ln>
              <a:effectLst/>
            </p:spPr>
            <p:txBody>
              <a:bodyPr wrap="none" anchor="ctr"/>
              <a:lstStyle/>
              <a:p>
                <a:pPr>
                  <a:defRPr/>
                </a:pPr>
                <a:endParaRPr lang="en-US"/>
              </a:p>
            </p:txBody>
          </p:sp>
        </p:grpSp>
      </p:grpSp>
      <p:sp>
        <p:nvSpPr>
          <p:cNvPr id="134197" name="Text Box 266"/>
          <p:cNvSpPr txBox="1">
            <a:spLocks noChangeArrowheads="1"/>
          </p:cNvSpPr>
          <p:nvPr/>
        </p:nvSpPr>
        <p:spPr bwMode="auto">
          <a:xfrm>
            <a:off x="193675" y="5326063"/>
            <a:ext cx="27019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latin typeface="Times New Roman" pitchFamily="18" charset="0"/>
                <a:cs typeface="Times New Roman" pitchFamily="18" charset="0"/>
              </a:rPr>
              <a:t>BFC/DFC/AFC/FC</a:t>
            </a:r>
          </a:p>
          <a:p>
            <a:pPr algn="ctr" eaLnBrk="1" hangingPunct="1"/>
            <a:r>
              <a:rPr lang="en-US" sz="1200">
                <a:latin typeface="Times New Roman" pitchFamily="18" charset="0"/>
                <a:cs typeface="Times New Roman" pitchFamily="18" charset="0"/>
              </a:rPr>
              <a:t>(BFC will have Side Identifiers)</a:t>
            </a:r>
          </a:p>
        </p:txBody>
      </p:sp>
      <p:sp>
        <p:nvSpPr>
          <p:cNvPr id="134198" name="Text Box 267"/>
          <p:cNvSpPr txBox="1">
            <a:spLocks noChangeArrowheads="1"/>
          </p:cNvSpPr>
          <p:nvPr/>
        </p:nvSpPr>
        <p:spPr bwMode="auto">
          <a:xfrm>
            <a:off x="3505200" y="532765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LT/CPT/CPT II</a:t>
            </a:r>
          </a:p>
          <a:p>
            <a:pPr eaLnBrk="1" hangingPunct="1"/>
            <a:r>
              <a:rPr lang="en-US" sz="2400">
                <a:latin typeface="Times New Roman" pitchFamily="18" charset="0"/>
                <a:cs typeface="Times New Roman" pitchFamily="18" charset="0"/>
              </a:rPr>
              <a:t>VUO</a:t>
            </a:r>
          </a:p>
        </p:txBody>
      </p:sp>
      <p:sp>
        <p:nvSpPr>
          <p:cNvPr id="134199" name="Text Box 268"/>
          <p:cNvSpPr txBox="1">
            <a:spLocks noChangeArrowheads="1"/>
          </p:cNvSpPr>
          <p:nvPr/>
        </p:nvSpPr>
        <p:spPr bwMode="auto">
          <a:xfrm>
            <a:off x="6375400" y="5330825"/>
            <a:ext cx="2554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latin typeface="Times New Roman" pitchFamily="18" charset="0"/>
                <a:cs typeface="Times New Roman" pitchFamily="18" charset="0"/>
              </a:rPr>
              <a:t>PROB/FM/</a:t>
            </a:r>
          </a:p>
          <a:p>
            <a:pPr algn="ctr" eaLnBrk="1" hangingPunct="1"/>
            <a:r>
              <a:rPr lang="en-US" sz="2400">
                <a:latin typeface="Times New Roman" pitchFamily="18" charset="0"/>
                <a:cs typeface="Times New Roman" pitchFamily="18" charset="0"/>
              </a:rPr>
              <a:t>FF/TECH/MTECH</a:t>
            </a:r>
          </a:p>
        </p:txBody>
      </p:sp>
      <p:grpSp>
        <p:nvGrpSpPr>
          <p:cNvPr id="134200" name="Group 269"/>
          <p:cNvGrpSpPr>
            <a:grpSpLocks/>
          </p:cNvGrpSpPr>
          <p:nvPr/>
        </p:nvGrpSpPr>
        <p:grpSpPr bwMode="auto">
          <a:xfrm rot="4236102">
            <a:off x="3686969" y="3290094"/>
            <a:ext cx="461963" cy="377825"/>
            <a:chOff x="646" y="389"/>
            <a:chExt cx="291" cy="238"/>
          </a:xfrm>
        </p:grpSpPr>
        <p:sp>
          <p:nvSpPr>
            <p:cNvPr id="134211" name="AutoShape 270"/>
            <p:cNvSpPr>
              <a:spLocks noChangeArrowheads="1"/>
            </p:cNvSpPr>
            <p:nvPr/>
          </p:nvSpPr>
          <p:spPr bwMode="auto">
            <a:xfrm rot="-41530" flipH="1" flipV="1">
              <a:off x="663" y="389"/>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p:spPr>
          <p:txBody>
            <a:bodyPr vert="eaVert" wrap="none" anchor="ctr"/>
            <a:lstStyle/>
            <a:p>
              <a:endParaRPr lang="en-US"/>
            </a:p>
          </p:txBody>
        </p:sp>
        <p:sp>
          <p:nvSpPr>
            <p:cNvPr id="134212" name="Text Box 271"/>
            <p:cNvSpPr txBox="1">
              <a:spLocks noChangeArrowheads="1"/>
            </p:cNvSpPr>
            <p:nvPr/>
          </p:nvSpPr>
          <p:spPr bwMode="auto">
            <a:xfrm>
              <a:off x="646" y="451"/>
              <a:ext cx="2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solidFill>
                    <a:srgbClr val="CC0000"/>
                  </a:solidFill>
                  <a:latin typeface="Arial Black" pitchFamily="34" charset="0"/>
                  <a:cs typeface="Times New Roman" pitchFamily="18" charset="0"/>
                </a:rPr>
                <a:t>E410</a:t>
              </a:r>
            </a:p>
          </p:txBody>
        </p:sp>
      </p:grpSp>
      <p:grpSp>
        <p:nvGrpSpPr>
          <p:cNvPr id="134201" name="Group 272"/>
          <p:cNvGrpSpPr>
            <a:grpSpLocks/>
          </p:cNvGrpSpPr>
          <p:nvPr/>
        </p:nvGrpSpPr>
        <p:grpSpPr bwMode="auto">
          <a:xfrm rot="17363898" flipH="1">
            <a:off x="5015706" y="3290094"/>
            <a:ext cx="461963" cy="377825"/>
            <a:chOff x="646" y="389"/>
            <a:chExt cx="291" cy="238"/>
          </a:xfrm>
        </p:grpSpPr>
        <p:sp>
          <p:nvSpPr>
            <p:cNvPr id="134209" name="AutoShape 273"/>
            <p:cNvSpPr>
              <a:spLocks noChangeArrowheads="1"/>
            </p:cNvSpPr>
            <p:nvPr/>
          </p:nvSpPr>
          <p:spPr bwMode="auto">
            <a:xfrm rot="-41530" flipH="1" flipV="1">
              <a:off x="663" y="389"/>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p:spPr>
          <p:txBody>
            <a:bodyPr rot="10800000" vert="eaVert" wrap="none" anchor="ctr"/>
            <a:lstStyle/>
            <a:p>
              <a:endParaRPr lang="en-US"/>
            </a:p>
          </p:txBody>
        </p:sp>
        <p:sp>
          <p:nvSpPr>
            <p:cNvPr id="134210" name="Text Box 274"/>
            <p:cNvSpPr txBox="1">
              <a:spLocks noChangeArrowheads="1"/>
            </p:cNvSpPr>
            <p:nvPr/>
          </p:nvSpPr>
          <p:spPr bwMode="auto">
            <a:xfrm>
              <a:off x="646" y="451"/>
              <a:ext cx="2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solidFill>
                    <a:srgbClr val="CC0000"/>
                  </a:solidFill>
                  <a:latin typeface="Arial Black" pitchFamily="34" charset="0"/>
                  <a:cs typeface="Times New Roman" pitchFamily="18" charset="0"/>
                </a:rPr>
                <a:t>E410</a:t>
              </a:r>
            </a:p>
          </p:txBody>
        </p:sp>
      </p:grpSp>
      <p:grpSp>
        <p:nvGrpSpPr>
          <p:cNvPr id="134202" name="Group 275"/>
          <p:cNvGrpSpPr>
            <a:grpSpLocks/>
          </p:cNvGrpSpPr>
          <p:nvPr/>
        </p:nvGrpSpPr>
        <p:grpSpPr bwMode="auto">
          <a:xfrm>
            <a:off x="6788150" y="3252788"/>
            <a:ext cx="1708150" cy="461962"/>
            <a:chOff x="4276" y="2049"/>
            <a:chExt cx="1076" cy="291"/>
          </a:xfrm>
        </p:grpSpPr>
        <p:sp>
          <p:nvSpPr>
            <p:cNvPr id="134203" name="AutoShape 276"/>
            <p:cNvSpPr>
              <a:spLocks noChangeArrowheads="1"/>
            </p:cNvSpPr>
            <p:nvPr/>
          </p:nvSpPr>
          <p:spPr bwMode="auto">
            <a:xfrm rot="17383487" flipV="1">
              <a:off x="5105" y="2069"/>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204" name="AutoShape 277"/>
            <p:cNvSpPr>
              <a:spLocks noChangeArrowheads="1"/>
            </p:cNvSpPr>
            <p:nvPr/>
          </p:nvSpPr>
          <p:spPr bwMode="auto">
            <a:xfrm rot="4216513" flipH="1" flipV="1">
              <a:off x="4271" y="2069"/>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4205" name="AutoShape 278"/>
            <p:cNvSpPr>
              <a:spLocks noChangeArrowheads="1"/>
            </p:cNvSpPr>
            <p:nvPr/>
          </p:nvSpPr>
          <p:spPr bwMode="auto">
            <a:xfrm rot="4194572" flipH="1" flipV="1">
              <a:off x="4268" y="2071"/>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0000"/>
            </a:solidFill>
            <a:ln w="9525">
              <a:solidFill>
                <a:schemeClr val="tx1"/>
              </a:solidFill>
              <a:miter lim="800000"/>
              <a:headEnd/>
              <a:tailEnd/>
            </a:ln>
          </p:spPr>
          <p:txBody>
            <a:bodyPr vert="eaVert" wrap="none" anchor="ctr"/>
            <a:lstStyle/>
            <a:p>
              <a:endParaRPr lang="en-US"/>
            </a:p>
          </p:txBody>
        </p:sp>
        <p:sp>
          <p:nvSpPr>
            <p:cNvPr id="134206" name="Text Box 279"/>
            <p:cNvSpPr txBox="1">
              <a:spLocks noChangeArrowheads="1"/>
            </p:cNvSpPr>
            <p:nvPr/>
          </p:nvSpPr>
          <p:spPr bwMode="auto">
            <a:xfrm rot="4236102">
              <a:off x="4239" y="2127"/>
              <a:ext cx="2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solidFill>
                    <a:schemeClr val="bg1"/>
                  </a:solidFill>
                  <a:latin typeface="Arial Black" pitchFamily="34" charset="0"/>
                  <a:cs typeface="Times New Roman" pitchFamily="18" charset="0"/>
                </a:rPr>
                <a:t>E410</a:t>
              </a:r>
            </a:p>
          </p:txBody>
        </p:sp>
        <p:sp>
          <p:nvSpPr>
            <p:cNvPr id="134207" name="AutoShape 280"/>
            <p:cNvSpPr>
              <a:spLocks noChangeArrowheads="1"/>
            </p:cNvSpPr>
            <p:nvPr/>
          </p:nvSpPr>
          <p:spPr bwMode="auto">
            <a:xfrm rot="17405428" flipV="1">
              <a:off x="5106" y="2071"/>
              <a:ext cx="253" cy="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5 w 21600"/>
                <a:gd name="T13" fmla="*/ 4538 h 21600"/>
                <a:gd name="T14" fmla="*/ 17075 w 21600"/>
                <a:gd name="T15" fmla="*/ 1706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0000"/>
            </a:solidFill>
            <a:ln w="9525">
              <a:solidFill>
                <a:schemeClr val="tx1"/>
              </a:solidFill>
              <a:miter lim="800000"/>
              <a:headEnd/>
              <a:tailEnd/>
            </a:ln>
          </p:spPr>
          <p:txBody>
            <a:bodyPr rot="10800000" vert="eaVert" wrap="none" anchor="ctr"/>
            <a:lstStyle/>
            <a:p>
              <a:endParaRPr lang="en-US"/>
            </a:p>
          </p:txBody>
        </p:sp>
        <p:sp>
          <p:nvSpPr>
            <p:cNvPr id="134208" name="Text Box 281"/>
            <p:cNvSpPr txBox="1">
              <a:spLocks noChangeArrowheads="1"/>
            </p:cNvSpPr>
            <p:nvPr/>
          </p:nvSpPr>
          <p:spPr bwMode="auto">
            <a:xfrm rot="17363898" flipH="1">
              <a:off x="5097" y="2127"/>
              <a:ext cx="29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solidFill>
                    <a:schemeClr val="bg1"/>
                  </a:solidFill>
                  <a:latin typeface="Arial Black" pitchFamily="34" charset="0"/>
                  <a:cs typeface="Times New Roman" pitchFamily="18" charset="0"/>
                </a:rPr>
                <a:t>E410</a:t>
              </a:r>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776E6D-0854-4340-A2EA-0C3291A883F4}" type="slidenum">
              <a:rPr lang="en-US" smtClean="0"/>
              <a:pPr eaLnBrk="1" hangingPunct="1"/>
              <a:t>97</a:t>
            </a:fld>
            <a:endParaRPr lang="en-US" smtClean="0"/>
          </a:p>
        </p:txBody>
      </p:sp>
      <p:sp>
        <p:nvSpPr>
          <p:cNvPr id="135171" name="AutoShape 2"/>
          <p:cNvSpPr>
            <a:spLocks noChangeArrowheads="1"/>
          </p:cNvSpPr>
          <p:nvPr/>
        </p:nvSpPr>
        <p:spPr bwMode="auto">
          <a:xfrm rot="10794868">
            <a:off x="2655888" y="1023938"/>
            <a:ext cx="3827462" cy="4776787"/>
          </a:xfrm>
          <a:prstGeom prst="roundRect">
            <a:avLst>
              <a:gd name="adj" fmla="val 38796"/>
            </a:avLst>
          </a:prstGeom>
          <a:solidFill>
            <a:schemeClr val="tx1"/>
          </a:solidFill>
          <a:ln w="63500">
            <a:solidFill>
              <a:srgbClr val="333333"/>
            </a:solidFill>
            <a:round/>
            <a:headEnd/>
            <a:tailEnd/>
          </a:ln>
        </p:spPr>
        <p:txBody>
          <a:bodyPr wrap="none" anchor="ctr"/>
          <a:lstStyle/>
          <a:p>
            <a:endParaRPr lang="en-US"/>
          </a:p>
        </p:txBody>
      </p:sp>
      <p:sp>
        <p:nvSpPr>
          <p:cNvPr id="135172" name="Oval 3"/>
          <p:cNvSpPr>
            <a:spLocks noChangeArrowheads="1"/>
          </p:cNvSpPr>
          <p:nvPr/>
        </p:nvSpPr>
        <p:spPr bwMode="auto">
          <a:xfrm rot="10794868">
            <a:off x="3089275" y="1460500"/>
            <a:ext cx="2963863" cy="3355975"/>
          </a:xfrm>
          <a:prstGeom prst="ellipse">
            <a:avLst/>
          </a:prstGeom>
          <a:solidFill>
            <a:schemeClr val="tx1"/>
          </a:solidFill>
          <a:ln w="63500">
            <a:solidFill>
              <a:srgbClr val="333333"/>
            </a:solidFill>
            <a:round/>
            <a:headEnd/>
            <a:tailEnd/>
          </a:ln>
        </p:spPr>
        <p:txBody>
          <a:bodyPr wrap="none" anchor="ctr"/>
          <a:lstStyle/>
          <a:p>
            <a:endParaRPr lang="en-US"/>
          </a:p>
        </p:txBody>
      </p:sp>
      <p:sp>
        <p:nvSpPr>
          <p:cNvPr id="135173" name="Line 4"/>
          <p:cNvSpPr>
            <a:spLocks noChangeShapeType="1"/>
          </p:cNvSpPr>
          <p:nvPr/>
        </p:nvSpPr>
        <p:spPr bwMode="auto">
          <a:xfrm rot="10794868">
            <a:off x="4572000" y="1463675"/>
            <a:ext cx="0" cy="3343275"/>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4" name="Line 5"/>
          <p:cNvSpPr>
            <a:spLocks noChangeShapeType="1"/>
          </p:cNvSpPr>
          <p:nvPr/>
        </p:nvSpPr>
        <p:spPr bwMode="auto">
          <a:xfrm rot="5394868">
            <a:off x="4572794" y="1623219"/>
            <a:ext cx="0" cy="2919412"/>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5" name="Line 6"/>
          <p:cNvSpPr>
            <a:spLocks noChangeShapeType="1"/>
          </p:cNvSpPr>
          <p:nvPr/>
        </p:nvSpPr>
        <p:spPr bwMode="auto">
          <a:xfrm rot="8142612">
            <a:off x="4564063" y="1527175"/>
            <a:ext cx="34925" cy="3155950"/>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6" name="Line 7"/>
          <p:cNvSpPr>
            <a:spLocks noChangeShapeType="1"/>
          </p:cNvSpPr>
          <p:nvPr/>
        </p:nvSpPr>
        <p:spPr bwMode="auto">
          <a:xfrm rot="13447125" flipH="1">
            <a:off x="4537075" y="1503363"/>
            <a:ext cx="42863" cy="3168650"/>
          </a:xfrm>
          <a:prstGeom prst="line">
            <a:avLst/>
          </a:prstGeom>
          <a:noFill/>
          <a:ln w="101600">
            <a:solidFill>
              <a:srgbClr val="3333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7" name="Freeform 8"/>
          <p:cNvSpPr>
            <a:spLocks/>
          </p:cNvSpPr>
          <p:nvPr/>
        </p:nvSpPr>
        <p:spPr bwMode="auto">
          <a:xfrm rot="10794868">
            <a:off x="3544888" y="1101725"/>
            <a:ext cx="1944687" cy="496888"/>
          </a:xfrm>
          <a:custGeom>
            <a:avLst/>
            <a:gdLst>
              <a:gd name="T0" fmla="*/ 0 w 219"/>
              <a:gd name="T1" fmla="*/ 0 h 60"/>
              <a:gd name="T2" fmla="*/ 2147483647 w 219"/>
              <a:gd name="T3" fmla="*/ 0 h 60"/>
              <a:gd name="T4" fmla="*/ 2147483647 w 219"/>
              <a:gd name="T5" fmla="*/ 2147483647 h 60"/>
              <a:gd name="T6" fmla="*/ 0 w 219"/>
              <a:gd name="T7" fmla="*/ 0 h 60"/>
              <a:gd name="T8" fmla="*/ 0 60000 65536"/>
              <a:gd name="T9" fmla="*/ 0 60000 65536"/>
              <a:gd name="T10" fmla="*/ 0 60000 65536"/>
              <a:gd name="T11" fmla="*/ 0 60000 65536"/>
              <a:gd name="T12" fmla="*/ 0 w 219"/>
              <a:gd name="T13" fmla="*/ 0 h 60"/>
              <a:gd name="T14" fmla="*/ 219 w 219"/>
              <a:gd name="T15" fmla="*/ 60 h 60"/>
            </a:gdLst>
            <a:ahLst/>
            <a:cxnLst>
              <a:cxn ang="T8">
                <a:pos x="T0" y="T1"/>
              </a:cxn>
              <a:cxn ang="T9">
                <a:pos x="T2" y="T3"/>
              </a:cxn>
              <a:cxn ang="T10">
                <a:pos x="T4" y="T5"/>
              </a:cxn>
              <a:cxn ang="T11">
                <a:pos x="T6" y="T7"/>
              </a:cxn>
            </a:cxnLst>
            <a:rect l="T12" t="T13" r="T14" b="T15"/>
            <a:pathLst>
              <a:path w="219" h="60">
                <a:moveTo>
                  <a:pt x="0" y="0"/>
                </a:moveTo>
                <a:cubicBezTo>
                  <a:pt x="63" y="40"/>
                  <a:pt x="102" y="60"/>
                  <a:pt x="203" y="0"/>
                </a:cubicBezTo>
                <a:cubicBezTo>
                  <a:pt x="219" y="0"/>
                  <a:pt x="133" y="21"/>
                  <a:pt x="99" y="21"/>
                </a:cubicBezTo>
                <a:cubicBezTo>
                  <a:pt x="65" y="21"/>
                  <a:pt x="21" y="4"/>
                  <a:pt x="0" y="0"/>
                </a:cubicBezTo>
                <a:close/>
              </a:path>
            </a:pathLst>
          </a:custGeom>
          <a:solidFill>
            <a:schemeClr val="tx1"/>
          </a:solidFill>
          <a:ln w="6350">
            <a:solidFill>
              <a:srgbClr val="333333"/>
            </a:solidFill>
            <a:round/>
            <a:headEnd/>
            <a:tailEnd/>
          </a:ln>
        </p:spPr>
        <p:txBody>
          <a:bodyPr wrap="none" anchor="ctr"/>
          <a:lstStyle/>
          <a:p>
            <a:endParaRPr lang="en-US"/>
          </a:p>
        </p:txBody>
      </p:sp>
      <p:sp>
        <p:nvSpPr>
          <p:cNvPr id="135178" name="Line 9"/>
          <p:cNvSpPr>
            <a:spLocks noChangeShapeType="1"/>
          </p:cNvSpPr>
          <p:nvPr/>
        </p:nvSpPr>
        <p:spPr bwMode="auto">
          <a:xfrm rot="10794868">
            <a:off x="4568825" y="1220788"/>
            <a:ext cx="1588" cy="1238250"/>
          </a:xfrm>
          <a:prstGeom prst="line">
            <a:avLst/>
          </a:prstGeom>
          <a:noFill/>
          <a:ln w="101600">
            <a:solidFill>
              <a:srgbClr val="CC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9" name="AutoShape 10"/>
          <p:cNvSpPr>
            <a:spLocks noChangeArrowheads="1"/>
          </p:cNvSpPr>
          <p:nvPr/>
        </p:nvSpPr>
        <p:spPr bwMode="auto">
          <a:xfrm rot="1863733">
            <a:off x="4660900" y="2047875"/>
            <a:ext cx="525463" cy="49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0" name="AutoShape 11"/>
          <p:cNvSpPr>
            <a:spLocks noChangeArrowheads="1"/>
          </p:cNvSpPr>
          <p:nvPr/>
        </p:nvSpPr>
        <p:spPr bwMode="auto">
          <a:xfrm rot="4216513">
            <a:off x="5202238" y="2478088"/>
            <a:ext cx="527050" cy="4953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1" name="AutoShape 12"/>
          <p:cNvSpPr>
            <a:spLocks noChangeArrowheads="1"/>
          </p:cNvSpPr>
          <p:nvPr/>
        </p:nvSpPr>
        <p:spPr bwMode="auto">
          <a:xfrm rot="17383487" flipV="1">
            <a:off x="5179219" y="3188494"/>
            <a:ext cx="525462" cy="4953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2" name="AutoShape 13"/>
          <p:cNvSpPr>
            <a:spLocks noChangeArrowheads="1"/>
          </p:cNvSpPr>
          <p:nvPr/>
        </p:nvSpPr>
        <p:spPr bwMode="auto">
          <a:xfrm rot="20424708" flipV="1">
            <a:off x="4676775" y="3740150"/>
            <a:ext cx="525463" cy="49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3" name="AutoShape 14"/>
          <p:cNvSpPr>
            <a:spLocks noChangeArrowheads="1"/>
          </p:cNvSpPr>
          <p:nvPr/>
        </p:nvSpPr>
        <p:spPr bwMode="auto">
          <a:xfrm rot="19736267" flipH="1">
            <a:off x="3965575" y="2047875"/>
            <a:ext cx="527050" cy="49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4" name="AutoShape 15"/>
          <p:cNvSpPr>
            <a:spLocks noChangeArrowheads="1"/>
          </p:cNvSpPr>
          <p:nvPr/>
        </p:nvSpPr>
        <p:spPr bwMode="auto">
          <a:xfrm rot="17383487" flipH="1">
            <a:off x="3423444" y="2478882"/>
            <a:ext cx="527050" cy="4937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5" name="AutoShape 16"/>
          <p:cNvSpPr>
            <a:spLocks noChangeArrowheads="1"/>
          </p:cNvSpPr>
          <p:nvPr/>
        </p:nvSpPr>
        <p:spPr bwMode="auto">
          <a:xfrm rot="4216513" flipH="1" flipV="1">
            <a:off x="3448051" y="3189287"/>
            <a:ext cx="525462" cy="49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86" name="AutoShape 17"/>
          <p:cNvSpPr>
            <a:spLocks noChangeArrowheads="1"/>
          </p:cNvSpPr>
          <p:nvPr/>
        </p:nvSpPr>
        <p:spPr bwMode="auto">
          <a:xfrm rot="1298478" flipH="1" flipV="1">
            <a:off x="3949700" y="3740150"/>
            <a:ext cx="527050" cy="49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grpSp>
        <p:nvGrpSpPr>
          <p:cNvPr id="135187" name="Group 18"/>
          <p:cNvGrpSpPr>
            <a:grpSpLocks/>
          </p:cNvGrpSpPr>
          <p:nvPr/>
        </p:nvGrpSpPr>
        <p:grpSpPr bwMode="auto">
          <a:xfrm rot="-1102701">
            <a:off x="4887913" y="4265613"/>
            <a:ext cx="365125" cy="222250"/>
            <a:chOff x="0" y="525"/>
            <a:chExt cx="5760" cy="3486"/>
          </a:xfrm>
        </p:grpSpPr>
        <p:sp>
          <p:nvSpPr>
            <p:cNvPr id="135199" name="Rectangle 19"/>
            <p:cNvSpPr>
              <a:spLocks noChangeArrowheads="1"/>
            </p:cNvSpPr>
            <p:nvPr/>
          </p:nvSpPr>
          <p:spPr bwMode="auto">
            <a:xfrm>
              <a:off x="0" y="528"/>
              <a:ext cx="5760" cy="3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35200" name="Group 20"/>
            <p:cNvGrpSpPr>
              <a:grpSpLocks/>
            </p:cNvGrpSpPr>
            <p:nvPr/>
          </p:nvGrpSpPr>
          <p:grpSpPr bwMode="auto">
            <a:xfrm>
              <a:off x="0" y="525"/>
              <a:ext cx="5760" cy="3486"/>
              <a:chOff x="0" y="525"/>
              <a:chExt cx="5760" cy="3486"/>
            </a:xfrm>
          </p:grpSpPr>
          <p:grpSp>
            <p:nvGrpSpPr>
              <p:cNvPr id="135201" name="Group 21"/>
              <p:cNvGrpSpPr>
                <a:grpSpLocks/>
              </p:cNvGrpSpPr>
              <p:nvPr/>
            </p:nvGrpSpPr>
            <p:grpSpPr bwMode="auto">
              <a:xfrm>
                <a:off x="0" y="525"/>
                <a:ext cx="5760" cy="3486"/>
                <a:chOff x="0" y="525"/>
                <a:chExt cx="5760" cy="3486"/>
              </a:xfrm>
            </p:grpSpPr>
            <p:sp>
              <p:nvSpPr>
                <p:cNvPr id="135263" name="Rectangle 22"/>
                <p:cNvSpPr>
                  <a:spLocks noChangeArrowheads="1"/>
                </p:cNvSpPr>
                <p:nvPr/>
              </p:nvSpPr>
              <p:spPr bwMode="auto">
                <a:xfrm>
                  <a:off x="0" y="52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4" name="Rectangle 23"/>
                <p:cNvSpPr>
                  <a:spLocks noChangeArrowheads="1"/>
                </p:cNvSpPr>
                <p:nvPr/>
              </p:nvSpPr>
              <p:spPr bwMode="auto">
                <a:xfrm>
                  <a:off x="0" y="106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5" name="Rectangle 24"/>
                <p:cNvSpPr>
                  <a:spLocks noChangeArrowheads="1"/>
                </p:cNvSpPr>
                <p:nvPr/>
              </p:nvSpPr>
              <p:spPr bwMode="auto">
                <a:xfrm>
                  <a:off x="0" y="1597"/>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6" name="Rectangle 25"/>
                <p:cNvSpPr>
                  <a:spLocks noChangeArrowheads="1"/>
                </p:cNvSpPr>
                <p:nvPr/>
              </p:nvSpPr>
              <p:spPr bwMode="auto">
                <a:xfrm>
                  <a:off x="0" y="2133"/>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7" name="Rectangle 26"/>
                <p:cNvSpPr>
                  <a:spLocks noChangeArrowheads="1"/>
                </p:cNvSpPr>
                <p:nvPr/>
              </p:nvSpPr>
              <p:spPr bwMode="auto">
                <a:xfrm>
                  <a:off x="0" y="2669"/>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8" name="Rectangle 27"/>
                <p:cNvSpPr>
                  <a:spLocks noChangeArrowheads="1"/>
                </p:cNvSpPr>
                <p:nvPr/>
              </p:nvSpPr>
              <p:spPr bwMode="auto">
                <a:xfrm>
                  <a:off x="0" y="3205"/>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69" name="Rectangle 28"/>
                <p:cNvSpPr>
                  <a:spLocks noChangeArrowheads="1"/>
                </p:cNvSpPr>
                <p:nvPr/>
              </p:nvSpPr>
              <p:spPr bwMode="auto">
                <a:xfrm>
                  <a:off x="0" y="3741"/>
                  <a:ext cx="5760" cy="27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5270" name="Rectangle 29"/>
                <p:cNvSpPr>
                  <a:spLocks noChangeArrowheads="1"/>
                </p:cNvSpPr>
                <p:nvPr/>
              </p:nvSpPr>
              <p:spPr bwMode="auto">
                <a:xfrm>
                  <a:off x="0" y="525"/>
                  <a:ext cx="2309" cy="188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5202" name="Group 30"/>
              <p:cNvGrpSpPr>
                <a:grpSpLocks/>
              </p:cNvGrpSpPr>
              <p:nvPr/>
            </p:nvGrpSpPr>
            <p:grpSpPr bwMode="auto">
              <a:xfrm>
                <a:off x="96" y="611"/>
                <a:ext cx="208" cy="1717"/>
                <a:chOff x="96" y="611"/>
                <a:chExt cx="208" cy="1717"/>
              </a:xfrm>
            </p:grpSpPr>
            <p:sp>
              <p:nvSpPr>
                <p:cNvPr id="298015" name="AutoShape 31"/>
                <p:cNvSpPr>
                  <a:spLocks noChangeArrowheads="1"/>
                </p:cNvSpPr>
                <p:nvPr/>
              </p:nvSpPr>
              <p:spPr bwMode="auto">
                <a:xfrm>
                  <a:off x="71" y="399"/>
                  <a:ext cx="15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16" name="AutoShape 32"/>
                <p:cNvSpPr>
                  <a:spLocks noChangeArrowheads="1"/>
                </p:cNvSpPr>
                <p:nvPr/>
              </p:nvSpPr>
              <p:spPr bwMode="auto">
                <a:xfrm>
                  <a:off x="47" y="789"/>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17" name="AutoShape 33"/>
                <p:cNvSpPr>
                  <a:spLocks noChangeArrowheads="1"/>
                </p:cNvSpPr>
                <p:nvPr/>
              </p:nvSpPr>
              <p:spPr bwMode="auto">
                <a:xfrm>
                  <a:off x="59" y="1243"/>
                  <a:ext cx="200"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18" name="AutoShape 34"/>
                <p:cNvSpPr>
                  <a:spLocks noChangeArrowheads="1"/>
                </p:cNvSpPr>
                <p:nvPr/>
              </p:nvSpPr>
              <p:spPr bwMode="auto">
                <a:xfrm>
                  <a:off x="24" y="1569"/>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19" name="AutoShape 35"/>
                <p:cNvSpPr>
                  <a:spLocks noChangeArrowheads="1"/>
                </p:cNvSpPr>
                <p:nvPr/>
              </p:nvSpPr>
              <p:spPr bwMode="auto">
                <a:xfrm>
                  <a:off x="57" y="1943"/>
                  <a:ext cx="150"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3" name="Group 36"/>
              <p:cNvGrpSpPr>
                <a:grpSpLocks/>
              </p:cNvGrpSpPr>
              <p:nvPr/>
            </p:nvGrpSpPr>
            <p:grpSpPr bwMode="auto">
              <a:xfrm>
                <a:off x="476" y="613"/>
                <a:ext cx="208" cy="1717"/>
                <a:chOff x="96" y="611"/>
                <a:chExt cx="208" cy="1717"/>
              </a:xfrm>
            </p:grpSpPr>
            <p:sp>
              <p:nvSpPr>
                <p:cNvPr id="298021" name="AutoShape 37"/>
                <p:cNvSpPr>
                  <a:spLocks noChangeArrowheads="1"/>
                </p:cNvSpPr>
                <p:nvPr/>
              </p:nvSpPr>
              <p:spPr bwMode="auto">
                <a:xfrm>
                  <a:off x="15" y="456"/>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2" name="AutoShape 38"/>
                <p:cNvSpPr>
                  <a:spLocks noChangeArrowheads="1"/>
                </p:cNvSpPr>
                <p:nvPr/>
              </p:nvSpPr>
              <p:spPr bwMode="auto">
                <a:xfrm>
                  <a:off x="23" y="826"/>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3" name="AutoShape 39"/>
                <p:cNvSpPr>
                  <a:spLocks noChangeArrowheads="1"/>
                </p:cNvSpPr>
                <p:nvPr/>
              </p:nvSpPr>
              <p:spPr bwMode="auto">
                <a:xfrm>
                  <a:off x="36" y="1197"/>
                  <a:ext cx="175"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4" name="AutoShape 40"/>
                <p:cNvSpPr>
                  <a:spLocks noChangeArrowheads="1"/>
                </p:cNvSpPr>
                <p:nvPr/>
              </p:nvSpPr>
              <p:spPr bwMode="auto">
                <a:xfrm>
                  <a:off x="21" y="1555"/>
                  <a:ext cx="150"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5" name="AutoShape 41"/>
                <p:cNvSpPr>
                  <a:spLocks noChangeArrowheads="1"/>
                </p:cNvSpPr>
                <p:nvPr/>
              </p:nvSpPr>
              <p:spPr bwMode="auto">
                <a:xfrm>
                  <a:off x="12" y="1898"/>
                  <a:ext cx="175" cy="174"/>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4" name="Group 42"/>
              <p:cNvGrpSpPr>
                <a:grpSpLocks/>
              </p:cNvGrpSpPr>
              <p:nvPr/>
            </p:nvGrpSpPr>
            <p:grpSpPr bwMode="auto">
              <a:xfrm>
                <a:off x="856" y="615"/>
                <a:ext cx="208" cy="1717"/>
                <a:chOff x="96" y="611"/>
                <a:chExt cx="208" cy="1717"/>
              </a:xfrm>
            </p:grpSpPr>
            <p:sp>
              <p:nvSpPr>
                <p:cNvPr id="298027" name="AutoShape 43"/>
                <p:cNvSpPr>
                  <a:spLocks noChangeArrowheads="1"/>
                </p:cNvSpPr>
                <p:nvPr/>
              </p:nvSpPr>
              <p:spPr bwMode="auto">
                <a:xfrm>
                  <a:off x="55" y="462"/>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8" name="AutoShape 44"/>
                <p:cNvSpPr>
                  <a:spLocks noChangeArrowheads="1"/>
                </p:cNvSpPr>
                <p:nvPr/>
              </p:nvSpPr>
              <p:spPr bwMode="auto">
                <a:xfrm>
                  <a:off x="39" y="824"/>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29" name="AutoShape 45"/>
                <p:cNvSpPr>
                  <a:spLocks noChangeArrowheads="1"/>
                </p:cNvSpPr>
                <p:nvPr/>
              </p:nvSpPr>
              <p:spPr bwMode="auto">
                <a:xfrm>
                  <a:off x="99" y="1372"/>
                  <a:ext cx="200"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0" name="AutoShape 46"/>
                <p:cNvSpPr>
                  <a:spLocks noChangeArrowheads="1"/>
                </p:cNvSpPr>
                <p:nvPr/>
              </p:nvSpPr>
              <p:spPr bwMode="auto">
                <a:xfrm>
                  <a:off x="40" y="1611"/>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1" name="AutoShape 47"/>
                <p:cNvSpPr>
                  <a:spLocks noChangeArrowheads="1"/>
                </p:cNvSpPr>
                <p:nvPr/>
              </p:nvSpPr>
              <p:spPr bwMode="auto">
                <a:xfrm>
                  <a:off x="48" y="1981"/>
                  <a:ext cx="175"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5" name="Group 48"/>
              <p:cNvGrpSpPr>
                <a:grpSpLocks/>
              </p:cNvGrpSpPr>
              <p:nvPr/>
            </p:nvGrpSpPr>
            <p:grpSpPr bwMode="auto">
              <a:xfrm>
                <a:off x="1236" y="617"/>
                <a:ext cx="208" cy="1717"/>
                <a:chOff x="96" y="611"/>
                <a:chExt cx="208" cy="1717"/>
              </a:xfrm>
            </p:grpSpPr>
            <p:sp>
              <p:nvSpPr>
                <p:cNvPr id="298033" name="AutoShape 49"/>
                <p:cNvSpPr>
                  <a:spLocks noChangeArrowheads="1"/>
                </p:cNvSpPr>
                <p:nvPr/>
              </p:nvSpPr>
              <p:spPr bwMode="auto">
                <a:xfrm>
                  <a:off x="-4" y="455"/>
                  <a:ext cx="301"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4" name="AutoShape 50"/>
                <p:cNvSpPr>
                  <a:spLocks noChangeArrowheads="1"/>
                </p:cNvSpPr>
                <p:nvPr/>
              </p:nvSpPr>
              <p:spPr bwMode="auto">
                <a:xfrm>
                  <a:off x="-20" y="821"/>
                  <a:ext cx="326"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5" name="AutoShape 51"/>
                <p:cNvSpPr>
                  <a:spLocks noChangeArrowheads="1"/>
                </p:cNvSpPr>
                <p:nvPr/>
              </p:nvSpPr>
              <p:spPr bwMode="auto">
                <a:xfrm>
                  <a:off x="25" y="1251"/>
                  <a:ext cx="301"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6" name="AutoShape 52"/>
                <p:cNvSpPr>
                  <a:spLocks noChangeArrowheads="1"/>
                </p:cNvSpPr>
                <p:nvPr/>
              </p:nvSpPr>
              <p:spPr bwMode="auto">
                <a:xfrm>
                  <a:off x="-51" y="1625"/>
                  <a:ext cx="326"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37" name="AutoShape 53"/>
                <p:cNvSpPr>
                  <a:spLocks noChangeArrowheads="1"/>
                </p:cNvSpPr>
                <p:nvPr/>
              </p:nvSpPr>
              <p:spPr bwMode="auto">
                <a:xfrm>
                  <a:off x="-2" y="1951"/>
                  <a:ext cx="301"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6" name="Group 54"/>
              <p:cNvGrpSpPr>
                <a:grpSpLocks/>
              </p:cNvGrpSpPr>
              <p:nvPr/>
            </p:nvGrpSpPr>
            <p:grpSpPr bwMode="auto">
              <a:xfrm>
                <a:off x="1616" y="619"/>
                <a:ext cx="208" cy="1717"/>
                <a:chOff x="96" y="611"/>
                <a:chExt cx="208" cy="1717"/>
              </a:xfrm>
            </p:grpSpPr>
            <p:sp>
              <p:nvSpPr>
                <p:cNvPr id="298039" name="AutoShape 55"/>
                <p:cNvSpPr>
                  <a:spLocks noChangeArrowheads="1"/>
                </p:cNvSpPr>
                <p:nvPr/>
              </p:nvSpPr>
              <p:spPr bwMode="auto">
                <a:xfrm>
                  <a:off x="64" y="524"/>
                  <a:ext cx="15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0" name="AutoShape 56"/>
                <p:cNvSpPr>
                  <a:spLocks noChangeArrowheads="1"/>
                </p:cNvSpPr>
                <p:nvPr/>
              </p:nvSpPr>
              <p:spPr bwMode="auto">
                <a:xfrm>
                  <a:off x="23" y="886"/>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1" name="AutoShape 57"/>
                <p:cNvSpPr>
                  <a:spLocks noChangeArrowheads="1"/>
                </p:cNvSpPr>
                <p:nvPr/>
              </p:nvSpPr>
              <p:spPr bwMode="auto">
                <a:xfrm>
                  <a:off x="99" y="1383"/>
                  <a:ext cx="200"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2" name="AutoShape 58"/>
                <p:cNvSpPr>
                  <a:spLocks noChangeArrowheads="1"/>
                </p:cNvSpPr>
                <p:nvPr/>
              </p:nvSpPr>
              <p:spPr bwMode="auto">
                <a:xfrm>
                  <a:off x="24" y="1673"/>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3" name="AutoShape 59"/>
                <p:cNvSpPr>
                  <a:spLocks noChangeArrowheads="1"/>
                </p:cNvSpPr>
                <p:nvPr/>
              </p:nvSpPr>
              <p:spPr bwMode="auto">
                <a:xfrm>
                  <a:off x="72" y="2000"/>
                  <a:ext cx="175"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7" name="Group 60"/>
              <p:cNvGrpSpPr>
                <a:grpSpLocks/>
              </p:cNvGrpSpPr>
              <p:nvPr/>
            </p:nvGrpSpPr>
            <p:grpSpPr bwMode="auto">
              <a:xfrm>
                <a:off x="1996" y="621"/>
                <a:ext cx="208" cy="1717"/>
                <a:chOff x="96" y="611"/>
                <a:chExt cx="208" cy="1717"/>
              </a:xfrm>
            </p:grpSpPr>
            <p:sp>
              <p:nvSpPr>
                <p:cNvPr id="298045" name="AutoShape 61"/>
                <p:cNvSpPr>
                  <a:spLocks noChangeArrowheads="1"/>
                </p:cNvSpPr>
                <p:nvPr/>
              </p:nvSpPr>
              <p:spPr bwMode="auto">
                <a:xfrm>
                  <a:off x="23" y="455"/>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6" name="AutoShape 62"/>
                <p:cNvSpPr>
                  <a:spLocks noChangeArrowheads="1"/>
                </p:cNvSpPr>
                <p:nvPr/>
              </p:nvSpPr>
              <p:spPr bwMode="auto">
                <a:xfrm>
                  <a:off x="28" y="849"/>
                  <a:ext cx="175"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7" name="AutoShape 63"/>
                <p:cNvSpPr>
                  <a:spLocks noChangeArrowheads="1"/>
                </p:cNvSpPr>
                <p:nvPr/>
              </p:nvSpPr>
              <p:spPr bwMode="auto">
                <a:xfrm>
                  <a:off x="91" y="1372"/>
                  <a:ext cx="200" cy="17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8" name="AutoShape 64"/>
                <p:cNvSpPr>
                  <a:spLocks noChangeArrowheads="1"/>
                </p:cNvSpPr>
                <p:nvPr/>
              </p:nvSpPr>
              <p:spPr bwMode="auto">
                <a:xfrm>
                  <a:off x="0" y="1632"/>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49" name="AutoShape 65"/>
                <p:cNvSpPr>
                  <a:spLocks noChangeArrowheads="1"/>
                </p:cNvSpPr>
                <p:nvPr/>
              </p:nvSpPr>
              <p:spPr bwMode="auto">
                <a:xfrm>
                  <a:off x="41" y="1978"/>
                  <a:ext cx="150"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8" name="Group 66"/>
              <p:cNvGrpSpPr>
                <a:grpSpLocks/>
              </p:cNvGrpSpPr>
              <p:nvPr/>
            </p:nvGrpSpPr>
            <p:grpSpPr bwMode="auto">
              <a:xfrm>
                <a:off x="284" y="803"/>
                <a:ext cx="208" cy="1337"/>
                <a:chOff x="572" y="1089"/>
                <a:chExt cx="208" cy="1337"/>
              </a:xfrm>
            </p:grpSpPr>
            <p:sp>
              <p:nvSpPr>
                <p:cNvPr id="298051" name="AutoShape 67"/>
                <p:cNvSpPr>
                  <a:spLocks noChangeArrowheads="1"/>
                </p:cNvSpPr>
                <p:nvPr/>
              </p:nvSpPr>
              <p:spPr bwMode="auto">
                <a:xfrm>
                  <a:off x="394" y="831"/>
                  <a:ext cx="326"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2" name="AutoShape 68"/>
                <p:cNvSpPr>
                  <a:spLocks noChangeArrowheads="1"/>
                </p:cNvSpPr>
                <p:nvPr/>
              </p:nvSpPr>
              <p:spPr bwMode="auto">
                <a:xfrm>
                  <a:off x="356" y="1181"/>
                  <a:ext cx="301"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3" name="AutoShape 69"/>
                <p:cNvSpPr>
                  <a:spLocks noChangeArrowheads="1"/>
                </p:cNvSpPr>
                <p:nvPr/>
              </p:nvSpPr>
              <p:spPr bwMode="auto">
                <a:xfrm>
                  <a:off x="372" y="1607"/>
                  <a:ext cx="301"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4" name="AutoShape 70"/>
                <p:cNvSpPr>
                  <a:spLocks noChangeArrowheads="1"/>
                </p:cNvSpPr>
                <p:nvPr/>
              </p:nvSpPr>
              <p:spPr bwMode="auto">
                <a:xfrm>
                  <a:off x="372" y="2004"/>
                  <a:ext cx="326"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09" name="Group 71"/>
              <p:cNvGrpSpPr>
                <a:grpSpLocks/>
              </p:cNvGrpSpPr>
              <p:nvPr/>
            </p:nvGrpSpPr>
            <p:grpSpPr bwMode="auto">
              <a:xfrm>
                <a:off x="668" y="803"/>
                <a:ext cx="208" cy="1337"/>
                <a:chOff x="572" y="1089"/>
                <a:chExt cx="208" cy="1337"/>
              </a:xfrm>
            </p:grpSpPr>
            <p:sp>
              <p:nvSpPr>
                <p:cNvPr id="298056" name="AutoShape 72"/>
                <p:cNvSpPr>
                  <a:spLocks noChangeArrowheads="1"/>
                </p:cNvSpPr>
                <p:nvPr/>
              </p:nvSpPr>
              <p:spPr bwMode="auto">
                <a:xfrm>
                  <a:off x="569" y="960"/>
                  <a:ext cx="15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7" name="AutoShape 73"/>
                <p:cNvSpPr>
                  <a:spLocks noChangeArrowheads="1"/>
                </p:cNvSpPr>
                <p:nvPr/>
              </p:nvSpPr>
              <p:spPr bwMode="auto">
                <a:xfrm>
                  <a:off x="577" y="1334"/>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8" name="AutoShape 74"/>
                <p:cNvSpPr>
                  <a:spLocks noChangeArrowheads="1"/>
                </p:cNvSpPr>
                <p:nvPr/>
              </p:nvSpPr>
              <p:spPr bwMode="auto">
                <a:xfrm>
                  <a:off x="577" y="1728"/>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59" name="AutoShape 75"/>
                <p:cNvSpPr>
                  <a:spLocks noChangeArrowheads="1"/>
                </p:cNvSpPr>
                <p:nvPr/>
              </p:nvSpPr>
              <p:spPr bwMode="auto">
                <a:xfrm>
                  <a:off x="554" y="2114"/>
                  <a:ext cx="175"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10" name="Group 76"/>
              <p:cNvGrpSpPr>
                <a:grpSpLocks/>
              </p:cNvGrpSpPr>
              <p:nvPr/>
            </p:nvGrpSpPr>
            <p:grpSpPr bwMode="auto">
              <a:xfrm>
                <a:off x="1052" y="803"/>
                <a:ext cx="208" cy="1337"/>
                <a:chOff x="572" y="1089"/>
                <a:chExt cx="208" cy="1337"/>
              </a:xfrm>
            </p:grpSpPr>
            <p:sp>
              <p:nvSpPr>
                <p:cNvPr id="298061" name="AutoShape 77"/>
                <p:cNvSpPr>
                  <a:spLocks noChangeArrowheads="1"/>
                </p:cNvSpPr>
                <p:nvPr/>
              </p:nvSpPr>
              <p:spPr bwMode="auto">
                <a:xfrm>
                  <a:off x="485" y="936"/>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2" name="AutoShape 78"/>
                <p:cNvSpPr>
                  <a:spLocks noChangeArrowheads="1"/>
                </p:cNvSpPr>
                <p:nvPr/>
              </p:nvSpPr>
              <p:spPr bwMode="auto">
                <a:xfrm>
                  <a:off x="517" y="1310"/>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3" name="AutoShape 79"/>
                <p:cNvSpPr>
                  <a:spLocks noChangeArrowheads="1"/>
                </p:cNvSpPr>
                <p:nvPr/>
              </p:nvSpPr>
              <p:spPr bwMode="auto">
                <a:xfrm>
                  <a:off x="486" y="1724"/>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4" name="AutoShape 80"/>
                <p:cNvSpPr>
                  <a:spLocks noChangeArrowheads="1"/>
                </p:cNvSpPr>
                <p:nvPr/>
              </p:nvSpPr>
              <p:spPr bwMode="auto">
                <a:xfrm>
                  <a:off x="527" y="2070"/>
                  <a:ext cx="150"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11" name="Group 81"/>
              <p:cNvGrpSpPr>
                <a:grpSpLocks/>
              </p:cNvGrpSpPr>
              <p:nvPr/>
            </p:nvGrpSpPr>
            <p:grpSpPr bwMode="auto">
              <a:xfrm>
                <a:off x="1436" y="803"/>
                <a:ext cx="208" cy="1337"/>
                <a:chOff x="572" y="1089"/>
                <a:chExt cx="208" cy="1337"/>
              </a:xfrm>
            </p:grpSpPr>
            <p:sp>
              <p:nvSpPr>
                <p:cNvPr id="298066" name="AutoShape 82"/>
                <p:cNvSpPr>
                  <a:spLocks noChangeArrowheads="1"/>
                </p:cNvSpPr>
                <p:nvPr/>
              </p:nvSpPr>
              <p:spPr bwMode="auto">
                <a:xfrm>
                  <a:off x="410" y="876"/>
                  <a:ext cx="326" cy="22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7" name="AutoShape 83"/>
                <p:cNvSpPr>
                  <a:spLocks noChangeArrowheads="1"/>
                </p:cNvSpPr>
                <p:nvPr/>
              </p:nvSpPr>
              <p:spPr bwMode="auto">
                <a:xfrm>
                  <a:off x="431" y="1302"/>
                  <a:ext cx="326"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8" name="AutoShape 84"/>
                <p:cNvSpPr>
                  <a:spLocks noChangeArrowheads="1"/>
                </p:cNvSpPr>
                <p:nvPr/>
              </p:nvSpPr>
              <p:spPr bwMode="auto">
                <a:xfrm>
                  <a:off x="395" y="1711"/>
                  <a:ext cx="326" cy="22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69" name="AutoShape 85"/>
                <p:cNvSpPr>
                  <a:spLocks noChangeArrowheads="1"/>
                </p:cNvSpPr>
                <p:nvPr/>
              </p:nvSpPr>
              <p:spPr bwMode="auto">
                <a:xfrm>
                  <a:off x="376" y="2098"/>
                  <a:ext cx="326"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nvGrpSpPr>
              <p:cNvPr id="135212" name="Group 86"/>
              <p:cNvGrpSpPr>
                <a:grpSpLocks/>
              </p:cNvGrpSpPr>
              <p:nvPr/>
            </p:nvGrpSpPr>
            <p:grpSpPr bwMode="auto">
              <a:xfrm>
                <a:off x="1820" y="803"/>
                <a:ext cx="208" cy="1337"/>
                <a:chOff x="572" y="1089"/>
                <a:chExt cx="208" cy="1337"/>
              </a:xfrm>
            </p:grpSpPr>
            <p:sp>
              <p:nvSpPr>
                <p:cNvPr id="298071" name="AutoShape 87"/>
                <p:cNvSpPr>
                  <a:spLocks noChangeArrowheads="1"/>
                </p:cNvSpPr>
                <p:nvPr/>
              </p:nvSpPr>
              <p:spPr bwMode="auto">
                <a:xfrm>
                  <a:off x="497" y="876"/>
                  <a:ext cx="175" cy="224"/>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72" name="AutoShape 88"/>
                <p:cNvSpPr>
                  <a:spLocks noChangeArrowheads="1"/>
                </p:cNvSpPr>
                <p:nvPr/>
              </p:nvSpPr>
              <p:spPr bwMode="auto">
                <a:xfrm>
                  <a:off x="501" y="1274"/>
                  <a:ext cx="200"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73" name="AutoShape 89"/>
                <p:cNvSpPr>
                  <a:spLocks noChangeArrowheads="1"/>
                </p:cNvSpPr>
                <p:nvPr/>
              </p:nvSpPr>
              <p:spPr bwMode="auto">
                <a:xfrm>
                  <a:off x="478" y="1656"/>
                  <a:ext cx="175" cy="199"/>
                </a:xfrm>
                <a:prstGeom prst="star5">
                  <a:avLst/>
                </a:prstGeom>
                <a:solidFill>
                  <a:srgbClr val="FFFFFF"/>
                </a:solidFill>
                <a:ln w="9525">
                  <a:noFill/>
                  <a:miter lim="800000"/>
                  <a:headEnd/>
                  <a:tailEnd/>
                </a:ln>
                <a:effectLst/>
              </p:spPr>
              <p:txBody>
                <a:bodyPr wrap="none" anchor="ctr"/>
                <a:lstStyle/>
                <a:p>
                  <a:pPr>
                    <a:defRPr/>
                  </a:pPr>
                  <a:endParaRPr lang="en-US"/>
                </a:p>
              </p:txBody>
            </p:sp>
            <p:sp>
              <p:nvSpPr>
                <p:cNvPr id="298074" name="AutoShape 90"/>
                <p:cNvSpPr>
                  <a:spLocks noChangeArrowheads="1"/>
                </p:cNvSpPr>
                <p:nvPr/>
              </p:nvSpPr>
              <p:spPr bwMode="auto">
                <a:xfrm>
                  <a:off x="518" y="2011"/>
                  <a:ext cx="175" cy="199"/>
                </a:xfrm>
                <a:prstGeom prst="star5">
                  <a:avLst/>
                </a:prstGeom>
                <a:solidFill>
                  <a:srgbClr val="FFFFFF"/>
                </a:solidFill>
                <a:ln w="9525">
                  <a:noFill/>
                  <a:miter lim="800000"/>
                  <a:headEnd/>
                  <a:tailEnd/>
                </a:ln>
                <a:effectLst/>
              </p:spPr>
              <p:txBody>
                <a:bodyPr wrap="none" anchor="ctr"/>
                <a:lstStyle/>
                <a:p>
                  <a:pPr>
                    <a:defRPr/>
                  </a:pPr>
                  <a:endParaRPr lang="en-US"/>
                </a:p>
              </p:txBody>
            </p:sp>
          </p:grpSp>
        </p:grpSp>
      </p:grpSp>
      <p:sp>
        <p:nvSpPr>
          <p:cNvPr id="135188" name="Text Box 91"/>
          <p:cNvSpPr txBox="1">
            <a:spLocks noChangeArrowheads="1"/>
          </p:cNvSpPr>
          <p:nvPr/>
        </p:nvSpPr>
        <p:spPr bwMode="auto">
          <a:xfrm>
            <a:off x="6781800" y="4419600"/>
            <a:ext cx="2054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latin typeface="Times New Roman" pitchFamily="18" charset="0"/>
                <a:cs typeface="Times New Roman" pitchFamily="18" charset="0"/>
              </a:rPr>
              <a:t>ALL Personnel</a:t>
            </a:r>
          </a:p>
          <a:p>
            <a:pPr algn="ctr" eaLnBrk="1" hangingPunct="1"/>
            <a:r>
              <a:rPr lang="en-US" sz="2400">
                <a:latin typeface="Times New Roman" pitchFamily="18" charset="0"/>
                <a:cs typeface="Times New Roman" pitchFamily="18" charset="0"/>
              </a:rPr>
              <a:t>U.S. Flag</a:t>
            </a:r>
          </a:p>
          <a:p>
            <a:pPr algn="ctr" eaLnBrk="1" hangingPunct="1"/>
            <a:r>
              <a:rPr lang="en-US" sz="2400">
                <a:latin typeface="Times New Roman" pitchFamily="18" charset="0"/>
                <a:cs typeface="Times New Roman" pitchFamily="18" charset="0"/>
              </a:rPr>
              <a:t>2” x 1 1/2”</a:t>
            </a:r>
          </a:p>
        </p:txBody>
      </p:sp>
      <p:sp>
        <p:nvSpPr>
          <p:cNvPr id="135189" name="AutoShape 93"/>
          <p:cNvSpPr>
            <a:spLocks noChangeArrowheads="1"/>
          </p:cNvSpPr>
          <p:nvPr/>
        </p:nvSpPr>
        <p:spPr bwMode="auto">
          <a:xfrm rot="17383487" flipV="1">
            <a:off x="5173663" y="3184525"/>
            <a:ext cx="530225" cy="498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90" name="AutoShape 94"/>
          <p:cNvSpPr>
            <a:spLocks noChangeArrowheads="1"/>
          </p:cNvSpPr>
          <p:nvPr/>
        </p:nvSpPr>
        <p:spPr bwMode="auto">
          <a:xfrm rot="4216513" flipH="1" flipV="1">
            <a:off x="3425825" y="3184525"/>
            <a:ext cx="530225" cy="498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DBFE6A"/>
              </a:gs>
              <a:gs pos="50000">
                <a:srgbClr val="E8FEA0"/>
              </a:gs>
              <a:gs pos="100000">
                <a:srgbClr val="DBFE6A"/>
              </a:gs>
            </a:gsLst>
            <a:lin ang="2700000" scaled="1"/>
          </a:gradFill>
          <a:ln w="9525">
            <a:solidFill>
              <a:schemeClr val="tx1"/>
            </a:solidFill>
            <a:miter lim="800000"/>
            <a:headEnd/>
            <a:tailEnd/>
          </a:ln>
        </p:spPr>
        <p:txBody>
          <a:bodyPr wrap="none" anchor="ctr"/>
          <a:lstStyle/>
          <a:p>
            <a:endParaRPr lang="en-US"/>
          </a:p>
        </p:txBody>
      </p:sp>
      <p:sp>
        <p:nvSpPr>
          <p:cNvPr id="135191" name="AutoShape 95"/>
          <p:cNvSpPr>
            <a:spLocks noChangeArrowheads="1"/>
          </p:cNvSpPr>
          <p:nvPr/>
        </p:nvSpPr>
        <p:spPr bwMode="auto">
          <a:xfrm rot="4194572" flipH="1" flipV="1">
            <a:off x="3435350" y="3189288"/>
            <a:ext cx="530225" cy="498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0000"/>
          </a:solidFill>
          <a:ln w="9525">
            <a:solidFill>
              <a:schemeClr val="tx1"/>
            </a:solidFill>
            <a:miter lim="800000"/>
            <a:headEnd/>
            <a:tailEnd/>
          </a:ln>
        </p:spPr>
        <p:txBody>
          <a:bodyPr vert="eaVert" wrap="none" anchor="ctr"/>
          <a:lstStyle/>
          <a:p>
            <a:endParaRPr lang="en-US"/>
          </a:p>
        </p:txBody>
      </p:sp>
      <p:sp>
        <p:nvSpPr>
          <p:cNvPr id="135192" name="Text Box 96"/>
          <p:cNvSpPr txBox="1">
            <a:spLocks noChangeArrowheads="1"/>
          </p:cNvSpPr>
          <p:nvPr/>
        </p:nvSpPr>
        <p:spPr bwMode="auto">
          <a:xfrm rot="4236102">
            <a:off x="3378200" y="3336925"/>
            <a:ext cx="609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a:solidFill>
                  <a:schemeClr val="bg1"/>
                </a:solidFill>
                <a:latin typeface="Arial Black" pitchFamily="34" charset="0"/>
                <a:cs typeface="Times New Roman" pitchFamily="18" charset="0"/>
              </a:rPr>
              <a:t>E410</a:t>
            </a:r>
          </a:p>
        </p:txBody>
      </p:sp>
      <p:sp>
        <p:nvSpPr>
          <p:cNvPr id="135193" name="AutoShape 97"/>
          <p:cNvSpPr>
            <a:spLocks noChangeArrowheads="1"/>
          </p:cNvSpPr>
          <p:nvPr/>
        </p:nvSpPr>
        <p:spPr bwMode="auto">
          <a:xfrm rot="17405428" flipV="1">
            <a:off x="5175250" y="3189288"/>
            <a:ext cx="530225" cy="498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0000"/>
          </a:solidFill>
          <a:ln w="9525">
            <a:solidFill>
              <a:schemeClr val="tx1"/>
            </a:solidFill>
            <a:miter lim="800000"/>
            <a:headEnd/>
            <a:tailEnd/>
          </a:ln>
        </p:spPr>
        <p:txBody>
          <a:bodyPr rot="10800000" vert="eaVert" wrap="none" anchor="ctr"/>
          <a:lstStyle/>
          <a:p>
            <a:endParaRPr lang="en-US"/>
          </a:p>
        </p:txBody>
      </p:sp>
      <p:sp>
        <p:nvSpPr>
          <p:cNvPr id="135194" name="Text Box 98"/>
          <p:cNvSpPr txBox="1">
            <a:spLocks noChangeArrowheads="1"/>
          </p:cNvSpPr>
          <p:nvPr/>
        </p:nvSpPr>
        <p:spPr bwMode="auto">
          <a:xfrm rot="17363898" flipH="1">
            <a:off x="5167313" y="3298825"/>
            <a:ext cx="609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a:solidFill>
                  <a:schemeClr val="bg1"/>
                </a:solidFill>
                <a:latin typeface="Arial Black" pitchFamily="34" charset="0"/>
                <a:cs typeface="Times New Roman" pitchFamily="18" charset="0"/>
              </a:rPr>
              <a:t>E410</a:t>
            </a:r>
          </a:p>
        </p:txBody>
      </p:sp>
      <p:sp>
        <p:nvSpPr>
          <p:cNvPr id="135195" name="Text Box 99"/>
          <p:cNvSpPr txBox="1">
            <a:spLocks noChangeArrowheads="1"/>
          </p:cNvSpPr>
          <p:nvPr/>
        </p:nvSpPr>
        <p:spPr bwMode="auto">
          <a:xfrm>
            <a:off x="0" y="3560763"/>
            <a:ext cx="25654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latin typeface="Times New Roman" pitchFamily="18" charset="0"/>
                <a:cs typeface="Times New Roman" pitchFamily="18" charset="0"/>
              </a:rPr>
              <a:t>ALL Personnel</a:t>
            </a:r>
          </a:p>
          <a:p>
            <a:pPr algn="ctr" eaLnBrk="1" hangingPunct="1"/>
            <a:r>
              <a:rPr lang="en-US" sz="1200">
                <a:latin typeface="Times New Roman" pitchFamily="18" charset="0"/>
                <a:cs typeface="Times New Roman" pitchFamily="18" charset="0"/>
              </a:rPr>
              <a:t>(Below the rank of DFC)</a:t>
            </a:r>
          </a:p>
          <a:p>
            <a:pPr algn="ctr" eaLnBrk="1" hangingPunct="1"/>
            <a:r>
              <a:rPr lang="en-US" sz="2400">
                <a:latin typeface="Times New Roman" pitchFamily="18" charset="0"/>
                <a:cs typeface="Times New Roman" pitchFamily="18" charset="0"/>
              </a:rPr>
              <a:t>Side Identifiers</a:t>
            </a:r>
          </a:p>
          <a:p>
            <a:pPr algn="ctr" eaLnBrk="1" hangingPunct="1"/>
            <a:r>
              <a:rPr lang="en-US">
                <a:latin typeface="Times New Roman" pitchFamily="18" charset="0"/>
                <a:cs typeface="Times New Roman" pitchFamily="18" charset="0"/>
              </a:rPr>
              <a:t>Same Size as Tetrahedron</a:t>
            </a:r>
          </a:p>
        </p:txBody>
      </p:sp>
      <p:sp>
        <p:nvSpPr>
          <p:cNvPr id="135196" name="Line 100"/>
          <p:cNvSpPr>
            <a:spLocks noChangeShapeType="1"/>
          </p:cNvSpPr>
          <p:nvPr/>
        </p:nvSpPr>
        <p:spPr bwMode="auto">
          <a:xfrm flipV="1">
            <a:off x="2362200" y="3543300"/>
            <a:ext cx="1092200" cy="660400"/>
          </a:xfrm>
          <a:prstGeom prst="line">
            <a:avLst/>
          </a:prstGeom>
          <a:noFill/>
          <a:ln w="9525">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197" name="Line 101"/>
          <p:cNvSpPr>
            <a:spLocks noChangeShapeType="1"/>
          </p:cNvSpPr>
          <p:nvPr/>
        </p:nvSpPr>
        <p:spPr bwMode="auto">
          <a:xfrm flipV="1">
            <a:off x="2286000" y="3479800"/>
            <a:ext cx="2832100" cy="736600"/>
          </a:xfrm>
          <a:prstGeom prst="line">
            <a:avLst/>
          </a:prstGeom>
          <a:noFill/>
          <a:ln w="9525">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198" name="Line 102"/>
          <p:cNvSpPr>
            <a:spLocks noChangeShapeType="1"/>
          </p:cNvSpPr>
          <p:nvPr/>
        </p:nvSpPr>
        <p:spPr bwMode="auto">
          <a:xfrm>
            <a:off x="5105400" y="4419600"/>
            <a:ext cx="1905000"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9502BD-F25A-468A-868E-F1E8EEACA922}" type="slidenum">
              <a:rPr lang="en-US" smtClean="0"/>
              <a:pPr eaLnBrk="1" hangingPunct="1"/>
              <a:t>98</a:t>
            </a:fld>
            <a:endParaRPr lang="en-US" smtClean="0"/>
          </a:p>
        </p:txBody>
      </p:sp>
      <p:grpSp>
        <p:nvGrpSpPr>
          <p:cNvPr id="136195" name="Group 2"/>
          <p:cNvGrpSpPr>
            <a:grpSpLocks/>
          </p:cNvGrpSpPr>
          <p:nvPr/>
        </p:nvGrpSpPr>
        <p:grpSpPr bwMode="auto">
          <a:xfrm>
            <a:off x="-25400" y="860425"/>
            <a:ext cx="1312863" cy="1395413"/>
            <a:chOff x="919" y="2714"/>
            <a:chExt cx="886" cy="981"/>
          </a:xfrm>
        </p:grpSpPr>
        <p:sp>
          <p:nvSpPr>
            <p:cNvPr id="136663" name="Freeform 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64" name="Freeform 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65" name="Line 5"/>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66" name="Line 6"/>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196" name="Group 7"/>
          <p:cNvGrpSpPr>
            <a:grpSpLocks/>
          </p:cNvGrpSpPr>
          <p:nvPr/>
        </p:nvGrpSpPr>
        <p:grpSpPr bwMode="auto">
          <a:xfrm>
            <a:off x="93663" y="1128713"/>
            <a:ext cx="1060450" cy="246062"/>
            <a:chOff x="2525" y="2146"/>
            <a:chExt cx="716" cy="173"/>
          </a:xfrm>
        </p:grpSpPr>
        <p:sp>
          <p:nvSpPr>
            <p:cNvPr id="136661" name="Freeform 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662" name="Freeform 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197" name="Line 10"/>
          <p:cNvSpPr>
            <a:spLocks noChangeShapeType="1"/>
          </p:cNvSpPr>
          <p:nvPr/>
        </p:nvSpPr>
        <p:spPr bwMode="auto">
          <a:xfrm>
            <a:off x="622300" y="1136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198" name="WordArt 11"/>
          <p:cNvSpPr>
            <a:spLocks noChangeArrowheads="1" noChangeShapeType="1" noTextEdit="1"/>
          </p:cNvSpPr>
          <p:nvPr/>
        </p:nvSpPr>
        <p:spPr bwMode="auto">
          <a:xfrm>
            <a:off x="134938" y="1231900"/>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199" name="Freeform 12"/>
          <p:cNvSpPr>
            <a:spLocks/>
          </p:cNvSpPr>
          <p:nvPr/>
        </p:nvSpPr>
        <p:spPr bwMode="auto">
          <a:xfrm rot="-246818">
            <a:off x="153988" y="1978025"/>
            <a:ext cx="477837"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00" name="Freeform 13"/>
          <p:cNvSpPr>
            <a:spLocks/>
          </p:cNvSpPr>
          <p:nvPr/>
        </p:nvSpPr>
        <p:spPr bwMode="auto">
          <a:xfrm rot="246818" flipH="1">
            <a:off x="619125" y="1978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01" name="Line 14"/>
          <p:cNvSpPr>
            <a:spLocks noChangeShapeType="1"/>
          </p:cNvSpPr>
          <p:nvPr/>
        </p:nvSpPr>
        <p:spPr bwMode="auto">
          <a:xfrm flipH="1">
            <a:off x="612775" y="2076450"/>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02" name="WordArt 15"/>
          <p:cNvSpPr>
            <a:spLocks noChangeArrowheads="1" noChangeShapeType="1" noTextEdit="1"/>
          </p:cNvSpPr>
          <p:nvPr/>
        </p:nvSpPr>
        <p:spPr bwMode="auto">
          <a:xfrm rot="546172">
            <a:off x="177800" y="2065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203" name="WordArt 16"/>
          <p:cNvSpPr>
            <a:spLocks noChangeArrowheads="1" noChangeShapeType="1" noTextEdit="1"/>
          </p:cNvSpPr>
          <p:nvPr/>
        </p:nvSpPr>
        <p:spPr bwMode="auto">
          <a:xfrm rot="-534701">
            <a:off x="652463" y="2065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204" name="Freeform 17"/>
          <p:cNvSpPr>
            <a:spLocks/>
          </p:cNvSpPr>
          <p:nvPr/>
        </p:nvSpPr>
        <p:spPr bwMode="auto">
          <a:xfrm>
            <a:off x="119063" y="1439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05" name="Freeform 18"/>
          <p:cNvSpPr>
            <a:spLocks/>
          </p:cNvSpPr>
          <p:nvPr/>
        </p:nvSpPr>
        <p:spPr bwMode="auto">
          <a:xfrm>
            <a:off x="119063" y="1439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6" name="Freeform 19"/>
          <p:cNvSpPr>
            <a:spLocks/>
          </p:cNvSpPr>
          <p:nvPr/>
        </p:nvSpPr>
        <p:spPr bwMode="auto">
          <a:xfrm>
            <a:off x="130175" y="1428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07" name="Freeform 20"/>
          <p:cNvSpPr>
            <a:spLocks/>
          </p:cNvSpPr>
          <p:nvPr/>
        </p:nvSpPr>
        <p:spPr bwMode="auto">
          <a:xfrm>
            <a:off x="130175" y="1428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8" name="WordArt 21"/>
          <p:cNvSpPr>
            <a:spLocks noChangeArrowheads="1" noChangeShapeType="1" noTextEdit="1"/>
          </p:cNvSpPr>
          <p:nvPr/>
        </p:nvSpPr>
        <p:spPr bwMode="auto">
          <a:xfrm>
            <a:off x="207963" y="1450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6209" name="WordArt 22"/>
          <p:cNvSpPr>
            <a:spLocks noChangeArrowheads="1" noChangeShapeType="1" noTextEdit="1"/>
          </p:cNvSpPr>
          <p:nvPr/>
        </p:nvSpPr>
        <p:spPr bwMode="auto">
          <a:xfrm>
            <a:off x="1557338" y="1519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210" name="Group 23"/>
          <p:cNvGrpSpPr>
            <a:grpSpLocks/>
          </p:cNvGrpSpPr>
          <p:nvPr/>
        </p:nvGrpSpPr>
        <p:grpSpPr bwMode="auto">
          <a:xfrm>
            <a:off x="1300163" y="881063"/>
            <a:ext cx="1317625" cy="1401762"/>
            <a:chOff x="919" y="2714"/>
            <a:chExt cx="886" cy="981"/>
          </a:xfrm>
        </p:grpSpPr>
        <p:sp>
          <p:nvSpPr>
            <p:cNvPr id="136657" name="Freeform 2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58" name="Freeform 2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59" name="Line 26"/>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60" name="Line 27"/>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11" name="Group 28"/>
          <p:cNvGrpSpPr>
            <a:grpSpLocks/>
          </p:cNvGrpSpPr>
          <p:nvPr/>
        </p:nvGrpSpPr>
        <p:grpSpPr bwMode="auto">
          <a:xfrm>
            <a:off x="1419225" y="1150938"/>
            <a:ext cx="1065213" cy="247650"/>
            <a:chOff x="2525" y="2146"/>
            <a:chExt cx="716" cy="173"/>
          </a:xfrm>
        </p:grpSpPr>
        <p:sp>
          <p:nvSpPr>
            <p:cNvPr id="136655" name="Freeform 2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656" name="Freeform 3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212" name="Line 31"/>
          <p:cNvSpPr>
            <a:spLocks noChangeShapeType="1"/>
          </p:cNvSpPr>
          <p:nvPr/>
        </p:nvSpPr>
        <p:spPr bwMode="auto">
          <a:xfrm>
            <a:off x="1951038" y="1157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3" name="WordArt 32"/>
          <p:cNvSpPr>
            <a:spLocks noChangeArrowheads="1" noChangeShapeType="1" noTextEdit="1"/>
          </p:cNvSpPr>
          <p:nvPr/>
        </p:nvSpPr>
        <p:spPr bwMode="auto">
          <a:xfrm>
            <a:off x="1460500" y="1254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214" name="Freeform 33"/>
          <p:cNvSpPr>
            <a:spLocks/>
          </p:cNvSpPr>
          <p:nvPr/>
        </p:nvSpPr>
        <p:spPr bwMode="auto">
          <a:xfrm rot="-246818">
            <a:off x="1479550" y="2003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15" name="Freeform 34"/>
          <p:cNvSpPr>
            <a:spLocks/>
          </p:cNvSpPr>
          <p:nvPr/>
        </p:nvSpPr>
        <p:spPr bwMode="auto">
          <a:xfrm rot="246818" flipH="1">
            <a:off x="1947863" y="2003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16" name="Line 35"/>
          <p:cNvSpPr>
            <a:spLocks noChangeShapeType="1"/>
          </p:cNvSpPr>
          <p:nvPr/>
        </p:nvSpPr>
        <p:spPr bwMode="auto">
          <a:xfrm flipH="1">
            <a:off x="1941513" y="2101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7" name="WordArt 36"/>
          <p:cNvSpPr>
            <a:spLocks noChangeArrowheads="1" noChangeShapeType="1" noTextEdit="1"/>
          </p:cNvSpPr>
          <p:nvPr/>
        </p:nvSpPr>
        <p:spPr bwMode="auto">
          <a:xfrm rot="546172">
            <a:off x="1503363" y="209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218" name="WordArt 37"/>
          <p:cNvSpPr>
            <a:spLocks noChangeArrowheads="1" noChangeShapeType="1" noTextEdit="1"/>
          </p:cNvSpPr>
          <p:nvPr/>
        </p:nvSpPr>
        <p:spPr bwMode="auto">
          <a:xfrm rot="-534701">
            <a:off x="1979613" y="209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219" name="Group 38"/>
          <p:cNvGrpSpPr>
            <a:grpSpLocks/>
          </p:cNvGrpSpPr>
          <p:nvPr/>
        </p:nvGrpSpPr>
        <p:grpSpPr bwMode="auto">
          <a:xfrm>
            <a:off x="1444625" y="1450975"/>
            <a:ext cx="1033463" cy="528638"/>
            <a:chOff x="1217" y="2031"/>
            <a:chExt cx="695" cy="355"/>
          </a:xfrm>
        </p:grpSpPr>
        <p:sp>
          <p:nvSpPr>
            <p:cNvPr id="136651" name="Freeform 39"/>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52" name="Freeform 40"/>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53" name="Freeform 41"/>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54" name="Freeform 42"/>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220" name="WordArt 43"/>
          <p:cNvSpPr>
            <a:spLocks noChangeArrowheads="1" noChangeShapeType="1" noTextEdit="1"/>
          </p:cNvSpPr>
          <p:nvPr/>
        </p:nvSpPr>
        <p:spPr bwMode="auto">
          <a:xfrm>
            <a:off x="1531938" y="1487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221" name="WordArt 44"/>
          <p:cNvSpPr>
            <a:spLocks noChangeArrowheads="1" noChangeShapeType="1" noTextEdit="1"/>
          </p:cNvSpPr>
          <p:nvPr/>
        </p:nvSpPr>
        <p:spPr bwMode="auto">
          <a:xfrm>
            <a:off x="1557338" y="1519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222" name="Group 45"/>
          <p:cNvGrpSpPr>
            <a:grpSpLocks/>
          </p:cNvGrpSpPr>
          <p:nvPr/>
        </p:nvGrpSpPr>
        <p:grpSpPr bwMode="auto">
          <a:xfrm>
            <a:off x="1300163" y="881063"/>
            <a:ext cx="1317625" cy="1401762"/>
            <a:chOff x="919" y="2714"/>
            <a:chExt cx="886" cy="981"/>
          </a:xfrm>
        </p:grpSpPr>
        <p:sp>
          <p:nvSpPr>
            <p:cNvPr id="136647" name="Freeform 46"/>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48" name="Freeform 47"/>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49" name="Line 48"/>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50" name="Line 49"/>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23" name="Group 50"/>
          <p:cNvGrpSpPr>
            <a:grpSpLocks/>
          </p:cNvGrpSpPr>
          <p:nvPr/>
        </p:nvGrpSpPr>
        <p:grpSpPr bwMode="auto">
          <a:xfrm>
            <a:off x="1419225" y="1150938"/>
            <a:ext cx="1065213" cy="247650"/>
            <a:chOff x="2525" y="2146"/>
            <a:chExt cx="716" cy="173"/>
          </a:xfrm>
        </p:grpSpPr>
        <p:sp>
          <p:nvSpPr>
            <p:cNvPr id="136645" name="Freeform 5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646" name="Freeform 5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224" name="Line 53"/>
          <p:cNvSpPr>
            <a:spLocks noChangeShapeType="1"/>
          </p:cNvSpPr>
          <p:nvPr/>
        </p:nvSpPr>
        <p:spPr bwMode="auto">
          <a:xfrm>
            <a:off x="1951038" y="1157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5" name="WordArt 54"/>
          <p:cNvSpPr>
            <a:spLocks noChangeArrowheads="1" noChangeShapeType="1" noTextEdit="1"/>
          </p:cNvSpPr>
          <p:nvPr/>
        </p:nvSpPr>
        <p:spPr bwMode="auto">
          <a:xfrm>
            <a:off x="1460500" y="1254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226" name="Freeform 55"/>
          <p:cNvSpPr>
            <a:spLocks/>
          </p:cNvSpPr>
          <p:nvPr/>
        </p:nvSpPr>
        <p:spPr bwMode="auto">
          <a:xfrm rot="-246818">
            <a:off x="1479550" y="2003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27" name="Freeform 56"/>
          <p:cNvSpPr>
            <a:spLocks/>
          </p:cNvSpPr>
          <p:nvPr/>
        </p:nvSpPr>
        <p:spPr bwMode="auto">
          <a:xfrm rot="246818" flipH="1">
            <a:off x="1947863" y="2003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28" name="Line 57"/>
          <p:cNvSpPr>
            <a:spLocks noChangeShapeType="1"/>
          </p:cNvSpPr>
          <p:nvPr/>
        </p:nvSpPr>
        <p:spPr bwMode="auto">
          <a:xfrm flipH="1">
            <a:off x="1941513" y="2101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9" name="WordArt 58"/>
          <p:cNvSpPr>
            <a:spLocks noChangeArrowheads="1" noChangeShapeType="1" noTextEdit="1"/>
          </p:cNvSpPr>
          <p:nvPr/>
        </p:nvSpPr>
        <p:spPr bwMode="auto">
          <a:xfrm rot="546172">
            <a:off x="1503363" y="209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230" name="WordArt 59"/>
          <p:cNvSpPr>
            <a:spLocks noChangeArrowheads="1" noChangeShapeType="1" noTextEdit="1"/>
          </p:cNvSpPr>
          <p:nvPr/>
        </p:nvSpPr>
        <p:spPr bwMode="auto">
          <a:xfrm rot="-534701">
            <a:off x="1979613" y="209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231" name="Group 60"/>
          <p:cNvGrpSpPr>
            <a:grpSpLocks/>
          </p:cNvGrpSpPr>
          <p:nvPr/>
        </p:nvGrpSpPr>
        <p:grpSpPr bwMode="auto">
          <a:xfrm>
            <a:off x="1444625" y="1450975"/>
            <a:ext cx="1033463" cy="528638"/>
            <a:chOff x="1217" y="2031"/>
            <a:chExt cx="695" cy="355"/>
          </a:xfrm>
        </p:grpSpPr>
        <p:sp>
          <p:nvSpPr>
            <p:cNvPr id="136641" name="Freeform 61"/>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42" name="Freeform 62"/>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43" name="Freeform 63"/>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44" name="Freeform 64"/>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232" name="WordArt 65"/>
          <p:cNvSpPr>
            <a:spLocks noChangeArrowheads="1" noChangeShapeType="1" noTextEdit="1"/>
          </p:cNvSpPr>
          <p:nvPr/>
        </p:nvSpPr>
        <p:spPr bwMode="auto">
          <a:xfrm>
            <a:off x="1531938" y="1487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430</a:t>
            </a:r>
          </a:p>
        </p:txBody>
      </p:sp>
      <p:sp>
        <p:nvSpPr>
          <p:cNvPr id="136233" name="Text Box 66"/>
          <p:cNvSpPr txBox="1">
            <a:spLocks noChangeArrowheads="1"/>
          </p:cNvSpPr>
          <p:nvPr/>
        </p:nvSpPr>
        <p:spPr bwMode="auto">
          <a:xfrm>
            <a:off x="2676525" y="1349375"/>
            <a:ext cx="2306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Engine Company</a:t>
            </a:r>
          </a:p>
        </p:txBody>
      </p:sp>
      <p:grpSp>
        <p:nvGrpSpPr>
          <p:cNvPr id="136234" name="Group 67"/>
          <p:cNvGrpSpPr>
            <a:grpSpLocks/>
          </p:cNvGrpSpPr>
          <p:nvPr/>
        </p:nvGrpSpPr>
        <p:grpSpPr bwMode="auto">
          <a:xfrm>
            <a:off x="693738" y="1622425"/>
            <a:ext cx="1312862" cy="1395413"/>
            <a:chOff x="919" y="2714"/>
            <a:chExt cx="886" cy="981"/>
          </a:xfrm>
        </p:grpSpPr>
        <p:sp>
          <p:nvSpPr>
            <p:cNvPr id="136637" name="Freeform 68"/>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38" name="Freeform 69"/>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39" name="Line 70"/>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40" name="Line 71"/>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35" name="Group 72"/>
          <p:cNvGrpSpPr>
            <a:grpSpLocks/>
          </p:cNvGrpSpPr>
          <p:nvPr/>
        </p:nvGrpSpPr>
        <p:grpSpPr bwMode="auto">
          <a:xfrm>
            <a:off x="812800" y="1890713"/>
            <a:ext cx="1060450" cy="246062"/>
            <a:chOff x="2525" y="2146"/>
            <a:chExt cx="716" cy="173"/>
          </a:xfrm>
        </p:grpSpPr>
        <p:sp>
          <p:nvSpPr>
            <p:cNvPr id="136635" name="Freeform 73"/>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636" name="Freeform 74"/>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236" name="Line 75"/>
          <p:cNvSpPr>
            <a:spLocks noChangeShapeType="1"/>
          </p:cNvSpPr>
          <p:nvPr/>
        </p:nvSpPr>
        <p:spPr bwMode="auto">
          <a:xfrm>
            <a:off x="1341438" y="1898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7" name="WordArt 76"/>
          <p:cNvSpPr>
            <a:spLocks noChangeArrowheads="1" noChangeShapeType="1" noTextEdit="1"/>
          </p:cNvSpPr>
          <p:nvPr/>
        </p:nvSpPr>
        <p:spPr bwMode="auto">
          <a:xfrm>
            <a:off x="854075" y="1993900"/>
            <a:ext cx="995363"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238" name="Freeform 77"/>
          <p:cNvSpPr>
            <a:spLocks/>
          </p:cNvSpPr>
          <p:nvPr/>
        </p:nvSpPr>
        <p:spPr bwMode="auto">
          <a:xfrm rot="-246818">
            <a:off x="873125" y="2740025"/>
            <a:ext cx="477838"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39" name="Freeform 78"/>
          <p:cNvSpPr>
            <a:spLocks/>
          </p:cNvSpPr>
          <p:nvPr/>
        </p:nvSpPr>
        <p:spPr bwMode="auto">
          <a:xfrm rot="246818" flipH="1">
            <a:off x="1338263" y="2740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40" name="Line 79"/>
          <p:cNvSpPr>
            <a:spLocks noChangeShapeType="1"/>
          </p:cNvSpPr>
          <p:nvPr/>
        </p:nvSpPr>
        <p:spPr bwMode="auto">
          <a:xfrm flipH="1">
            <a:off x="1331913" y="2838450"/>
            <a:ext cx="7937"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41" name="WordArt 80"/>
          <p:cNvSpPr>
            <a:spLocks noChangeArrowheads="1" noChangeShapeType="1" noTextEdit="1"/>
          </p:cNvSpPr>
          <p:nvPr/>
        </p:nvSpPr>
        <p:spPr bwMode="auto">
          <a:xfrm rot="546172">
            <a:off x="896938" y="2827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242" name="WordArt 81"/>
          <p:cNvSpPr>
            <a:spLocks noChangeArrowheads="1" noChangeShapeType="1" noTextEdit="1"/>
          </p:cNvSpPr>
          <p:nvPr/>
        </p:nvSpPr>
        <p:spPr bwMode="auto">
          <a:xfrm rot="-534701">
            <a:off x="1371600" y="2827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243" name="Freeform 82"/>
          <p:cNvSpPr>
            <a:spLocks/>
          </p:cNvSpPr>
          <p:nvPr/>
        </p:nvSpPr>
        <p:spPr bwMode="auto">
          <a:xfrm>
            <a:off x="838200" y="2201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44" name="Freeform 83"/>
          <p:cNvSpPr>
            <a:spLocks/>
          </p:cNvSpPr>
          <p:nvPr/>
        </p:nvSpPr>
        <p:spPr bwMode="auto">
          <a:xfrm>
            <a:off x="838200" y="2201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45" name="Freeform 84"/>
          <p:cNvSpPr>
            <a:spLocks/>
          </p:cNvSpPr>
          <p:nvPr/>
        </p:nvSpPr>
        <p:spPr bwMode="auto">
          <a:xfrm>
            <a:off x="849313" y="2190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46" name="Freeform 85"/>
          <p:cNvSpPr>
            <a:spLocks/>
          </p:cNvSpPr>
          <p:nvPr/>
        </p:nvSpPr>
        <p:spPr bwMode="auto">
          <a:xfrm>
            <a:off x="849313" y="2190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47" name="WordArt 86"/>
          <p:cNvSpPr>
            <a:spLocks noChangeArrowheads="1" noChangeShapeType="1" noTextEdit="1"/>
          </p:cNvSpPr>
          <p:nvPr/>
        </p:nvSpPr>
        <p:spPr bwMode="auto">
          <a:xfrm>
            <a:off x="927100" y="2212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6248" name="WordArt 87"/>
          <p:cNvSpPr>
            <a:spLocks noChangeArrowheads="1" noChangeShapeType="1" noTextEdit="1"/>
          </p:cNvSpPr>
          <p:nvPr/>
        </p:nvSpPr>
        <p:spPr bwMode="auto">
          <a:xfrm>
            <a:off x="2276475" y="2281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249" name="Group 88"/>
          <p:cNvGrpSpPr>
            <a:grpSpLocks/>
          </p:cNvGrpSpPr>
          <p:nvPr/>
        </p:nvGrpSpPr>
        <p:grpSpPr bwMode="auto">
          <a:xfrm>
            <a:off x="2019300" y="1643063"/>
            <a:ext cx="1317625" cy="1401762"/>
            <a:chOff x="919" y="2714"/>
            <a:chExt cx="886" cy="981"/>
          </a:xfrm>
        </p:grpSpPr>
        <p:sp>
          <p:nvSpPr>
            <p:cNvPr id="136631" name="Freeform 89"/>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32" name="Freeform 90"/>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33" name="Line 91"/>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34" name="Line 92"/>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50" name="Group 93"/>
          <p:cNvGrpSpPr>
            <a:grpSpLocks/>
          </p:cNvGrpSpPr>
          <p:nvPr/>
        </p:nvGrpSpPr>
        <p:grpSpPr bwMode="auto">
          <a:xfrm>
            <a:off x="2138363" y="1912938"/>
            <a:ext cx="1065212" cy="247650"/>
            <a:chOff x="2525" y="2146"/>
            <a:chExt cx="716" cy="173"/>
          </a:xfrm>
        </p:grpSpPr>
        <p:sp>
          <p:nvSpPr>
            <p:cNvPr id="136629" name="Freeform 94"/>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630" name="Freeform 95"/>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251" name="Line 96"/>
          <p:cNvSpPr>
            <a:spLocks noChangeShapeType="1"/>
          </p:cNvSpPr>
          <p:nvPr/>
        </p:nvSpPr>
        <p:spPr bwMode="auto">
          <a:xfrm>
            <a:off x="2670175" y="1919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52" name="WordArt 97"/>
          <p:cNvSpPr>
            <a:spLocks noChangeArrowheads="1" noChangeShapeType="1" noTextEdit="1"/>
          </p:cNvSpPr>
          <p:nvPr/>
        </p:nvSpPr>
        <p:spPr bwMode="auto">
          <a:xfrm>
            <a:off x="2179638" y="2016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253" name="Freeform 98"/>
          <p:cNvSpPr>
            <a:spLocks/>
          </p:cNvSpPr>
          <p:nvPr/>
        </p:nvSpPr>
        <p:spPr bwMode="auto">
          <a:xfrm rot="-246818">
            <a:off x="2198688" y="2765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54" name="Freeform 99"/>
          <p:cNvSpPr>
            <a:spLocks/>
          </p:cNvSpPr>
          <p:nvPr/>
        </p:nvSpPr>
        <p:spPr bwMode="auto">
          <a:xfrm rot="246818" flipH="1">
            <a:off x="2667000" y="2765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55" name="Line 100"/>
          <p:cNvSpPr>
            <a:spLocks noChangeShapeType="1"/>
          </p:cNvSpPr>
          <p:nvPr/>
        </p:nvSpPr>
        <p:spPr bwMode="auto">
          <a:xfrm flipH="1">
            <a:off x="2660650" y="2863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56" name="WordArt 101"/>
          <p:cNvSpPr>
            <a:spLocks noChangeArrowheads="1" noChangeShapeType="1" noTextEdit="1"/>
          </p:cNvSpPr>
          <p:nvPr/>
        </p:nvSpPr>
        <p:spPr bwMode="auto">
          <a:xfrm rot="546172">
            <a:off x="2222500" y="285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257" name="WordArt 102"/>
          <p:cNvSpPr>
            <a:spLocks noChangeArrowheads="1" noChangeShapeType="1" noTextEdit="1"/>
          </p:cNvSpPr>
          <p:nvPr/>
        </p:nvSpPr>
        <p:spPr bwMode="auto">
          <a:xfrm rot="-534701">
            <a:off x="2698750" y="285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258" name="Group 103"/>
          <p:cNvGrpSpPr>
            <a:grpSpLocks/>
          </p:cNvGrpSpPr>
          <p:nvPr/>
        </p:nvGrpSpPr>
        <p:grpSpPr bwMode="auto">
          <a:xfrm>
            <a:off x="2163763" y="2212975"/>
            <a:ext cx="1033462" cy="528638"/>
            <a:chOff x="1217" y="2031"/>
            <a:chExt cx="695" cy="355"/>
          </a:xfrm>
        </p:grpSpPr>
        <p:sp>
          <p:nvSpPr>
            <p:cNvPr id="136625" name="Freeform 104"/>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26" name="Freeform 105"/>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27" name="Freeform 106"/>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28" name="Freeform 107"/>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259" name="WordArt 108"/>
          <p:cNvSpPr>
            <a:spLocks noChangeArrowheads="1" noChangeShapeType="1" noTextEdit="1"/>
          </p:cNvSpPr>
          <p:nvPr/>
        </p:nvSpPr>
        <p:spPr bwMode="auto">
          <a:xfrm>
            <a:off x="2251075" y="2249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260" name="WordArt 109"/>
          <p:cNvSpPr>
            <a:spLocks noChangeArrowheads="1" noChangeShapeType="1" noTextEdit="1"/>
          </p:cNvSpPr>
          <p:nvPr/>
        </p:nvSpPr>
        <p:spPr bwMode="auto">
          <a:xfrm>
            <a:off x="2276475" y="2281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261" name="Group 110"/>
          <p:cNvGrpSpPr>
            <a:grpSpLocks/>
          </p:cNvGrpSpPr>
          <p:nvPr/>
        </p:nvGrpSpPr>
        <p:grpSpPr bwMode="auto">
          <a:xfrm>
            <a:off x="2019300" y="1643063"/>
            <a:ext cx="1317625" cy="1401762"/>
            <a:chOff x="919" y="2714"/>
            <a:chExt cx="886" cy="981"/>
          </a:xfrm>
        </p:grpSpPr>
        <p:sp>
          <p:nvSpPr>
            <p:cNvPr id="136621" name="Freeform 111"/>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22" name="Freeform 112"/>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23" name="Line 113"/>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24" name="Line 114"/>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62" name="Group 115"/>
          <p:cNvGrpSpPr>
            <a:grpSpLocks/>
          </p:cNvGrpSpPr>
          <p:nvPr/>
        </p:nvGrpSpPr>
        <p:grpSpPr bwMode="auto">
          <a:xfrm>
            <a:off x="2138363" y="1912938"/>
            <a:ext cx="1065212" cy="247650"/>
            <a:chOff x="2525" y="2146"/>
            <a:chExt cx="716" cy="173"/>
          </a:xfrm>
        </p:grpSpPr>
        <p:sp>
          <p:nvSpPr>
            <p:cNvPr id="136619" name="Freeform 116"/>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620" name="Freeform 117"/>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263" name="Line 118"/>
          <p:cNvSpPr>
            <a:spLocks noChangeShapeType="1"/>
          </p:cNvSpPr>
          <p:nvPr/>
        </p:nvSpPr>
        <p:spPr bwMode="auto">
          <a:xfrm>
            <a:off x="2670175" y="1919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64" name="WordArt 119"/>
          <p:cNvSpPr>
            <a:spLocks noChangeArrowheads="1" noChangeShapeType="1" noTextEdit="1"/>
          </p:cNvSpPr>
          <p:nvPr/>
        </p:nvSpPr>
        <p:spPr bwMode="auto">
          <a:xfrm>
            <a:off x="2179638" y="2016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265" name="Freeform 120"/>
          <p:cNvSpPr>
            <a:spLocks/>
          </p:cNvSpPr>
          <p:nvPr/>
        </p:nvSpPr>
        <p:spPr bwMode="auto">
          <a:xfrm rot="-246818">
            <a:off x="2198688" y="2765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66" name="Freeform 121"/>
          <p:cNvSpPr>
            <a:spLocks/>
          </p:cNvSpPr>
          <p:nvPr/>
        </p:nvSpPr>
        <p:spPr bwMode="auto">
          <a:xfrm rot="246818" flipH="1">
            <a:off x="2667000" y="2765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67" name="Line 122"/>
          <p:cNvSpPr>
            <a:spLocks noChangeShapeType="1"/>
          </p:cNvSpPr>
          <p:nvPr/>
        </p:nvSpPr>
        <p:spPr bwMode="auto">
          <a:xfrm flipH="1">
            <a:off x="2660650" y="2863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68" name="WordArt 123"/>
          <p:cNvSpPr>
            <a:spLocks noChangeArrowheads="1" noChangeShapeType="1" noTextEdit="1"/>
          </p:cNvSpPr>
          <p:nvPr/>
        </p:nvSpPr>
        <p:spPr bwMode="auto">
          <a:xfrm rot="546172">
            <a:off x="2222500" y="285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269" name="WordArt 124"/>
          <p:cNvSpPr>
            <a:spLocks noChangeArrowheads="1" noChangeShapeType="1" noTextEdit="1"/>
          </p:cNvSpPr>
          <p:nvPr/>
        </p:nvSpPr>
        <p:spPr bwMode="auto">
          <a:xfrm rot="-534701">
            <a:off x="2698750" y="285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270" name="Group 125"/>
          <p:cNvGrpSpPr>
            <a:grpSpLocks/>
          </p:cNvGrpSpPr>
          <p:nvPr/>
        </p:nvGrpSpPr>
        <p:grpSpPr bwMode="auto">
          <a:xfrm>
            <a:off x="2163763" y="2212975"/>
            <a:ext cx="1033462" cy="528638"/>
            <a:chOff x="1217" y="2031"/>
            <a:chExt cx="695" cy="355"/>
          </a:xfrm>
        </p:grpSpPr>
        <p:sp>
          <p:nvSpPr>
            <p:cNvPr id="136615" name="Freeform 126"/>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16" name="Freeform 127"/>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17" name="Freeform 128"/>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18" name="Freeform 129"/>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271" name="WordArt 130"/>
          <p:cNvSpPr>
            <a:spLocks noChangeArrowheads="1" noChangeShapeType="1" noTextEdit="1"/>
          </p:cNvSpPr>
          <p:nvPr/>
        </p:nvSpPr>
        <p:spPr bwMode="auto">
          <a:xfrm>
            <a:off x="2251075" y="2249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8000"/>
                </a:solidFill>
                <a:latin typeface="Franklin Gothic Demi"/>
              </a:rPr>
              <a:t>430</a:t>
            </a:r>
          </a:p>
        </p:txBody>
      </p:sp>
      <p:sp>
        <p:nvSpPr>
          <p:cNvPr id="136272" name="Text Box 131"/>
          <p:cNvSpPr txBox="1">
            <a:spLocks noChangeArrowheads="1"/>
          </p:cNvSpPr>
          <p:nvPr/>
        </p:nvSpPr>
        <p:spPr bwMode="auto">
          <a:xfrm>
            <a:off x="3395663" y="2111375"/>
            <a:ext cx="217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Truck Company</a:t>
            </a:r>
          </a:p>
        </p:txBody>
      </p:sp>
      <p:grpSp>
        <p:nvGrpSpPr>
          <p:cNvPr id="136273" name="Group 132"/>
          <p:cNvGrpSpPr>
            <a:grpSpLocks/>
          </p:cNvGrpSpPr>
          <p:nvPr/>
        </p:nvGrpSpPr>
        <p:grpSpPr bwMode="auto">
          <a:xfrm>
            <a:off x="1412875" y="2384425"/>
            <a:ext cx="1312863" cy="1395413"/>
            <a:chOff x="919" y="2714"/>
            <a:chExt cx="886" cy="981"/>
          </a:xfrm>
        </p:grpSpPr>
        <p:sp>
          <p:nvSpPr>
            <p:cNvPr id="136611" name="Freeform 13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12" name="Freeform 13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613" name="Line 135"/>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14" name="Line 136"/>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74" name="Group 137"/>
          <p:cNvGrpSpPr>
            <a:grpSpLocks/>
          </p:cNvGrpSpPr>
          <p:nvPr/>
        </p:nvGrpSpPr>
        <p:grpSpPr bwMode="auto">
          <a:xfrm>
            <a:off x="1531938" y="2652713"/>
            <a:ext cx="1060450" cy="246062"/>
            <a:chOff x="2525" y="2146"/>
            <a:chExt cx="716" cy="173"/>
          </a:xfrm>
        </p:grpSpPr>
        <p:sp>
          <p:nvSpPr>
            <p:cNvPr id="136609" name="Freeform 13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610" name="Freeform 13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275" name="Line 140"/>
          <p:cNvSpPr>
            <a:spLocks noChangeShapeType="1"/>
          </p:cNvSpPr>
          <p:nvPr/>
        </p:nvSpPr>
        <p:spPr bwMode="auto">
          <a:xfrm>
            <a:off x="2060575" y="2660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76" name="WordArt 141"/>
          <p:cNvSpPr>
            <a:spLocks noChangeArrowheads="1" noChangeShapeType="1" noTextEdit="1"/>
          </p:cNvSpPr>
          <p:nvPr/>
        </p:nvSpPr>
        <p:spPr bwMode="auto">
          <a:xfrm>
            <a:off x="1573213" y="2755900"/>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277" name="Freeform 142"/>
          <p:cNvSpPr>
            <a:spLocks/>
          </p:cNvSpPr>
          <p:nvPr/>
        </p:nvSpPr>
        <p:spPr bwMode="auto">
          <a:xfrm rot="-246818">
            <a:off x="1592263" y="3502025"/>
            <a:ext cx="477837"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78" name="Freeform 143"/>
          <p:cNvSpPr>
            <a:spLocks/>
          </p:cNvSpPr>
          <p:nvPr/>
        </p:nvSpPr>
        <p:spPr bwMode="auto">
          <a:xfrm rot="246818" flipH="1">
            <a:off x="2057400" y="3502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279" name="Line 144"/>
          <p:cNvSpPr>
            <a:spLocks noChangeShapeType="1"/>
          </p:cNvSpPr>
          <p:nvPr/>
        </p:nvSpPr>
        <p:spPr bwMode="auto">
          <a:xfrm flipH="1">
            <a:off x="2051050" y="3600450"/>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80" name="WordArt 145"/>
          <p:cNvSpPr>
            <a:spLocks noChangeArrowheads="1" noChangeShapeType="1" noTextEdit="1"/>
          </p:cNvSpPr>
          <p:nvPr/>
        </p:nvSpPr>
        <p:spPr bwMode="auto">
          <a:xfrm rot="546172">
            <a:off x="1616075" y="3589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281" name="WordArt 146"/>
          <p:cNvSpPr>
            <a:spLocks noChangeArrowheads="1" noChangeShapeType="1" noTextEdit="1"/>
          </p:cNvSpPr>
          <p:nvPr/>
        </p:nvSpPr>
        <p:spPr bwMode="auto">
          <a:xfrm rot="-534701">
            <a:off x="2090738" y="3589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282" name="Freeform 147"/>
          <p:cNvSpPr>
            <a:spLocks/>
          </p:cNvSpPr>
          <p:nvPr/>
        </p:nvSpPr>
        <p:spPr bwMode="auto">
          <a:xfrm>
            <a:off x="1557338" y="2963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83" name="Freeform 148"/>
          <p:cNvSpPr>
            <a:spLocks/>
          </p:cNvSpPr>
          <p:nvPr/>
        </p:nvSpPr>
        <p:spPr bwMode="auto">
          <a:xfrm>
            <a:off x="1557338" y="2963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84" name="Freeform 149"/>
          <p:cNvSpPr>
            <a:spLocks/>
          </p:cNvSpPr>
          <p:nvPr/>
        </p:nvSpPr>
        <p:spPr bwMode="auto">
          <a:xfrm>
            <a:off x="1568450" y="2952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285" name="Freeform 150"/>
          <p:cNvSpPr>
            <a:spLocks/>
          </p:cNvSpPr>
          <p:nvPr/>
        </p:nvSpPr>
        <p:spPr bwMode="auto">
          <a:xfrm>
            <a:off x="1568450" y="2952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0000"/>
          </a:solidFill>
          <a:ln w="3175">
            <a:solidFill>
              <a:srgbClr val="1F1A17"/>
            </a:solidFill>
            <a:prstDash val="solid"/>
            <a:round/>
            <a:headEnd/>
            <a:tailEnd/>
          </a:ln>
        </p:spPr>
        <p:txBody>
          <a:bodyPr/>
          <a:lstStyle/>
          <a:p>
            <a:endParaRPr lang="en-US"/>
          </a:p>
        </p:txBody>
      </p:sp>
      <p:sp>
        <p:nvSpPr>
          <p:cNvPr id="136286" name="WordArt 151"/>
          <p:cNvSpPr>
            <a:spLocks noChangeArrowheads="1" noChangeShapeType="1" noTextEdit="1"/>
          </p:cNvSpPr>
          <p:nvPr/>
        </p:nvSpPr>
        <p:spPr bwMode="auto">
          <a:xfrm>
            <a:off x="1646238" y="2974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418</a:t>
            </a:r>
          </a:p>
        </p:txBody>
      </p:sp>
      <p:sp>
        <p:nvSpPr>
          <p:cNvPr id="136287" name="WordArt 152"/>
          <p:cNvSpPr>
            <a:spLocks noChangeArrowheads="1" noChangeShapeType="1" noTextEdit="1"/>
          </p:cNvSpPr>
          <p:nvPr/>
        </p:nvSpPr>
        <p:spPr bwMode="auto">
          <a:xfrm>
            <a:off x="2995613" y="3043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288" name="Group 153"/>
          <p:cNvGrpSpPr>
            <a:grpSpLocks/>
          </p:cNvGrpSpPr>
          <p:nvPr/>
        </p:nvGrpSpPr>
        <p:grpSpPr bwMode="auto">
          <a:xfrm>
            <a:off x="2738438" y="2405063"/>
            <a:ext cx="1317625" cy="1401762"/>
            <a:chOff x="919" y="2714"/>
            <a:chExt cx="886" cy="981"/>
          </a:xfrm>
        </p:grpSpPr>
        <p:sp>
          <p:nvSpPr>
            <p:cNvPr id="136605" name="Freeform 15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06" name="Freeform 15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607" name="Line 156"/>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608" name="Line 157"/>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89" name="Group 158"/>
          <p:cNvGrpSpPr>
            <a:grpSpLocks/>
          </p:cNvGrpSpPr>
          <p:nvPr/>
        </p:nvGrpSpPr>
        <p:grpSpPr bwMode="auto">
          <a:xfrm>
            <a:off x="2857500" y="2674938"/>
            <a:ext cx="1065213" cy="247650"/>
            <a:chOff x="2525" y="2146"/>
            <a:chExt cx="716" cy="173"/>
          </a:xfrm>
        </p:grpSpPr>
        <p:sp>
          <p:nvSpPr>
            <p:cNvPr id="136603" name="Freeform 15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604" name="Freeform 16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290" name="Line 161"/>
          <p:cNvSpPr>
            <a:spLocks noChangeShapeType="1"/>
          </p:cNvSpPr>
          <p:nvPr/>
        </p:nvSpPr>
        <p:spPr bwMode="auto">
          <a:xfrm>
            <a:off x="3389313" y="2681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91" name="WordArt 162"/>
          <p:cNvSpPr>
            <a:spLocks noChangeArrowheads="1" noChangeShapeType="1" noTextEdit="1"/>
          </p:cNvSpPr>
          <p:nvPr/>
        </p:nvSpPr>
        <p:spPr bwMode="auto">
          <a:xfrm>
            <a:off x="2898775" y="2778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292" name="Freeform 163"/>
          <p:cNvSpPr>
            <a:spLocks/>
          </p:cNvSpPr>
          <p:nvPr/>
        </p:nvSpPr>
        <p:spPr bwMode="auto">
          <a:xfrm rot="-246818">
            <a:off x="2917825" y="3527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93" name="Freeform 164"/>
          <p:cNvSpPr>
            <a:spLocks/>
          </p:cNvSpPr>
          <p:nvPr/>
        </p:nvSpPr>
        <p:spPr bwMode="auto">
          <a:xfrm rot="246818" flipH="1">
            <a:off x="3386138" y="3527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294" name="Line 165"/>
          <p:cNvSpPr>
            <a:spLocks noChangeShapeType="1"/>
          </p:cNvSpPr>
          <p:nvPr/>
        </p:nvSpPr>
        <p:spPr bwMode="auto">
          <a:xfrm flipH="1">
            <a:off x="3379788" y="3625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95" name="WordArt 166"/>
          <p:cNvSpPr>
            <a:spLocks noChangeArrowheads="1" noChangeShapeType="1" noTextEdit="1"/>
          </p:cNvSpPr>
          <p:nvPr/>
        </p:nvSpPr>
        <p:spPr bwMode="auto">
          <a:xfrm rot="546172">
            <a:off x="2941638" y="3616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296" name="WordArt 167"/>
          <p:cNvSpPr>
            <a:spLocks noChangeArrowheads="1" noChangeShapeType="1" noTextEdit="1"/>
          </p:cNvSpPr>
          <p:nvPr/>
        </p:nvSpPr>
        <p:spPr bwMode="auto">
          <a:xfrm rot="-534701">
            <a:off x="3417888" y="3616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297" name="Group 168"/>
          <p:cNvGrpSpPr>
            <a:grpSpLocks/>
          </p:cNvGrpSpPr>
          <p:nvPr/>
        </p:nvGrpSpPr>
        <p:grpSpPr bwMode="auto">
          <a:xfrm>
            <a:off x="2882900" y="2974975"/>
            <a:ext cx="1033463" cy="528638"/>
            <a:chOff x="1217" y="2031"/>
            <a:chExt cx="695" cy="355"/>
          </a:xfrm>
        </p:grpSpPr>
        <p:sp>
          <p:nvSpPr>
            <p:cNvPr id="136599" name="Freeform 169"/>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00" name="Freeform 170"/>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01" name="Freeform 171"/>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602" name="Freeform 172"/>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298" name="WordArt 173"/>
          <p:cNvSpPr>
            <a:spLocks noChangeArrowheads="1" noChangeShapeType="1" noTextEdit="1"/>
          </p:cNvSpPr>
          <p:nvPr/>
        </p:nvSpPr>
        <p:spPr bwMode="auto">
          <a:xfrm>
            <a:off x="2970213" y="3011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299" name="WordArt 174"/>
          <p:cNvSpPr>
            <a:spLocks noChangeArrowheads="1" noChangeShapeType="1" noTextEdit="1"/>
          </p:cNvSpPr>
          <p:nvPr/>
        </p:nvSpPr>
        <p:spPr bwMode="auto">
          <a:xfrm>
            <a:off x="2995613" y="3043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300" name="Group 175"/>
          <p:cNvGrpSpPr>
            <a:grpSpLocks/>
          </p:cNvGrpSpPr>
          <p:nvPr/>
        </p:nvGrpSpPr>
        <p:grpSpPr bwMode="auto">
          <a:xfrm>
            <a:off x="2738438" y="2405063"/>
            <a:ext cx="1317625" cy="1401762"/>
            <a:chOff x="919" y="2714"/>
            <a:chExt cx="886" cy="981"/>
          </a:xfrm>
        </p:grpSpPr>
        <p:sp>
          <p:nvSpPr>
            <p:cNvPr id="136595" name="Freeform 176"/>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96" name="Freeform 177"/>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97" name="Line 178"/>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98" name="Line 179"/>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01" name="Group 180"/>
          <p:cNvGrpSpPr>
            <a:grpSpLocks/>
          </p:cNvGrpSpPr>
          <p:nvPr/>
        </p:nvGrpSpPr>
        <p:grpSpPr bwMode="auto">
          <a:xfrm>
            <a:off x="2857500" y="2674938"/>
            <a:ext cx="1065213" cy="247650"/>
            <a:chOff x="2525" y="2146"/>
            <a:chExt cx="716" cy="173"/>
          </a:xfrm>
        </p:grpSpPr>
        <p:sp>
          <p:nvSpPr>
            <p:cNvPr id="136593" name="Freeform 18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94" name="Freeform 18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302" name="Line 183"/>
          <p:cNvSpPr>
            <a:spLocks noChangeShapeType="1"/>
          </p:cNvSpPr>
          <p:nvPr/>
        </p:nvSpPr>
        <p:spPr bwMode="auto">
          <a:xfrm>
            <a:off x="3389313" y="2681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03" name="WordArt 184"/>
          <p:cNvSpPr>
            <a:spLocks noChangeArrowheads="1" noChangeShapeType="1" noTextEdit="1"/>
          </p:cNvSpPr>
          <p:nvPr/>
        </p:nvSpPr>
        <p:spPr bwMode="auto">
          <a:xfrm>
            <a:off x="2898775" y="2778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304" name="Freeform 185"/>
          <p:cNvSpPr>
            <a:spLocks/>
          </p:cNvSpPr>
          <p:nvPr/>
        </p:nvSpPr>
        <p:spPr bwMode="auto">
          <a:xfrm rot="-246818">
            <a:off x="2917825" y="3527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05" name="Freeform 186"/>
          <p:cNvSpPr>
            <a:spLocks/>
          </p:cNvSpPr>
          <p:nvPr/>
        </p:nvSpPr>
        <p:spPr bwMode="auto">
          <a:xfrm rot="246818" flipH="1">
            <a:off x="3386138" y="3527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06" name="Line 187"/>
          <p:cNvSpPr>
            <a:spLocks noChangeShapeType="1"/>
          </p:cNvSpPr>
          <p:nvPr/>
        </p:nvSpPr>
        <p:spPr bwMode="auto">
          <a:xfrm flipH="1">
            <a:off x="3379788" y="3625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07" name="WordArt 188"/>
          <p:cNvSpPr>
            <a:spLocks noChangeArrowheads="1" noChangeShapeType="1" noTextEdit="1"/>
          </p:cNvSpPr>
          <p:nvPr/>
        </p:nvSpPr>
        <p:spPr bwMode="auto">
          <a:xfrm rot="546172">
            <a:off x="2941638" y="3616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308" name="WordArt 189"/>
          <p:cNvSpPr>
            <a:spLocks noChangeArrowheads="1" noChangeShapeType="1" noTextEdit="1"/>
          </p:cNvSpPr>
          <p:nvPr/>
        </p:nvSpPr>
        <p:spPr bwMode="auto">
          <a:xfrm rot="-534701">
            <a:off x="3417888" y="3616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309" name="Group 190"/>
          <p:cNvGrpSpPr>
            <a:grpSpLocks/>
          </p:cNvGrpSpPr>
          <p:nvPr/>
        </p:nvGrpSpPr>
        <p:grpSpPr bwMode="auto">
          <a:xfrm>
            <a:off x="2882900" y="2974975"/>
            <a:ext cx="1033463" cy="528638"/>
            <a:chOff x="1217" y="2031"/>
            <a:chExt cx="695" cy="355"/>
          </a:xfrm>
        </p:grpSpPr>
        <p:sp>
          <p:nvSpPr>
            <p:cNvPr id="136589" name="Freeform 191"/>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90" name="Freeform 192"/>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91" name="Freeform 193"/>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92" name="Freeform 194"/>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310" name="WordArt 195"/>
          <p:cNvSpPr>
            <a:spLocks noChangeArrowheads="1" noChangeShapeType="1" noTextEdit="1"/>
          </p:cNvSpPr>
          <p:nvPr/>
        </p:nvSpPr>
        <p:spPr bwMode="auto">
          <a:xfrm>
            <a:off x="2970213" y="3011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0000"/>
                </a:solidFill>
                <a:latin typeface="Franklin Gothic Demi"/>
              </a:rPr>
              <a:t>418</a:t>
            </a:r>
          </a:p>
        </p:txBody>
      </p:sp>
      <p:sp>
        <p:nvSpPr>
          <p:cNvPr id="136311" name="Text Box 196"/>
          <p:cNvSpPr txBox="1">
            <a:spLocks noChangeArrowheads="1"/>
          </p:cNvSpPr>
          <p:nvPr/>
        </p:nvSpPr>
        <p:spPr bwMode="auto">
          <a:xfrm>
            <a:off x="4114800" y="2873375"/>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Rescue Company</a:t>
            </a:r>
          </a:p>
        </p:txBody>
      </p:sp>
      <p:grpSp>
        <p:nvGrpSpPr>
          <p:cNvPr id="136312" name="Group 197"/>
          <p:cNvGrpSpPr>
            <a:grpSpLocks/>
          </p:cNvGrpSpPr>
          <p:nvPr/>
        </p:nvGrpSpPr>
        <p:grpSpPr bwMode="auto">
          <a:xfrm>
            <a:off x="2132013" y="3146425"/>
            <a:ext cx="1312862" cy="1395413"/>
            <a:chOff x="919" y="2714"/>
            <a:chExt cx="886" cy="981"/>
          </a:xfrm>
        </p:grpSpPr>
        <p:sp>
          <p:nvSpPr>
            <p:cNvPr id="136585" name="Freeform 198"/>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86" name="Freeform 199"/>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87" name="Line 200"/>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88" name="Line 201"/>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13" name="Group 202"/>
          <p:cNvGrpSpPr>
            <a:grpSpLocks/>
          </p:cNvGrpSpPr>
          <p:nvPr/>
        </p:nvGrpSpPr>
        <p:grpSpPr bwMode="auto">
          <a:xfrm>
            <a:off x="2251075" y="3414713"/>
            <a:ext cx="1060450" cy="246062"/>
            <a:chOff x="2525" y="2146"/>
            <a:chExt cx="716" cy="173"/>
          </a:xfrm>
        </p:grpSpPr>
        <p:sp>
          <p:nvSpPr>
            <p:cNvPr id="136583" name="Freeform 203"/>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584" name="Freeform 204"/>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314" name="Line 205"/>
          <p:cNvSpPr>
            <a:spLocks noChangeShapeType="1"/>
          </p:cNvSpPr>
          <p:nvPr/>
        </p:nvSpPr>
        <p:spPr bwMode="auto">
          <a:xfrm>
            <a:off x="2779713" y="3422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15" name="WordArt 206"/>
          <p:cNvSpPr>
            <a:spLocks noChangeArrowheads="1" noChangeShapeType="1" noTextEdit="1"/>
          </p:cNvSpPr>
          <p:nvPr/>
        </p:nvSpPr>
        <p:spPr bwMode="auto">
          <a:xfrm>
            <a:off x="2292350" y="3517900"/>
            <a:ext cx="995363"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316" name="Freeform 207"/>
          <p:cNvSpPr>
            <a:spLocks/>
          </p:cNvSpPr>
          <p:nvPr/>
        </p:nvSpPr>
        <p:spPr bwMode="auto">
          <a:xfrm rot="-246818">
            <a:off x="2311400" y="4264025"/>
            <a:ext cx="477838"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17" name="Freeform 208"/>
          <p:cNvSpPr>
            <a:spLocks/>
          </p:cNvSpPr>
          <p:nvPr/>
        </p:nvSpPr>
        <p:spPr bwMode="auto">
          <a:xfrm rot="246818" flipH="1">
            <a:off x="2776538" y="4264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18" name="Line 209"/>
          <p:cNvSpPr>
            <a:spLocks noChangeShapeType="1"/>
          </p:cNvSpPr>
          <p:nvPr/>
        </p:nvSpPr>
        <p:spPr bwMode="auto">
          <a:xfrm flipH="1">
            <a:off x="2770188" y="4362450"/>
            <a:ext cx="7937"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19" name="WordArt 210"/>
          <p:cNvSpPr>
            <a:spLocks noChangeArrowheads="1" noChangeShapeType="1" noTextEdit="1"/>
          </p:cNvSpPr>
          <p:nvPr/>
        </p:nvSpPr>
        <p:spPr bwMode="auto">
          <a:xfrm rot="546172">
            <a:off x="2335213" y="4351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320" name="WordArt 211"/>
          <p:cNvSpPr>
            <a:spLocks noChangeArrowheads="1" noChangeShapeType="1" noTextEdit="1"/>
          </p:cNvSpPr>
          <p:nvPr/>
        </p:nvSpPr>
        <p:spPr bwMode="auto">
          <a:xfrm rot="-534701">
            <a:off x="2809875" y="4351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321" name="Freeform 212"/>
          <p:cNvSpPr>
            <a:spLocks/>
          </p:cNvSpPr>
          <p:nvPr/>
        </p:nvSpPr>
        <p:spPr bwMode="auto">
          <a:xfrm>
            <a:off x="2276475" y="3725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322" name="Freeform 213"/>
          <p:cNvSpPr>
            <a:spLocks/>
          </p:cNvSpPr>
          <p:nvPr/>
        </p:nvSpPr>
        <p:spPr bwMode="auto">
          <a:xfrm>
            <a:off x="2276475" y="3725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323" name="Freeform 214"/>
          <p:cNvSpPr>
            <a:spLocks/>
          </p:cNvSpPr>
          <p:nvPr/>
        </p:nvSpPr>
        <p:spPr bwMode="auto">
          <a:xfrm>
            <a:off x="2287588" y="3714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324" name="Freeform 215"/>
          <p:cNvSpPr>
            <a:spLocks/>
          </p:cNvSpPr>
          <p:nvPr/>
        </p:nvSpPr>
        <p:spPr bwMode="auto">
          <a:xfrm>
            <a:off x="2287588" y="3714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00FF"/>
          </a:solidFill>
          <a:ln w="3175">
            <a:solidFill>
              <a:srgbClr val="1F1A17"/>
            </a:solidFill>
            <a:prstDash val="solid"/>
            <a:round/>
            <a:headEnd/>
            <a:tailEnd/>
          </a:ln>
        </p:spPr>
        <p:txBody>
          <a:bodyPr/>
          <a:lstStyle/>
          <a:p>
            <a:endParaRPr lang="en-US"/>
          </a:p>
        </p:txBody>
      </p:sp>
      <p:sp>
        <p:nvSpPr>
          <p:cNvPr id="136325" name="WordArt 216"/>
          <p:cNvSpPr>
            <a:spLocks noChangeArrowheads="1" noChangeShapeType="1" noTextEdit="1"/>
          </p:cNvSpPr>
          <p:nvPr/>
        </p:nvSpPr>
        <p:spPr bwMode="auto">
          <a:xfrm>
            <a:off x="2365375" y="3736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402</a:t>
            </a:r>
          </a:p>
        </p:txBody>
      </p:sp>
      <p:sp>
        <p:nvSpPr>
          <p:cNvPr id="136326" name="WordArt 217"/>
          <p:cNvSpPr>
            <a:spLocks noChangeArrowheads="1" noChangeShapeType="1" noTextEdit="1"/>
          </p:cNvSpPr>
          <p:nvPr/>
        </p:nvSpPr>
        <p:spPr bwMode="auto">
          <a:xfrm>
            <a:off x="3714750" y="3805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327" name="Group 218"/>
          <p:cNvGrpSpPr>
            <a:grpSpLocks/>
          </p:cNvGrpSpPr>
          <p:nvPr/>
        </p:nvGrpSpPr>
        <p:grpSpPr bwMode="auto">
          <a:xfrm>
            <a:off x="3457575" y="3167063"/>
            <a:ext cx="1317625" cy="1401762"/>
            <a:chOff x="919" y="2714"/>
            <a:chExt cx="886" cy="981"/>
          </a:xfrm>
        </p:grpSpPr>
        <p:sp>
          <p:nvSpPr>
            <p:cNvPr id="136579" name="Freeform 219"/>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80" name="Freeform 220"/>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81" name="Line 221"/>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82" name="Line 222"/>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28" name="Group 223"/>
          <p:cNvGrpSpPr>
            <a:grpSpLocks/>
          </p:cNvGrpSpPr>
          <p:nvPr/>
        </p:nvGrpSpPr>
        <p:grpSpPr bwMode="auto">
          <a:xfrm>
            <a:off x="3576638" y="3436938"/>
            <a:ext cx="1065212" cy="247650"/>
            <a:chOff x="2525" y="2146"/>
            <a:chExt cx="716" cy="173"/>
          </a:xfrm>
        </p:grpSpPr>
        <p:sp>
          <p:nvSpPr>
            <p:cNvPr id="136577" name="Freeform 224"/>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78" name="Freeform 225"/>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329" name="Line 226"/>
          <p:cNvSpPr>
            <a:spLocks noChangeShapeType="1"/>
          </p:cNvSpPr>
          <p:nvPr/>
        </p:nvSpPr>
        <p:spPr bwMode="auto">
          <a:xfrm>
            <a:off x="4108450" y="3443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30" name="WordArt 227"/>
          <p:cNvSpPr>
            <a:spLocks noChangeArrowheads="1" noChangeShapeType="1" noTextEdit="1"/>
          </p:cNvSpPr>
          <p:nvPr/>
        </p:nvSpPr>
        <p:spPr bwMode="auto">
          <a:xfrm>
            <a:off x="3617913" y="3540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331" name="Freeform 228"/>
          <p:cNvSpPr>
            <a:spLocks/>
          </p:cNvSpPr>
          <p:nvPr/>
        </p:nvSpPr>
        <p:spPr bwMode="auto">
          <a:xfrm rot="-246818">
            <a:off x="3636963" y="4289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32" name="Freeform 229"/>
          <p:cNvSpPr>
            <a:spLocks/>
          </p:cNvSpPr>
          <p:nvPr/>
        </p:nvSpPr>
        <p:spPr bwMode="auto">
          <a:xfrm rot="246818" flipH="1">
            <a:off x="4105275" y="4289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33" name="Line 230"/>
          <p:cNvSpPr>
            <a:spLocks noChangeShapeType="1"/>
          </p:cNvSpPr>
          <p:nvPr/>
        </p:nvSpPr>
        <p:spPr bwMode="auto">
          <a:xfrm flipH="1">
            <a:off x="4098925" y="4387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34" name="WordArt 231"/>
          <p:cNvSpPr>
            <a:spLocks noChangeArrowheads="1" noChangeShapeType="1" noTextEdit="1"/>
          </p:cNvSpPr>
          <p:nvPr/>
        </p:nvSpPr>
        <p:spPr bwMode="auto">
          <a:xfrm rot="546172">
            <a:off x="3660775" y="4378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335" name="WordArt 232"/>
          <p:cNvSpPr>
            <a:spLocks noChangeArrowheads="1" noChangeShapeType="1" noTextEdit="1"/>
          </p:cNvSpPr>
          <p:nvPr/>
        </p:nvSpPr>
        <p:spPr bwMode="auto">
          <a:xfrm rot="-534701">
            <a:off x="4137025" y="4378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336" name="Group 233"/>
          <p:cNvGrpSpPr>
            <a:grpSpLocks/>
          </p:cNvGrpSpPr>
          <p:nvPr/>
        </p:nvGrpSpPr>
        <p:grpSpPr bwMode="auto">
          <a:xfrm>
            <a:off x="3602038" y="3736975"/>
            <a:ext cx="1033462" cy="528638"/>
            <a:chOff x="1217" y="2031"/>
            <a:chExt cx="695" cy="355"/>
          </a:xfrm>
        </p:grpSpPr>
        <p:sp>
          <p:nvSpPr>
            <p:cNvPr id="136573" name="Freeform 234"/>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74" name="Freeform 235"/>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75" name="Freeform 236"/>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76" name="Freeform 237"/>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337" name="WordArt 238"/>
          <p:cNvSpPr>
            <a:spLocks noChangeArrowheads="1" noChangeShapeType="1" noTextEdit="1"/>
          </p:cNvSpPr>
          <p:nvPr/>
        </p:nvSpPr>
        <p:spPr bwMode="auto">
          <a:xfrm>
            <a:off x="3689350" y="3773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338" name="WordArt 239"/>
          <p:cNvSpPr>
            <a:spLocks noChangeArrowheads="1" noChangeShapeType="1" noTextEdit="1"/>
          </p:cNvSpPr>
          <p:nvPr/>
        </p:nvSpPr>
        <p:spPr bwMode="auto">
          <a:xfrm>
            <a:off x="3714750" y="3805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339" name="Group 240"/>
          <p:cNvGrpSpPr>
            <a:grpSpLocks/>
          </p:cNvGrpSpPr>
          <p:nvPr/>
        </p:nvGrpSpPr>
        <p:grpSpPr bwMode="auto">
          <a:xfrm>
            <a:off x="3457575" y="3167063"/>
            <a:ext cx="1317625" cy="1401762"/>
            <a:chOff x="919" y="2714"/>
            <a:chExt cx="886" cy="981"/>
          </a:xfrm>
        </p:grpSpPr>
        <p:sp>
          <p:nvSpPr>
            <p:cNvPr id="136569" name="Freeform 241"/>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70" name="Freeform 242"/>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71" name="Line 243"/>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72" name="Line 244"/>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40" name="Group 245"/>
          <p:cNvGrpSpPr>
            <a:grpSpLocks/>
          </p:cNvGrpSpPr>
          <p:nvPr/>
        </p:nvGrpSpPr>
        <p:grpSpPr bwMode="auto">
          <a:xfrm>
            <a:off x="3576638" y="3436938"/>
            <a:ext cx="1065212" cy="247650"/>
            <a:chOff x="2525" y="2146"/>
            <a:chExt cx="716" cy="173"/>
          </a:xfrm>
        </p:grpSpPr>
        <p:sp>
          <p:nvSpPr>
            <p:cNvPr id="136567" name="Freeform 246"/>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68" name="Freeform 247"/>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341" name="Line 248"/>
          <p:cNvSpPr>
            <a:spLocks noChangeShapeType="1"/>
          </p:cNvSpPr>
          <p:nvPr/>
        </p:nvSpPr>
        <p:spPr bwMode="auto">
          <a:xfrm>
            <a:off x="4108450" y="3443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42" name="WordArt 249"/>
          <p:cNvSpPr>
            <a:spLocks noChangeArrowheads="1" noChangeShapeType="1" noTextEdit="1"/>
          </p:cNvSpPr>
          <p:nvPr/>
        </p:nvSpPr>
        <p:spPr bwMode="auto">
          <a:xfrm>
            <a:off x="3617913" y="3540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343" name="Freeform 250"/>
          <p:cNvSpPr>
            <a:spLocks/>
          </p:cNvSpPr>
          <p:nvPr/>
        </p:nvSpPr>
        <p:spPr bwMode="auto">
          <a:xfrm rot="-246818">
            <a:off x="3636963" y="4289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44" name="Freeform 251"/>
          <p:cNvSpPr>
            <a:spLocks/>
          </p:cNvSpPr>
          <p:nvPr/>
        </p:nvSpPr>
        <p:spPr bwMode="auto">
          <a:xfrm rot="246818" flipH="1">
            <a:off x="4105275" y="4289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45" name="Line 252"/>
          <p:cNvSpPr>
            <a:spLocks noChangeShapeType="1"/>
          </p:cNvSpPr>
          <p:nvPr/>
        </p:nvSpPr>
        <p:spPr bwMode="auto">
          <a:xfrm flipH="1">
            <a:off x="4098925" y="4387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46" name="WordArt 253"/>
          <p:cNvSpPr>
            <a:spLocks noChangeArrowheads="1" noChangeShapeType="1" noTextEdit="1"/>
          </p:cNvSpPr>
          <p:nvPr/>
        </p:nvSpPr>
        <p:spPr bwMode="auto">
          <a:xfrm rot="546172">
            <a:off x="3660775" y="4378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347" name="WordArt 254"/>
          <p:cNvSpPr>
            <a:spLocks noChangeArrowheads="1" noChangeShapeType="1" noTextEdit="1"/>
          </p:cNvSpPr>
          <p:nvPr/>
        </p:nvSpPr>
        <p:spPr bwMode="auto">
          <a:xfrm rot="-534701">
            <a:off x="4137025" y="4378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348" name="Group 255"/>
          <p:cNvGrpSpPr>
            <a:grpSpLocks/>
          </p:cNvGrpSpPr>
          <p:nvPr/>
        </p:nvGrpSpPr>
        <p:grpSpPr bwMode="auto">
          <a:xfrm>
            <a:off x="3602038" y="3736975"/>
            <a:ext cx="1033462" cy="528638"/>
            <a:chOff x="1217" y="2031"/>
            <a:chExt cx="695" cy="355"/>
          </a:xfrm>
        </p:grpSpPr>
        <p:sp>
          <p:nvSpPr>
            <p:cNvPr id="136563" name="Freeform 256"/>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64" name="Freeform 257"/>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65" name="Freeform 258"/>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66" name="Freeform 259"/>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349" name="WordArt 260"/>
          <p:cNvSpPr>
            <a:spLocks noChangeArrowheads="1" noChangeShapeType="1" noTextEdit="1"/>
          </p:cNvSpPr>
          <p:nvPr/>
        </p:nvSpPr>
        <p:spPr bwMode="auto">
          <a:xfrm>
            <a:off x="3689350" y="3773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0000FF"/>
                </a:solidFill>
                <a:latin typeface="Franklin Gothic Demi"/>
              </a:rPr>
              <a:t>402</a:t>
            </a:r>
          </a:p>
        </p:txBody>
      </p:sp>
      <p:sp>
        <p:nvSpPr>
          <p:cNvPr id="136350" name="Text Box 261"/>
          <p:cNvSpPr txBox="1">
            <a:spLocks noChangeArrowheads="1"/>
          </p:cNvSpPr>
          <p:nvPr/>
        </p:nvSpPr>
        <p:spPr bwMode="auto">
          <a:xfrm>
            <a:off x="4833938" y="3635375"/>
            <a:ext cx="142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EMS Unit</a:t>
            </a:r>
          </a:p>
        </p:txBody>
      </p:sp>
      <p:grpSp>
        <p:nvGrpSpPr>
          <p:cNvPr id="136351" name="Group 262"/>
          <p:cNvGrpSpPr>
            <a:grpSpLocks/>
          </p:cNvGrpSpPr>
          <p:nvPr/>
        </p:nvGrpSpPr>
        <p:grpSpPr bwMode="auto">
          <a:xfrm>
            <a:off x="2851150" y="3908425"/>
            <a:ext cx="1312863" cy="1395413"/>
            <a:chOff x="919" y="2714"/>
            <a:chExt cx="886" cy="981"/>
          </a:xfrm>
        </p:grpSpPr>
        <p:sp>
          <p:nvSpPr>
            <p:cNvPr id="136559" name="Freeform 26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60" name="Freeform 26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61" name="Line 265"/>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62" name="Line 266"/>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52" name="Group 267"/>
          <p:cNvGrpSpPr>
            <a:grpSpLocks/>
          </p:cNvGrpSpPr>
          <p:nvPr/>
        </p:nvGrpSpPr>
        <p:grpSpPr bwMode="auto">
          <a:xfrm>
            <a:off x="2970213" y="4176713"/>
            <a:ext cx="1060450" cy="246062"/>
            <a:chOff x="2525" y="2146"/>
            <a:chExt cx="716" cy="173"/>
          </a:xfrm>
        </p:grpSpPr>
        <p:sp>
          <p:nvSpPr>
            <p:cNvPr id="136557" name="Freeform 26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558" name="Freeform 26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353" name="Line 270"/>
          <p:cNvSpPr>
            <a:spLocks noChangeShapeType="1"/>
          </p:cNvSpPr>
          <p:nvPr/>
        </p:nvSpPr>
        <p:spPr bwMode="auto">
          <a:xfrm>
            <a:off x="3498850" y="4184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54" name="WordArt 271"/>
          <p:cNvSpPr>
            <a:spLocks noChangeArrowheads="1" noChangeShapeType="1" noTextEdit="1"/>
          </p:cNvSpPr>
          <p:nvPr/>
        </p:nvSpPr>
        <p:spPr bwMode="auto">
          <a:xfrm>
            <a:off x="3011488" y="4279900"/>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355" name="Freeform 272"/>
          <p:cNvSpPr>
            <a:spLocks/>
          </p:cNvSpPr>
          <p:nvPr/>
        </p:nvSpPr>
        <p:spPr bwMode="auto">
          <a:xfrm rot="-246818">
            <a:off x="3030538" y="5026025"/>
            <a:ext cx="477837"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56" name="Freeform 273"/>
          <p:cNvSpPr>
            <a:spLocks/>
          </p:cNvSpPr>
          <p:nvPr/>
        </p:nvSpPr>
        <p:spPr bwMode="auto">
          <a:xfrm rot="246818" flipH="1">
            <a:off x="3495675" y="5026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57" name="Line 274"/>
          <p:cNvSpPr>
            <a:spLocks noChangeShapeType="1"/>
          </p:cNvSpPr>
          <p:nvPr/>
        </p:nvSpPr>
        <p:spPr bwMode="auto">
          <a:xfrm flipH="1">
            <a:off x="3489325" y="5124450"/>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58" name="WordArt 275"/>
          <p:cNvSpPr>
            <a:spLocks noChangeArrowheads="1" noChangeShapeType="1" noTextEdit="1"/>
          </p:cNvSpPr>
          <p:nvPr/>
        </p:nvSpPr>
        <p:spPr bwMode="auto">
          <a:xfrm rot="546172">
            <a:off x="3054350" y="5113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359" name="WordArt 276"/>
          <p:cNvSpPr>
            <a:spLocks noChangeArrowheads="1" noChangeShapeType="1" noTextEdit="1"/>
          </p:cNvSpPr>
          <p:nvPr/>
        </p:nvSpPr>
        <p:spPr bwMode="auto">
          <a:xfrm rot="-534701">
            <a:off x="3529013" y="5113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360" name="Freeform 277"/>
          <p:cNvSpPr>
            <a:spLocks/>
          </p:cNvSpPr>
          <p:nvPr/>
        </p:nvSpPr>
        <p:spPr bwMode="auto">
          <a:xfrm>
            <a:off x="2995613" y="4487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361" name="Freeform 278"/>
          <p:cNvSpPr>
            <a:spLocks/>
          </p:cNvSpPr>
          <p:nvPr/>
        </p:nvSpPr>
        <p:spPr bwMode="auto">
          <a:xfrm>
            <a:off x="2995613" y="4487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362" name="Freeform 279"/>
          <p:cNvSpPr>
            <a:spLocks/>
          </p:cNvSpPr>
          <p:nvPr/>
        </p:nvSpPr>
        <p:spPr bwMode="auto">
          <a:xfrm>
            <a:off x="3006725" y="4476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EFA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363" name="Freeform 280"/>
          <p:cNvSpPr>
            <a:spLocks/>
          </p:cNvSpPr>
          <p:nvPr/>
        </p:nvSpPr>
        <p:spPr bwMode="auto">
          <a:xfrm>
            <a:off x="3006725" y="4476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364" name="WordArt 281"/>
          <p:cNvSpPr>
            <a:spLocks noChangeArrowheads="1" noChangeShapeType="1" noTextEdit="1"/>
          </p:cNvSpPr>
          <p:nvPr/>
        </p:nvSpPr>
        <p:spPr bwMode="auto">
          <a:xfrm>
            <a:off x="3084513" y="4498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402</a:t>
            </a:r>
          </a:p>
        </p:txBody>
      </p:sp>
      <p:sp>
        <p:nvSpPr>
          <p:cNvPr id="136365" name="WordArt 282"/>
          <p:cNvSpPr>
            <a:spLocks noChangeArrowheads="1" noChangeShapeType="1" noTextEdit="1"/>
          </p:cNvSpPr>
          <p:nvPr/>
        </p:nvSpPr>
        <p:spPr bwMode="auto">
          <a:xfrm>
            <a:off x="4433888" y="4567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366" name="Group 283"/>
          <p:cNvGrpSpPr>
            <a:grpSpLocks/>
          </p:cNvGrpSpPr>
          <p:nvPr/>
        </p:nvGrpSpPr>
        <p:grpSpPr bwMode="auto">
          <a:xfrm>
            <a:off x="4176713" y="3929063"/>
            <a:ext cx="1317625" cy="1401762"/>
            <a:chOff x="919" y="2714"/>
            <a:chExt cx="886" cy="981"/>
          </a:xfrm>
        </p:grpSpPr>
        <p:sp>
          <p:nvSpPr>
            <p:cNvPr id="136553" name="Freeform 28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54" name="Freeform 28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55" name="Line 286"/>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56" name="Line 287"/>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67" name="Group 288"/>
          <p:cNvGrpSpPr>
            <a:grpSpLocks/>
          </p:cNvGrpSpPr>
          <p:nvPr/>
        </p:nvGrpSpPr>
        <p:grpSpPr bwMode="auto">
          <a:xfrm>
            <a:off x="4295775" y="4198938"/>
            <a:ext cx="1065213" cy="247650"/>
            <a:chOff x="2525" y="2146"/>
            <a:chExt cx="716" cy="173"/>
          </a:xfrm>
        </p:grpSpPr>
        <p:sp>
          <p:nvSpPr>
            <p:cNvPr id="136551" name="Freeform 28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52" name="Freeform 29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368" name="Line 291"/>
          <p:cNvSpPr>
            <a:spLocks noChangeShapeType="1"/>
          </p:cNvSpPr>
          <p:nvPr/>
        </p:nvSpPr>
        <p:spPr bwMode="auto">
          <a:xfrm>
            <a:off x="4827588" y="4205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69" name="WordArt 292"/>
          <p:cNvSpPr>
            <a:spLocks noChangeArrowheads="1" noChangeShapeType="1" noTextEdit="1"/>
          </p:cNvSpPr>
          <p:nvPr/>
        </p:nvSpPr>
        <p:spPr bwMode="auto">
          <a:xfrm>
            <a:off x="4337050" y="4302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370" name="Freeform 293"/>
          <p:cNvSpPr>
            <a:spLocks/>
          </p:cNvSpPr>
          <p:nvPr/>
        </p:nvSpPr>
        <p:spPr bwMode="auto">
          <a:xfrm rot="-246818">
            <a:off x="4356100" y="5051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71" name="Freeform 294"/>
          <p:cNvSpPr>
            <a:spLocks/>
          </p:cNvSpPr>
          <p:nvPr/>
        </p:nvSpPr>
        <p:spPr bwMode="auto">
          <a:xfrm rot="246818" flipH="1">
            <a:off x="4824413" y="5051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72" name="Line 295"/>
          <p:cNvSpPr>
            <a:spLocks noChangeShapeType="1"/>
          </p:cNvSpPr>
          <p:nvPr/>
        </p:nvSpPr>
        <p:spPr bwMode="auto">
          <a:xfrm flipH="1">
            <a:off x="4818063" y="5149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73" name="WordArt 296"/>
          <p:cNvSpPr>
            <a:spLocks noChangeArrowheads="1" noChangeShapeType="1" noTextEdit="1"/>
          </p:cNvSpPr>
          <p:nvPr/>
        </p:nvSpPr>
        <p:spPr bwMode="auto">
          <a:xfrm rot="546172">
            <a:off x="4379913" y="5140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374" name="WordArt 297"/>
          <p:cNvSpPr>
            <a:spLocks noChangeArrowheads="1" noChangeShapeType="1" noTextEdit="1"/>
          </p:cNvSpPr>
          <p:nvPr/>
        </p:nvSpPr>
        <p:spPr bwMode="auto">
          <a:xfrm rot="-534701">
            <a:off x="4856163" y="5140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375" name="Group 298"/>
          <p:cNvGrpSpPr>
            <a:grpSpLocks/>
          </p:cNvGrpSpPr>
          <p:nvPr/>
        </p:nvGrpSpPr>
        <p:grpSpPr bwMode="auto">
          <a:xfrm>
            <a:off x="4321175" y="4498975"/>
            <a:ext cx="1033463" cy="528638"/>
            <a:chOff x="1217" y="2031"/>
            <a:chExt cx="695" cy="355"/>
          </a:xfrm>
        </p:grpSpPr>
        <p:sp>
          <p:nvSpPr>
            <p:cNvPr id="136547" name="Freeform 299"/>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48" name="Freeform 300"/>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49" name="Freeform 301"/>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50" name="Freeform 302"/>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376" name="WordArt 303"/>
          <p:cNvSpPr>
            <a:spLocks noChangeArrowheads="1" noChangeShapeType="1" noTextEdit="1"/>
          </p:cNvSpPr>
          <p:nvPr/>
        </p:nvSpPr>
        <p:spPr bwMode="auto">
          <a:xfrm>
            <a:off x="4408488" y="4535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377" name="WordArt 304"/>
          <p:cNvSpPr>
            <a:spLocks noChangeArrowheads="1" noChangeShapeType="1" noTextEdit="1"/>
          </p:cNvSpPr>
          <p:nvPr/>
        </p:nvSpPr>
        <p:spPr bwMode="auto">
          <a:xfrm>
            <a:off x="4433888" y="4567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378" name="Group 305"/>
          <p:cNvGrpSpPr>
            <a:grpSpLocks/>
          </p:cNvGrpSpPr>
          <p:nvPr/>
        </p:nvGrpSpPr>
        <p:grpSpPr bwMode="auto">
          <a:xfrm>
            <a:off x="4176713" y="3929063"/>
            <a:ext cx="1317625" cy="1401762"/>
            <a:chOff x="919" y="2714"/>
            <a:chExt cx="886" cy="981"/>
          </a:xfrm>
        </p:grpSpPr>
        <p:sp>
          <p:nvSpPr>
            <p:cNvPr id="136543" name="Freeform 306"/>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44" name="Freeform 307"/>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45" name="Line 308"/>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46" name="Line 309"/>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79" name="Group 310"/>
          <p:cNvGrpSpPr>
            <a:grpSpLocks/>
          </p:cNvGrpSpPr>
          <p:nvPr/>
        </p:nvGrpSpPr>
        <p:grpSpPr bwMode="auto">
          <a:xfrm>
            <a:off x="4295775" y="4198938"/>
            <a:ext cx="1065213" cy="247650"/>
            <a:chOff x="2525" y="2146"/>
            <a:chExt cx="716" cy="173"/>
          </a:xfrm>
        </p:grpSpPr>
        <p:sp>
          <p:nvSpPr>
            <p:cNvPr id="136541" name="Freeform 31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42" name="Freeform 31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380" name="Line 313"/>
          <p:cNvSpPr>
            <a:spLocks noChangeShapeType="1"/>
          </p:cNvSpPr>
          <p:nvPr/>
        </p:nvSpPr>
        <p:spPr bwMode="auto">
          <a:xfrm>
            <a:off x="4827588" y="4205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81" name="WordArt 314"/>
          <p:cNvSpPr>
            <a:spLocks noChangeArrowheads="1" noChangeShapeType="1" noTextEdit="1"/>
          </p:cNvSpPr>
          <p:nvPr/>
        </p:nvSpPr>
        <p:spPr bwMode="auto">
          <a:xfrm>
            <a:off x="4337050" y="4302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382" name="Freeform 315"/>
          <p:cNvSpPr>
            <a:spLocks/>
          </p:cNvSpPr>
          <p:nvPr/>
        </p:nvSpPr>
        <p:spPr bwMode="auto">
          <a:xfrm rot="-246818">
            <a:off x="4356100" y="5051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83" name="Freeform 316"/>
          <p:cNvSpPr>
            <a:spLocks/>
          </p:cNvSpPr>
          <p:nvPr/>
        </p:nvSpPr>
        <p:spPr bwMode="auto">
          <a:xfrm rot="246818" flipH="1">
            <a:off x="4824413" y="5051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384" name="Line 317"/>
          <p:cNvSpPr>
            <a:spLocks noChangeShapeType="1"/>
          </p:cNvSpPr>
          <p:nvPr/>
        </p:nvSpPr>
        <p:spPr bwMode="auto">
          <a:xfrm flipH="1">
            <a:off x="4818063" y="5149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85" name="WordArt 318"/>
          <p:cNvSpPr>
            <a:spLocks noChangeArrowheads="1" noChangeShapeType="1" noTextEdit="1"/>
          </p:cNvSpPr>
          <p:nvPr/>
        </p:nvSpPr>
        <p:spPr bwMode="auto">
          <a:xfrm rot="546172">
            <a:off x="4379913" y="5140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386" name="WordArt 319"/>
          <p:cNvSpPr>
            <a:spLocks noChangeArrowheads="1" noChangeShapeType="1" noTextEdit="1"/>
          </p:cNvSpPr>
          <p:nvPr/>
        </p:nvSpPr>
        <p:spPr bwMode="auto">
          <a:xfrm rot="-534701">
            <a:off x="4856163" y="5140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387" name="Group 320"/>
          <p:cNvGrpSpPr>
            <a:grpSpLocks/>
          </p:cNvGrpSpPr>
          <p:nvPr/>
        </p:nvGrpSpPr>
        <p:grpSpPr bwMode="auto">
          <a:xfrm>
            <a:off x="4321175" y="4498975"/>
            <a:ext cx="1033463" cy="528638"/>
            <a:chOff x="1217" y="2031"/>
            <a:chExt cx="695" cy="355"/>
          </a:xfrm>
        </p:grpSpPr>
        <p:sp>
          <p:nvSpPr>
            <p:cNvPr id="136537" name="Freeform 321"/>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38" name="Freeform 322"/>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39" name="Freeform 323"/>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40" name="Freeform 324"/>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388" name="WordArt 325"/>
          <p:cNvSpPr>
            <a:spLocks noChangeArrowheads="1" noChangeShapeType="1" noTextEdit="1"/>
          </p:cNvSpPr>
          <p:nvPr/>
        </p:nvSpPr>
        <p:spPr bwMode="auto">
          <a:xfrm>
            <a:off x="4408488" y="4535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EFAF2F"/>
                </a:solidFill>
                <a:latin typeface="Franklin Gothic Demi"/>
              </a:rPr>
              <a:t>402</a:t>
            </a:r>
          </a:p>
        </p:txBody>
      </p:sp>
      <p:grpSp>
        <p:nvGrpSpPr>
          <p:cNvPr id="136389" name="Group 326"/>
          <p:cNvGrpSpPr>
            <a:grpSpLocks/>
          </p:cNvGrpSpPr>
          <p:nvPr/>
        </p:nvGrpSpPr>
        <p:grpSpPr bwMode="auto">
          <a:xfrm>
            <a:off x="4191000" y="3902075"/>
            <a:ext cx="1304925" cy="1450975"/>
            <a:chOff x="0" y="3406"/>
            <a:chExt cx="822" cy="914"/>
          </a:xfrm>
        </p:grpSpPr>
        <p:sp>
          <p:nvSpPr>
            <p:cNvPr id="136521" name="Freeform 327"/>
            <p:cNvSpPr>
              <a:spLocks/>
            </p:cNvSpPr>
            <p:nvPr/>
          </p:nvSpPr>
          <p:spPr bwMode="auto">
            <a:xfrm>
              <a:off x="0" y="3409"/>
              <a:ext cx="418" cy="911"/>
            </a:xfrm>
            <a:custGeom>
              <a:avLst/>
              <a:gdLst>
                <a:gd name="T0" fmla="*/ 328 w 451"/>
                <a:gd name="T1" fmla="*/ 0 h 981"/>
                <a:gd name="T2" fmla="*/ 70 w 451"/>
                <a:gd name="T3" fmla="*/ 175 h 981"/>
                <a:gd name="T4" fmla="*/ 38 w 451"/>
                <a:gd name="T5" fmla="*/ 449 h 981"/>
                <a:gd name="T6" fmla="*/ 24 w 451"/>
                <a:gd name="T7" fmla="*/ 504 h 981"/>
                <a:gd name="T8" fmla="*/ 82 w 451"/>
                <a:gd name="T9" fmla="*/ 690 h 981"/>
                <a:gd name="T10" fmla="*/ 140 w 451"/>
                <a:gd name="T11" fmla="*/ 719 h 981"/>
                <a:gd name="T12" fmla="*/ 333 w 451"/>
                <a:gd name="T13" fmla="*/ 723 h 981"/>
                <a:gd name="T14" fmla="*/ 328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bg1"/>
            </a:solidFill>
            <a:ln w="9525">
              <a:solidFill>
                <a:srgbClr val="000000"/>
              </a:solidFill>
              <a:round/>
              <a:headEnd/>
              <a:tailEnd/>
            </a:ln>
          </p:spPr>
          <p:txBody>
            <a:bodyPr/>
            <a:lstStyle/>
            <a:p>
              <a:endParaRPr lang="en-US"/>
            </a:p>
          </p:txBody>
        </p:sp>
        <p:sp>
          <p:nvSpPr>
            <p:cNvPr id="136522" name="Freeform 328"/>
            <p:cNvSpPr>
              <a:spLocks/>
            </p:cNvSpPr>
            <p:nvPr/>
          </p:nvSpPr>
          <p:spPr bwMode="auto">
            <a:xfrm flipH="1">
              <a:off x="404" y="3409"/>
              <a:ext cx="418" cy="911"/>
            </a:xfrm>
            <a:custGeom>
              <a:avLst/>
              <a:gdLst>
                <a:gd name="T0" fmla="*/ 328 w 451"/>
                <a:gd name="T1" fmla="*/ 0 h 981"/>
                <a:gd name="T2" fmla="*/ 70 w 451"/>
                <a:gd name="T3" fmla="*/ 175 h 981"/>
                <a:gd name="T4" fmla="*/ 38 w 451"/>
                <a:gd name="T5" fmla="*/ 449 h 981"/>
                <a:gd name="T6" fmla="*/ 24 w 451"/>
                <a:gd name="T7" fmla="*/ 504 h 981"/>
                <a:gd name="T8" fmla="*/ 82 w 451"/>
                <a:gd name="T9" fmla="*/ 690 h 981"/>
                <a:gd name="T10" fmla="*/ 140 w 451"/>
                <a:gd name="T11" fmla="*/ 719 h 981"/>
                <a:gd name="T12" fmla="*/ 333 w 451"/>
                <a:gd name="T13" fmla="*/ 723 h 981"/>
                <a:gd name="T14" fmla="*/ 328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bg1"/>
            </a:solidFill>
            <a:ln w="9525">
              <a:solidFill>
                <a:srgbClr val="000000"/>
              </a:solidFill>
              <a:round/>
              <a:headEnd/>
              <a:tailEnd/>
            </a:ln>
          </p:spPr>
          <p:txBody>
            <a:bodyPr/>
            <a:lstStyle/>
            <a:p>
              <a:endParaRPr lang="en-US"/>
            </a:p>
          </p:txBody>
        </p:sp>
        <p:sp>
          <p:nvSpPr>
            <p:cNvPr id="136523" name="Line 329"/>
            <p:cNvSpPr>
              <a:spLocks noChangeShapeType="1"/>
            </p:cNvSpPr>
            <p:nvPr/>
          </p:nvSpPr>
          <p:spPr bwMode="auto">
            <a:xfrm>
              <a:off x="407" y="3430"/>
              <a:ext cx="0" cy="886"/>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24" name="Freeform 330"/>
            <p:cNvSpPr>
              <a:spLocks/>
            </p:cNvSpPr>
            <p:nvPr/>
          </p:nvSpPr>
          <p:spPr bwMode="auto">
            <a:xfrm>
              <a:off x="0" y="3406"/>
              <a:ext cx="418" cy="911"/>
            </a:xfrm>
            <a:custGeom>
              <a:avLst/>
              <a:gdLst>
                <a:gd name="T0" fmla="*/ 328 w 451"/>
                <a:gd name="T1" fmla="*/ 0 h 981"/>
                <a:gd name="T2" fmla="*/ 70 w 451"/>
                <a:gd name="T3" fmla="*/ 175 h 981"/>
                <a:gd name="T4" fmla="*/ 38 w 451"/>
                <a:gd name="T5" fmla="*/ 449 h 981"/>
                <a:gd name="T6" fmla="*/ 24 w 451"/>
                <a:gd name="T7" fmla="*/ 504 h 981"/>
                <a:gd name="T8" fmla="*/ 82 w 451"/>
                <a:gd name="T9" fmla="*/ 690 h 981"/>
                <a:gd name="T10" fmla="*/ 140 w 451"/>
                <a:gd name="T11" fmla="*/ 719 h 981"/>
                <a:gd name="T12" fmla="*/ 333 w 451"/>
                <a:gd name="T13" fmla="*/ 723 h 981"/>
                <a:gd name="T14" fmla="*/ 328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25" name="Freeform 331"/>
            <p:cNvSpPr>
              <a:spLocks/>
            </p:cNvSpPr>
            <p:nvPr/>
          </p:nvSpPr>
          <p:spPr bwMode="auto">
            <a:xfrm flipH="1">
              <a:off x="404" y="3406"/>
              <a:ext cx="418" cy="911"/>
            </a:xfrm>
            <a:custGeom>
              <a:avLst/>
              <a:gdLst>
                <a:gd name="T0" fmla="*/ 328 w 451"/>
                <a:gd name="T1" fmla="*/ 0 h 981"/>
                <a:gd name="T2" fmla="*/ 70 w 451"/>
                <a:gd name="T3" fmla="*/ 175 h 981"/>
                <a:gd name="T4" fmla="*/ 38 w 451"/>
                <a:gd name="T5" fmla="*/ 449 h 981"/>
                <a:gd name="T6" fmla="*/ 24 w 451"/>
                <a:gd name="T7" fmla="*/ 504 h 981"/>
                <a:gd name="T8" fmla="*/ 82 w 451"/>
                <a:gd name="T9" fmla="*/ 690 h 981"/>
                <a:gd name="T10" fmla="*/ 140 w 451"/>
                <a:gd name="T11" fmla="*/ 719 h 981"/>
                <a:gd name="T12" fmla="*/ 333 w 451"/>
                <a:gd name="T13" fmla="*/ 723 h 981"/>
                <a:gd name="T14" fmla="*/ 328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gradFill rotWithShape="0">
              <a:gsLst>
                <a:gs pos="0">
                  <a:srgbClr val="FAE3B7"/>
                </a:gs>
                <a:gs pos="9000">
                  <a:srgbClr val="A28949"/>
                </a:gs>
                <a:gs pos="15500">
                  <a:srgbClr val="835E17"/>
                </a:gs>
                <a:gs pos="16499">
                  <a:srgbClr val="BD922A"/>
                </a:gs>
                <a:gs pos="18500">
                  <a:srgbClr val="FBE4AE"/>
                </a:gs>
                <a:gs pos="39500">
                  <a:srgbClr val="BD922A"/>
                </a:gs>
                <a:gs pos="43500">
                  <a:srgbClr val="BD922A"/>
                </a:gs>
                <a:gs pos="50000">
                  <a:srgbClr val="FBE4AE"/>
                </a:gs>
                <a:gs pos="56500">
                  <a:srgbClr val="BD922A"/>
                </a:gs>
                <a:gs pos="60501">
                  <a:srgbClr val="BD922A"/>
                </a:gs>
                <a:gs pos="81500">
                  <a:srgbClr val="FBE4AE"/>
                </a:gs>
                <a:gs pos="83501">
                  <a:srgbClr val="BD922A"/>
                </a:gs>
                <a:gs pos="84500">
                  <a:srgbClr val="835E17"/>
                </a:gs>
                <a:gs pos="91000">
                  <a:srgbClr val="A28949"/>
                </a:gs>
                <a:gs pos="100000">
                  <a:srgbClr val="FAE3B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26" name="Freeform 332"/>
            <p:cNvSpPr>
              <a:spLocks/>
            </p:cNvSpPr>
            <p:nvPr/>
          </p:nvSpPr>
          <p:spPr bwMode="auto">
            <a:xfrm>
              <a:off x="90" y="3787"/>
              <a:ext cx="638" cy="323"/>
            </a:xfrm>
            <a:custGeom>
              <a:avLst/>
              <a:gdLst>
                <a:gd name="T0" fmla="*/ 3 w 1412"/>
                <a:gd name="T1" fmla="*/ 0 h 714"/>
                <a:gd name="T2" fmla="*/ 56 w 1412"/>
                <a:gd name="T3" fmla="*/ 0 h 714"/>
                <a:gd name="T4" fmla="*/ 56 w 1412"/>
                <a:gd name="T5" fmla="*/ 0 h 714"/>
                <a:gd name="T6" fmla="*/ 57 w 1412"/>
                <a:gd name="T7" fmla="*/ 0 h 714"/>
                <a:gd name="T8" fmla="*/ 57 w 1412"/>
                <a:gd name="T9" fmla="*/ 0 h 714"/>
                <a:gd name="T10" fmla="*/ 58 w 1412"/>
                <a:gd name="T11" fmla="*/ 1 h 714"/>
                <a:gd name="T12" fmla="*/ 58 w 1412"/>
                <a:gd name="T13" fmla="*/ 1 h 714"/>
                <a:gd name="T14" fmla="*/ 58 w 1412"/>
                <a:gd name="T15" fmla="*/ 2 h 714"/>
                <a:gd name="T16" fmla="*/ 59 w 1412"/>
                <a:gd name="T17" fmla="*/ 2 h 714"/>
                <a:gd name="T18" fmla="*/ 59 w 1412"/>
                <a:gd name="T19" fmla="*/ 3 h 714"/>
                <a:gd name="T20" fmla="*/ 59 w 1412"/>
                <a:gd name="T21" fmla="*/ 27 h 714"/>
                <a:gd name="T22" fmla="*/ 59 w 1412"/>
                <a:gd name="T23" fmla="*/ 28 h 714"/>
                <a:gd name="T24" fmla="*/ 58 w 1412"/>
                <a:gd name="T25" fmla="*/ 28 h 714"/>
                <a:gd name="T26" fmla="*/ 58 w 1412"/>
                <a:gd name="T27" fmla="*/ 29 h 714"/>
                <a:gd name="T28" fmla="*/ 58 w 1412"/>
                <a:gd name="T29" fmla="*/ 29 h 714"/>
                <a:gd name="T30" fmla="*/ 57 w 1412"/>
                <a:gd name="T31" fmla="*/ 29 h 714"/>
                <a:gd name="T32" fmla="*/ 57 w 1412"/>
                <a:gd name="T33" fmla="*/ 30 h 714"/>
                <a:gd name="T34" fmla="*/ 56 w 1412"/>
                <a:gd name="T35" fmla="*/ 30 h 714"/>
                <a:gd name="T36" fmla="*/ 56 w 1412"/>
                <a:gd name="T37" fmla="*/ 30 h 714"/>
                <a:gd name="T38" fmla="*/ 3 w 1412"/>
                <a:gd name="T39" fmla="*/ 30 h 714"/>
                <a:gd name="T40" fmla="*/ 2 w 1412"/>
                <a:gd name="T41" fmla="*/ 30 h 714"/>
                <a:gd name="T42" fmla="*/ 2 w 1412"/>
                <a:gd name="T43" fmla="*/ 30 h 714"/>
                <a:gd name="T44" fmla="*/ 1 w 1412"/>
                <a:gd name="T45" fmla="*/ 29 h 714"/>
                <a:gd name="T46" fmla="*/ 1 w 1412"/>
                <a:gd name="T47" fmla="*/ 29 h 714"/>
                <a:gd name="T48" fmla="*/ 0 w 1412"/>
                <a:gd name="T49" fmla="*/ 29 h 714"/>
                <a:gd name="T50" fmla="*/ 0 w 1412"/>
                <a:gd name="T51" fmla="*/ 28 h 714"/>
                <a:gd name="T52" fmla="*/ 0 w 1412"/>
                <a:gd name="T53" fmla="*/ 28 h 714"/>
                <a:gd name="T54" fmla="*/ 0 w 1412"/>
                <a:gd name="T55" fmla="*/ 27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27" name="Freeform 333"/>
            <p:cNvSpPr>
              <a:spLocks/>
            </p:cNvSpPr>
            <p:nvPr/>
          </p:nvSpPr>
          <p:spPr bwMode="auto">
            <a:xfrm>
              <a:off x="90" y="3787"/>
              <a:ext cx="638" cy="323"/>
            </a:xfrm>
            <a:custGeom>
              <a:avLst/>
              <a:gdLst>
                <a:gd name="T0" fmla="*/ 3 w 1412"/>
                <a:gd name="T1" fmla="*/ 0 h 714"/>
                <a:gd name="T2" fmla="*/ 56 w 1412"/>
                <a:gd name="T3" fmla="*/ 0 h 714"/>
                <a:gd name="T4" fmla="*/ 56 w 1412"/>
                <a:gd name="T5" fmla="*/ 0 h 714"/>
                <a:gd name="T6" fmla="*/ 57 w 1412"/>
                <a:gd name="T7" fmla="*/ 0 h 714"/>
                <a:gd name="T8" fmla="*/ 57 w 1412"/>
                <a:gd name="T9" fmla="*/ 0 h 714"/>
                <a:gd name="T10" fmla="*/ 58 w 1412"/>
                <a:gd name="T11" fmla="*/ 1 h 714"/>
                <a:gd name="T12" fmla="*/ 58 w 1412"/>
                <a:gd name="T13" fmla="*/ 1 h 714"/>
                <a:gd name="T14" fmla="*/ 58 w 1412"/>
                <a:gd name="T15" fmla="*/ 2 h 714"/>
                <a:gd name="T16" fmla="*/ 59 w 1412"/>
                <a:gd name="T17" fmla="*/ 2 h 714"/>
                <a:gd name="T18" fmla="*/ 59 w 1412"/>
                <a:gd name="T19" fmla="*/ 3 h 714"/>
                <a:gd name="T20" fmla="*/ 59 w 1412"/>
                <a:gd name="T21" fmla="*/ 27 h 714"/>
                <a:gd name="T22" fmla="*/ 59 w 1412"/>
                <a:gd name="T23" fmla="*/ 28 h 714"/>
                <a:gd name="T24" fmla="*/ 58 w 1412"/>
                <a:gd name="T25" fmla="*/ 28 h 714"/>
                <a:gd name="T26" fmla="*/ 58 w 1412"/>
                <a:gd name="T27" fmla="*/ 29 h 714"/>
                <a:gd name="T28" fmla="*/ 58 w 1412"/>
                <a:gd name="T29" fmla="*/ 29 h 714"/>
                <a:gd name="T30" fmla="*/ 57 w 1412"/>
                <a:gd name="T31" fmla="*/ 29 h 714"/>
                <a:gd name="T32" fmla="*/ 57 w 1412"/>
                <a:gd name="T33" fmla="*/ 30 h 714"/>
                <a:gd name="T34" fmla="*/ 56 w 1412"/>
                <a:gd name="T35" fmla="*/ 30 h 714"/>
                <a:gd name="T36" fmla="*/ 56 w 1412"/>
                <a:gd name="T37" fmla="*/ 30 h 714"/>
                <a:gd name="T38" fmla="*/ 3 w 1412"/>
                <a:gd name="T39" fmla="*/ 30 h 714"/>
                <a:gd name="T40" fmla="*/ 2 w 1412"/>
                <a:gd name="T41" fmla="*/ 30 h 714"/>
                <a:gd name="T42" fmla="*/ 2 w 1412"/>
                <a:gd name="T43" fmla="*/ 30 h 714"/>
                <a:gd name="T44" fmla="*/ 1 w 1412"/>
                <a:gd name="T45" fmla="*/ 29 h 714"/>
                <a:gd name="T46" fmla="*/ 1 w 1412"/>
                <a:gd name="T47" fmla="*/ 29 h 714"/>
                <a:gd name="T48" fmla="*/ 0 w 1412"/>
                <a:gd name="T49" fmla="*/ 29 h 714"/>
                <a:gd name="T50" fmla="*/ 0 w 1412"/>
                <a:gd name="T51" fmla="*/ 28 h 714"/>
                <a:gd name="T52" fmla="*/ 0 w 1412"/>
                <a:gd name="T53" fmla="*/ 28 h 714"/>
                <a:gd name="T54" fmla="*/ 0 w 1412"/>
                <a:gd name="T55" fmla="*/ 27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28" name="Freeform 334"/>
            <p:cNvSpPr>
              <a:spLocks/>
            </p:cNvSpPr>
            <p:nvPr/>
          </p:nvSpPr>
          <p:spPr bwMode="auto">
            <a:xfrm>
              <a:off x="97" y="3780"/>
              <a:ext cx="638" cy="323"/>
            </a:xfrm>
            <a:custGeom>
              <a:avLst/>
              <a:gdLst>
                <a:gd name="T0" fmla="*/ 3 w 1410"/>
                <a:gd name="T1" fmla="*/ 0 h 714"/>
                <a:gd name="T2" fmla="*/ 56 w 1410"/>
                <a:gd name="T3" fmla="*/ 0 h 714"/>
                <a:gd name="T4" fmla="*/ 57 w 1410"/>
                <a:gd name="T5" fmla="*/ 0 h 714"/>
                <a:gd name="T6" fmla="*/ 57 w 1410"/>
                <a:gd name="T7" fmla="*/ 0 h 714"/>
                <a:gd name="T8" fmla="*/ 58 w 1410"/>
                <a:gd name="T9" fmla="*/ 0 h 714"/>
                <a:gd name="T10" fmla="*/ 58 w 1410"/>
                <a:gd name="T11" fmla="*/ 1 h 714"/>
                <a:gd name="T12" fmla="*/ 58 w 1410"/>
                <a:gd name="T13" fmla="*/ 1 h 714"/>
                <a:gd name="T14" fmla="*/ 59 w 1410"/>
                <a:gd name="T15" fmla="*/ 2 h 714"/>
                <a:gd name="T16" fmla="*/ 59 w 1410"/>
                <a:gd name="T17" fmla="*/ 2 h 714"/>
                <a:gd name="T18" fmla="*/ 59 w 1410"/>
                <a:gd name="T19" fmla="*/ 3 h 714"/>
                <a:gd name="T20" fmla="*/ 59 w 1410"/>
                <a:gd name="T21" fmla="*/ 27 h 714"/>
                <a:gd name="T22" fmla="*/ 59 w 1410"/>
                <a:gd name="T23" fmla="*/ 28 h 714"/>
                <a:gd name="T24" fmla="*/ 59 w 1410"/>
                <a:gd name="T25" fmla="*/ 28 h 714"/>
                <a:gd name="T26" fmla="*/ 58 w 1410"/>
                <a:gd name="T27" fmla="*/ 29 h 714"/>
                <a:gd name="T28" fmla="*/ 58 w 1410"/>
                <a:gd name="T29" fmla="*/ 29 h 714"/>
                <a:gd name="T30" fmla="*/ 58 w 1410"/>
                <a:gd name="T31" fmla="*/ 29 h 714"/>
                <a:gd name="T32" fmla="*/ 57 w 1410"/>
                <a:gd name="T33" fmla="*/ 30 h 714"/>
                <a:gd name="T34" fmla="*/ 57 w 1410"/>
                <a:gd name="T35" fmla="*/ 30 h 714"/>
                <a:gd name="T36" fmla="*/ 56 w 1410"/>
                <a:gd name="T37" fmla="*/ 30 h 714"/>
                <a:gd name="T38" fmla="*/ 3 w 1410"/>
                <a:gd name="T39" fmla="*/ 30 h 714"/>
                <a:gd name="T40" fmla="*/ 2 w 1410"/>
                <a:gd name="T41" fmla="*/ 30 h 714"/>
                <a:gd name="T42" fmla="*/ 2 w 1410"/>
                <a:gd name="T43" fmla="*/ 30 h 714"/>
                <a:gd name="T44" fmla="*/ 1 w 1410"/>
                <a:gd name="T45" fmla="*/ 29 h 714"/>
                <a:gd name="T46" fmla="*/ 1 w 1410"/>
                <a:gd name="T47" fmla="*/ 29 h 714"/>
                <a:gd name="T48" fmla="*/ 0 w 1410"/>
                <a:gd name="T49" fmla="*/ 29 h 714"/>
                <a:gd name="T50" fmla="*/ 0 w 1410"/>
                <a:gd name="T51" fmla="*/ 28 h 714"/>
                <a:gd name="T52" fmla="*/ 0 w 1410"/>
                <a:gd name="T53" fmla="*/ 28 h 714"/>
                <a:gd name="T54" fmla="*/ 0 w 1410"/>
                <a:gd name="T55" fmla="*/ 27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29" name="Freeform 335"/>
            <p:cNvSpPr>
              <a:spLocks/>
            </p:cNvSpPr>
            <p:nvPr/>
          </p:nvSpPr>
          <p:spPr bwMode="auto">
            <a:xfrm>
              <a:off x="97" y="3780"/>
              <a:ext cx="638" cy="323"/>
            </a:xfrm>
            <a:custGeom>
              <a:avLst/>
              <a:gdLst>
                <a:gd name="T0" fmla="*/ 3 w 1410"/>
                <a:gd name="T1" fmla="*/ 0 h 714"/>
                <a:gd name="T2" fmla="*/ 56 w 1410"/>
                <a:gd name="T3" fmla="*/ 0 h 714"/>
                <a:gd name="T4" fmla="*/ 57 w 1410"/>
                <a:gd name="T5" fmla="*/ 0 h 714"/>
                <a:gd name="T6" fmla="*/ 57 w 1410"/>
                <a:gd name="T7" fmla="*/ 0 h 714"/>
                <a:gd name="T8" fmla="*/ 58 w 1410"/>
                <a:gd name="T9" fmla="*/ 0 h 714"/>
                <a:gd name="T10" fmla="*/ 58 w 1410"/>
                <a:gd name="T11" fmla="*/ 1 h 714"/>
                <a:gd name="T12" fmla="*/ 58 w 1410"/>
                <a:gd name="T13" fmla="*/ 1 h 714"/>
                <a:gd name="T14" fmla="*/ 59 w 1410"/>
                <a:gd name="T15" fmla="*/ 2 h 714"/>
                <a:gd name="T16" fmla="*/ 59 w 1410"/>
                <a:gd name="T17" fmla="*/ 2 h 714"/>
                <a:gd name="T18" fmla="*/ 59 w 1410"/>
                <a:gd name="T19" fmla="*/ 3 h 714"/>
                <a:gd name="T20" fmla="*/ 59 w 1410"/>
                <a:gd name="T21" fmla="*/ 27 h 714"/>
                <a:gd name="T22" fmla="*/ 59 w 1410"/>
                <a:gd name="T23" fmla="*/ 28 h 714"/>
                <a:gd name="T24" fmla="*/ 59 w 1410"/>
                <a:gd name="T25" fmla="*/ 28 h 714"/>
                <a:gd name="T26" fmla="*/ 58 w 1410"/>
                <a:gd name="T27" fmla="*/ 29 h 714"/>
                <a:gd name="T28" fmla="*/ 58 w 1410"/>
                <a:gd name="T29" fmla="*/ 29 h 714"/>
                <a:gd name="T30" fmla="*/ 58 w 1410"/>
                <a:gd name="T31" fmla="*/ 29 h 714"/>
                <a:gd name="T32" fmla="*/ 57 w 1410"/>
                <a:gd name="T33" fmla="*/ 30 h 714"/>
                <a:gd name="T34" fmla="*/ 57 w 1410"/>
                <a:gd name="T35" fmla="*/ 30 h 714"/>
                <a:gd name="T36" fmla="*/ 56 w 1410"/>
                <a:gd name="T37" fmla="*/ 30 h 714"/>
                <a:gd name="T38" fmla="*/ 3 w 1410"/>
                <a:gd name="T39" fmla="*/ 30 h 714"/>
                <a:gd name="T40" fmla="*/ 2 w 1410"/>
                <a:gd name="T41" fmla="*/ 30 h 714"/>
                <a:gd name="T42" fmla="*/ 2 w 1410"/>
                <a:gd name="T43" fmla="*/ 30 h 714"/>
                <a:gd name="T44" fmla="*/ 1 w 1410"/>
                <a:gd name="T45" fmla="*/ 29 h 714"/>
                <a:gd name="T46" fmla="*/ 1 w 1410"/>
                <a:gd name="T47" fmla="*/ 29 h 714"/>
                <a:gd name="T48" fmla="*/ 0 w 1410"/>
                <a:gd name="T49" fmla="*/ 29 h 714"/>
                <a:gd name="T50" fmla="*/ 0 w 1410"/>
                <a:gd name="T51" fmla="*/ 28 h 714"/>
                <a:gd name="T52" fmla="*/ 0 w 1410"/>
                <a:gd name="T53" fmla="*/ 28 h 714"/>
                <a:gd name="T54" fmla="*/ 0 w 1410"/>
                <a:gd name="T55" fmla="*/ 27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chemeClr val="bg1"/>
            </a:solidFill>
            <a:ln w="3175">
              <a:solidFill>
                <a:srgbClr val="1F1A17"/>
              </a:solidFill>
              <a:prstDash val="solid"/>
              <a:round/>
              <a:headEnd/>
              <a:tailEnd/>
            </a:ln>
          </p:spPr>
          <p:txBody>
            <a:bodyPr/>
            <a:lstStyle/>
            <a:p>
              <a:endParaRPr lang="en-US"/>
            </a:p>
          </p:txBody>
        </p:sp>
        <p:sp>
          <p:nvSpPr>
            <p:cNvPr id="136530" name="WordArt 336"/>
            <p:cNvSpPr>
              <a:spLocks noChangeArrowheads="1" noChangeShapeType="1" noTextEdit="1"/>
            </p:cNvSpPr>
            <p:nvPr/>
          </p:nvSpPr>
          <p:spPr bwMode="auto">
            <a:xfrm>
              <a:off x="141" y="3795"/>
              <a:ext cx="546" cy="299"/>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EFAF2F"/>
                  </a:solidFill>
                  <a:latin typeface="Franklin Gothic Demi"/>
                </a:rPr>
                <a:t>402</a:t>
              </a:r>
            </a:p>
          </p:txBody>
        </p:sp>
        <p:sp>
          <p:nvSpPr>
            <p:cNvPr id="136531" name="AutoShape 337"/>
            <p:cNvSpPr>
              <a:spLocks noChangeArrowheads="1"/>
            </p:cNvSpPr>
            <p:nvPr/>
          </p:nvSpPr>
          <p:spPr bwMode="auto">
            <a:xfrm flipV="1">
              <a:off x="90" y="4107"/>
              <a:ext cx="636" cy="188"/>
            </a:xfrm>
            <a:prstGeom prst="ellipseRibbon2">
              <a:avLst>
                <a:gd name="adj1" fmla="val 49273"/>
                <a:gd name="adj2" fmla="val 75000"/>
                <a:gd name="adj3" fmla="val 42079"/>
              </a:avLst>
            </a:prstGeom>
            <a:solidFill>
              <a:srgbClr val="CC0000"/>
            </a:solidFill>
            <a:ln w="9525">
              <a:solidFill>
                <a:schemeClr val="tx1"/>
              </a:solidFill>
              <a:round/>
              <a:headEnd/>
              <a:tailEnd/>
            </a:ln>
          </p:spPr>
          <p:txBody>
            <a:bodyPr rot="10800000" wrap="none" anchor="ctr"/>
            <a:lstStyle/>
            <a:p>
              <a:pPr algn="ctr"/>
              <a:endParaRPr lang="en-US" sz="2400">
                <a:latin typeface="Times New Roman" pitchFamily="18" charset="0"/>
                <a:cs typeface="Times New Roman" pitchFamily="18" charset="0"/>
              </a:endParaRPr>
            </a:p>
          </p:txBody>
        </p:sp>
        <p:sp>
          <p:nvSpPr>
            <p:cNvPr id="136532" name="WordArt 338"/>
            <p:cNvSpPr>
              <a:spLocks noChangeArrowheads="1" noChangeShapeType="1" noTextEdit="1"/>
            </p:cNvSpPr>
            <p:nvPr/>
          </p:nvSpPr>
          <p:spPr bwMode="auto">
            <a:xfrm>
              <a:off x="196" y="4175"/>
              <a:ext cx="431" cy="106"/>
            </a:xfrm>
            <a:prstGeom prst="rect">
              <a:avLst/>
            </a:prstGeom>
          </p:spPr>
          <p:txBody>
            <a:bodyPr wrap="none" fromWordArt="1">
              <a:prstTxWarp prst="textCanDown">
                <a:avLst>
                  <a:gd name="adj" fmla="val 33333"/>
                </a:avLst>
              </a:prstTxWarp>
            </a:bodyPr>
            <a:lstStyle/>
            <a:p>
              <a:pPr algn="ctr"/>
              <a:r>
                <a:rPr lang="en-US" sz="3600"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Times New Roman"/>
                  <a:cs typeface="Times New Roman"/>
                </a:rPr>
                <a:t>FAIRFAX COUNTY</a:t>
              </a:r>
            </a:p>
          </p:txBody>
        </p:sp>
        <p:sp>
          <p:nvSpPr>
            <p:cNvPr id="136533" name="Line 339"/>
            <p:cNvSpPr>
              <a:spLocks noChangeShapeType="1"/>
            </p:cNvSpPr>
            <p:nvPr/>
          </p:nvSpPr>
          <p:spPr bwMode="auto">
            <a:xfrm flipV="1">
              <a:off x="301" y="3923"/>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34" name="AutoShape 340"/>
            <p:cNvSpPr>
              <a:spLocks noChangeArrowheads="1"/>
            </p:cNvSpPr>
            <p:nvPr/>
          </p:nvSpPr>
          <p:spPr bwMode="auto">
            <a:xfrm>
              <a:off x="56" y="3592"/>
              <a:ext cx="710" cy="194"/>
            </a:xfrm>
            <a:prstGeom prst="ellipseRibbon2">
              <a:avLst>
                <a:gd name="adj1" fmla="val 35417"/>
                <a:gd name="adj2" fmla="val 75000"/>
                <a:gd name="adj3" fmla="val 23907"/>
              </a:avLst>
            </a:prstGeom>
            <a:solidFill>
              <a:srgbClr val="CC0000"/>
            </a:solidFill>
            <a:ln w="9525">
              <a:solidFill>
                <a:schemeClr val="tx1"/>
              </a:solidFill>
              <a:round/>
              <a:headEnd/>
              <a:tailEnd/>
            </a:ln>
          </p:spPr>
          <p:txBody>
            <a:bodyPr wrap="none" anchor="ctr"/>
            <a:lstStyle/>
            <a:p>
              <a:endParaRPr lang="en-US"/>
            </a:p>
          </p:txBody>
        </p:sp>
        <p:sp>
          <p:nvSpPr>
            <p:cNvPr id="136535" name="WordArt 341"/>
            <p:cNvSpPr>
              <a:spLocks noChangeArrowheads="1" noChangeShapeType="1" noTextEdit="1"/>
            </p:cNvSpPr>
            <p:nvPr/>
          </p:nvSpPr>
          <p:spPr bwMode="auto">
            <a:xfrm>
              <a:off x="158" y="3633"/>
              <a:ext cx="493" cy="57"/>
            </a:xfrm>
            <a:prstGeom prst="rect">
              <a:avLst/>
            </a:prstGeom>
          </p:spPr>
          <p:txBody>
            <a:bodyPr spcFirstLastPara="1" wrap="none" fromWordArt="1">
              <a:prstTxWarp prst="textArchUp">
                <a:avLst>
                  <a:gd name="adj" fmla="val 11006252"/>
                </a:avLst>
              </a:prstTxWarp>
            </a:bodyPr>
            <a:lstStyle/>
            <a:p>
              <a:pPr algn="ctr"/>
              <a:r>
                <a:rPr lang="en-US" sz="36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BATTALION</a:t>
              </a:r>
            </a:p>
          </p:txBody>
        </p:sp>
        <p:sp>
          <p:nvSpPr>
            <p:cNvPr id="136536" name="WordArt 342"/>
            <p:cNvSpPr>
              <a:spLocks noChangeArrowheads="1" noChangeShapeType="1" noTextEdit="1"/>
            </p:cNvSpPr>
            <p:nvPr/>
          </p:nvSpPr>
          <p:spPr bwMode="auto">
            <a:xfrm>
              <a:off x="248" y="3695"/>
              <a:ext cx="287" cy="45"/>
            </a:xfrm>
            <a:prstGeom prst="rect">
              <a:avLst/>
            </a:prstGeom>
          </p:spPr>
          <p:txBody>
            <a:bodyPr spcFirstLastPara="1" wrap="none" fromWordArt="1">
              <a:prstTxWarp prst="textArchUp">
                <a:avLst>
                  <a:gd name="adj" fmla="val 11293380"/>
                </a:avLst>
              </a:prstTxWarp>
            </a:bodyPr>
            <a:lstStyle/>
            <a:p>
              <a:pPr algn="ctr"/>
              <a:r>
                <a:rPr lang="en-US" sz="1200" b="1" kern="10">
                  <a:ln w="6350">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Monotype Corsiva"/>
                </a:rPr>
                <a:t>CHIEF</a:t>
              </a:r>
            </a:p>
          </p:txBody>
        </p:sp>
      </p:grpSp>
      <p:sp>
        <p:nvSpPr>
          <p:cNvPr id="136390" name="Text Box 343"/>
          <p:cNvSpPr txBox="1">
            <a:spLocks noChangeArrowheads="1"/>
          </p:cNvSpPr>
          <p:nvPr/>
        </p:nvSpPr>
        <p:spPr bwMode="auto">
          <a:xfrm>
            <a:off x="5553075" y="4397375"/>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Battalion Chief (and Aide)</a:t>
            </a:r>
          </a:p>
        </p:txBody>
      </p:sp>
      <p:grpSp>
        <p:nvGrpSpPr>
          <p:cNvPr id="136391" name="Group 344"/>
          <p:cNvGrpSpPr>
            <a:grpSpLocks/>
          </p:cNvGrpSpPr>
          <p:nvPr/>
        </p:nvGrpSpPr>
        <p:grpSpPr bwMode="auto">
          <a:xfrm>
            <a:off x="3570288" y="4670425"/>
            <a:ext cx="1312862" cy="1395413"/>
            <a:chOff x="919" y="2714"/>
            <a:chExt cx="886" cy="981"/>
          </a:xfrm>
        </p:grpSpPr>
        <p:sp>
          <p:nvSpPr>
            <p:cNvPr id="136517" name="Freeform 345"/>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18" name="Freeform 346"/>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519" name="Line 347"/>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20" name="Line 348"/>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392" name="Group 349"/>
          <p:cNvGrpSpPr>
            <a:grpSpLocks/>
          </p:cNvGrpSpPr>
          <p:nvPr/>
        </p:nvGrpSpPr>
        <p:grpSpPr bwMode="auto">
          <a:xfrm>
            <a:off x="3689350" y="4938713"/>
            <a:ext cx="1060450" cy="246062"/>
            <a:chOff x="2525" y="2146"/>
            <a:chExt cx="716" cy="173"/>
          </a:xfrm>
        </p:grpSpPr>
        <p:sp>
          <p:nvSpPr>
            <p:cNvPr id="136515" name="Freeform 350"/>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516" name="Freeform 351"/>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393" name="Line 352"/>
          <p:cNvSpPr>
            <a:spLocks noChangeShapeType="1"/>
          </p:cNvSpPr>
          <p:nvPr/>
        </p:nvSpPr>
        <p:spPr bwMode="auto">
          <a:xfrm>
            <a:off x="4217988" y="4946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94" name="WordArt 353"/>
          <p:cNvSpPr>
            <a:spLocks noChangeArrowheads="1" noChangeShapeType="1" noTextEdit="1"/>
          </p:cNvSpPr>
          <p:nvPr/>
        </p:nvSpPr>
        <p:spPr bwMode="auto">
          <a:xfrm>
            <a:off x="3730625" y="5041900"/>
            <a:ext cx="995363"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395" name="Freeform 354"/>
          <p:cNvSpPr>
            <a:spLocks/>
          </p:cNvSpPr>
          <p:nvPr/>
        </p:nvSpPr>
        <p:spPr bwMode="auto">
          <a:xfrm rot="-246818">
            <a:off x="3749675" y="5788025"/>
            <a:ext cx="477838"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96" name="Freeform 355"/>
          <p:cNvSpPr>
            <a:spLocks/>
          </p:cNvSpPr>
          <p:nvPr/>
        </p:nvSpPr>
        <p:spPr bwMode="auto">
          <a:xfrm rot="246818" flipH="1">
            <a:off x="4214813" y="5788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397" name="Line 356"/>
          <p:cNvSpPr>
            <a:spLocks noChangeShapeType="1"/>
          </p:cNvSpPr>
          <p:nvPr/>
        </p:nvSpPr>
        <p:spPr bwMode="auto">
          <a:xfrm flipH="1">
            <a:off x="4208463" y="5886450"/>
            <a:ext cx="7937"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98" name="WordArt 357"/>
          <p:cNvSpPr>
            <a:spLocks noChangeArrowheads="1" noChangeShapeType="1" noTextEdit="1"/>
          </p:cNvSpPr>
          <p:nvPr/>
        </p:nvSpPr>
        <p:spPr bwMode="auto">
          <a:xfrm rot="546172">
            <a:off x="3773488" y="5875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399" name="WordArt 358"/>
          <p:cNvSpPr>
            <a:spLocks noChangeArrowheads="1" noChangeShapeType="1" noTextEdit="1"/>
          </p:cNvSpPr>
          <p:nvPr/>
        </p:nvSpPr>
        <p:spPr bwMode="auto">
          <a:xfrm rot="-534701">
            <a:off x="4248150" y="5875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400" name="Freeform 359"/>
          <p:cNvSpPr>
            <a:spLocks/>
          </p:cNvSpPr>
          <p:nvPr/>
        </p:nvSpPr>
        <p:spPr bwMode="auto">
          <a:xfrm>
            <a:off x="3714750" y="5249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01" name="Freeform 360"/>
          <p:cNvSpPr>
            <a:spLocks/>
          </p:cNvSpPr>
          <p:nvPr/>
        </p:nvSpPr>
        <p:spPr bwMode="auto">
          <a:xfrm>
            <a:off x="3714750" y="5249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02" name="Freeform 361"/>
          <p:cNvSpPr>
            <a:spLocks/>
          </p:cNvSpPr>
          <p:nvPr/>
        </p:nvSpPr>
        <p:spPr bwMode="auto">
          <a:xfrm>
            <a:off x="3725863" y="5238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03" name="Freeform 362"/>
          <p:cNvSpPr>
            <a:spLocks/>
          </p:cNvSpPr>
          <p:nvPr/>
        </p:nvSpPr>
        <p:spPr bwMode="auto">
          <a:xfrm>
            <a:off x="3725863" y="5238750"/>
            <a:ext cx="1017587"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04" name="WordArt 363"/>
          <p:cNvSpPr>
            <a:spLocks noChangeArrowheads="1" noChangeShapeType="1" noTextEdit="1"/>
          </p:cNvSpPr>
          <p:nvPr/>
        </p:nvSpPr>
        <p:spPr bwMode="auto">
          <a:xfrm>
            <a:off x="3803650" y="5260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437</a:t>
            </a:r>
          </a:p>
        </p:txBody>
      </p:sp>
      <p:sp>
        <p:nvSpPr>
          <p:cNvPr id="136405" name="WordArt 364"/>
          <p:cNvSpPr>
            <a:spLocks noChangeArrowheads="1" noChangeShapeType="1" noTextEdit="1"/>
          </p:cNvSpPr>
          <p:nvPr/>
        </p:nvSpPr>
        <p:spPr bwMode="auto">
          <a:xfrm>
            <a:off x="5153025" y="5329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406" name="Group 365"/>
          <p:cNvGrpSpPr>
            <a:grpSpLocks/>
          </p:cNvGrpSpPr>
          <p:nvPr/>
        </p:nvGrpSpPr>
        <p:grpSpPr bwMode="auto">
          <a:xfrm>
            <a:off x="4895850" y="4691063"/>
            <a:ext cx="1317625" cy="1401762"/>
            <a:chOff x="919" y="2714"/>
            <a:chExt cx="886" cy="981"/>
          </a:xfrm>
        </p:grpSpPr>
        <p:sp>
          <p:nvSpPr>
            <p:cNvPr id="136511" name="Freeform 366"/>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12" name="Freeform 367"/>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13" name="Line 368"/>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14" name="Line 369"/>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407" name="Group 370"/>
          <p:cNvGrpSpPr>
            <a:grpSpLocks/>
          </p:cNvGrpSpPr>
          <p:nvPr/>
        </p:nvGrpSpPr>
        <p:grpSpPr bwMode="auto">
          <a:xfrm>
            <a:off x="5014913" y="4960938"/>
            <a:ext cx="1065212" cy="247650"/>
            <a:chOff x="2525" y="2146"/>
            <a:chExt cx="716" cy="173"/>
          </a:xfrm>
        </p:grpSpPr>
        <p:sp>
          <p:nvSpPr>
            <p:cNvPr id="136509" name="Freeform 371"/>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10" name="Freeform 372"/>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408" name="Line 373"/>
          <p:cNvSpPr>
            <a:spLocks noChangeShapeType="1"/>
          </p:cNvSpPr>
          <p:nvPr/>
        </p:nvSpPr>
        <p:spPr bwMode="auto">
          <a:xfrm>
            <a:off x="5546725" y="4967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09" name="WordArt 374"/>
          <p:cNvSpPr>
            <a:spLocks noChangeArrowheads="1" noChangeShapeType="1" noTextEdit="1"/>
          </p:cNvSpPr>
          <p:nvPr/>
        </p:nvSpPr>
        <p:spPr bwMode="auto">
          <a:xfrm>
            <a:off x="5056188" y="5064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410" name="Freeform 375"/>
          <p:cNvSpPr>
            <a:spLocks/>
          </p:cNvSpPr>
          <p:nvPr/>
        </p:nvSpPr>
        <p:spPr bwMode="auto">
          <a:xfrm rot="-246818">
            <a:off x="5075238" y="5813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11" name="Freeform 376"/>
          <p:cNvSpPr>
            <a:spLocks/>
          </p:cNvSpPr>
          <p:nvPr/>
        </p:nvSpPr>
        <p:spPr bwMode="auto">
          <a:xfrm rot="246818" flipH="1">
            <a:off x="5543550" y="5813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12" name="Line 377"/>
          <p:cNvSpPr>
            <a:spLocks noChangeShapeType="1"/>
          </p:cNvSpPr>
          <p:nvPr/>
        </p:nvSpPr>
        <p:spPr bwMode="auto">
          <a:xfrm flipH="1">
            <a:off x="5537200" y="5911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13" name="WordArt 378"/>
          <p:cNvSpPr>
            <a:spLocks noChangeArrowheads="1" noChangeShapeType="1" noTextEdit="1"/>
          </p:cNvSpPr>
          <p:nvPr/>
        </p:nvSpPr>
        <p:spPr bwMode="auto">
          <a:xfrm rot="546172">
            <a:off x="5099050" y="590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414" name="WordArt 379"/>
          <p:cNvSpPr>
            <a:spLocks noChangeArrowheads="1" noChangeShapeType="1" noTextEdit="1"/>
          </p:cNvSpPr>
          <p:nvPr/>
        </p:nvSpPr>
        <p:spPr bwMode="auto">
          <a:xfrm rot="-534701">
            <a:off x="5575300" y="590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415" name="Group 380"/>
          <p:cNvGrpSpPr>
            <a:grpSpLocks/>
          </p:cNvGrpSpPr>
          <p:nvPr/>
        </p:nvGrpSpPr>
        <p:grpSpPr bwMode="auto">
          <a:xfrm>
            <a:off x="5040313" y="5260975"/>
            <a:ext cx="1033462" cy="528638"/>
            <a:chOff x="1217" y="2031"/>
            <a:chExt cx="695" cy="355"/>
          </a:xfrm>
        </p:grpSpPr>
        <p:sp>
          <p:nvSpPr>
            <p:cNvPr id="136505" name="Freeform 381"/>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06" name="Freeform 382"/>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07" name="Freeform 383"/>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08" name="Freeform 384"/>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416" name="WordArt 385"/>
          <p:cNvSpPr>
            <a:spLocks noChangeArrowheads="1" noChangeShapeType="1" noTextEdit="1"/>
          </p:cNvSpPr>
          <p:nvPr/>
        </p:nvSpPr>
        <p:spPr bwMode="auto">
          <a:xfrm>
            <a:off x="5127625" y="5297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417" name="WordArt 386"/>
          <p:cNvSpPr>
            <a:spLocks noChangeArrowheads="1" noChangeShapeType="1" noTextEdit="1"/>
          </p:cNvSpPr>
          <p:nvPr/>
        </p:nvSpPr>
        <p:spPr bwMode="auto">
          <a:xfrm>
            <a:off x="5153025" y="5329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418" name="Group 387"/>
          <p:cNvGrpSpPr>
            <a:grpSpLocks/>
          </p:cNvGrpSpPr>
          <p:nvPr/>
        </p:nvGrpSpPr>
        <p:grpSpPr bwMode="auto">
          <a:xfrm>
            <a:off x="4895850" y="4691063"/>
            <a:ext cx="1317625" cy="1401762"/>
            <a:chOff x="919" y="2714"/>
            <a:chExt cx="886" cy="981"/>
          </a:xfrm>
        </p:grpSpPr>
        <p:sp>
          <p:nvSpPr>
            <p:cNvPr id="136501" name="Freeform 388"/>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02" name="Freeform 389"/>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503" name="Line 390"/>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504" name="Line 391"/>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419" name="Group 392"/>
          <p:cNvGrpSpPr>
            <a:grpSpLocks/>
          </p:cNvGrpSpPr>
          <p:nvPr/>
        </p:nvGrpSpPr>
        <p:grpSpPr bwMode="auto">
          <a:xfrm>
            <a:off x="5014913" y="4960938"/>
            <a:ext cx="1065212" cy="247650"/>
            <a:chOff x="2525" y="2146"/>
            <a:chExt cx="716" cy="173"/>
          </a:xfrm>
        </p:grpSpPr>
        <p:sp>
          <p:nvSpPr>
            <p:cNvPr id="136499" name="Freeform 393"/>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500" name="Freeform 394"/>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420" name="Line 395"/>
          <p:cNvSpPr>
            <a:spLocks noChangeShapeType="1"/>
          </p:cNvSpPr>
          <p:nvPr/>
        </p:nvSpPr>
        <p:spPr bwMode="auto">
          <a:xfrm>
            <a:off x="5546725" y="4967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21" name="WordArt 396"/>
          <p:cNvSpPr>
            <a:spLocks noChangeArrowheads="1" noChangeShapeType="1" noTextEdit="1"/>
          </p:cNvSpPr>
          <p:nvPr/>
        </p:nvSpPr>
        <p:spPr bwMode="auto">
          <a:xfrm>
            <a:off x="5056188" y="5064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422" name="Freeform 397"/>
          <p:cNvSpPr>
            <a:spLocks/>
          </p:cNvSpPr>
          <p:nvPr/>
        </p:nvSpPr>
        <p:spPr bwMode="auto">
          <a:xfrm rot="-246818">
            <a:off x="5075238" y="5813425"/>
            <a:ext cx="481012"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23" name="Freeform 398"/>
          <p:cNvSpPr>
            <a:spLocks/>
          </p:cNvSpPr>
          <p:nvPr/>
        </p:nvSpPr>
        <p:spPr bwMode="auto">
          <a:xfrm rot="246818" flipH="1">
            <a:off x="5543550" y="5813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24" name="Line 399"/>
          <p:cNvSpPr>
            <a:spLocks noChangeShapeType="1"/>
          </p:cNvSpPr>
          <p:nvPr/>
        </p:nvSpPr>
        <p:spPr bwMode="auto">
          <a:xfrm flipH="1">
            <a:off x="5537200" y="5911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25" name="WordArt 400"/>
          <p:cNvSpPr>
            <a:spLocks noChangeArrowheads="1" noChangeShapeType="1" noTextEdit="1"/>
          </p:cNvSpPr>
          <p:nvPr/>
        </p:nvSpPr>
        <p:spPr bwMode="auto">
          <a:xfrm rot="546172">
            <a:off x="5099050" y="590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426" name="WordArt 401"/>
          <p:cNvSpPr>
            <a:spLocks noChangeArrowheads="1" noChangeShapeType="1" noTextEdit="1"/>
          </p:cNvSpPr>
          <p:nvPr/>
        </p:nvSpPr>
        <p:spPr bwMode="auto">
          <a:xfrm rot="-534701">
            <a:off x="5575300" y="5902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427" name="Group 402"/>
          <p:cNvGrpSpPr>
            <a:grpSpLocks/>
          </p:cNvGrpSpPr>
          <p:nvPr/>
        </p:nvGrpSpPr>
        <p:grpSpPr bwMode="auto">
          <a:xfrm>
            <a:off x="5040313" y="5260975"/>
            <a:ext cx="1033462" cy="528638"/>
            <a:chOff x="1217" y="2031"/>
            <a:chExt cx="695" cy="355"/>
          </a:xfrm>
        </p:grpSpPr>
        <p:sp>
          <p:nvSpPr>
            <p:cNvPr id="136495" name="Freeform 403"/>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96" name="Freeform 404"/>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97" name="Freeform 405"/>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98" name="Freeform 406"/>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428" name="WordArt 407"/>
          <p:cNvSpPr>
            <a:spLocks noChangeArrowheads="1" noChangeShapeType="1" noTextEdit="1"/>
          </p:cNvSpPr>
          <p:nvPr/>
        </p:nvSpPr>
        <p:spPr bwMode="auto">
          <a:xfrm>
            <a:off x="5127625" y="5297488"/>
            <a:ext cx="874713"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6600"/>
                </a:solidFill>
                <a:latin typeface="Franklin Gothic Demi"/>
              </a:rPr>
              <a:t>437</a:t>
            </a:r>
          </a:p>
        </p:txBody>
      </p:sp>
      <p:sp>
        <p:nvSpPr>
          <p:cNvPr id="136429" name="Text Box 408"/>
          <p:cNvSpPr txBox="1">
            <a:spLocks noChangeArrowheads="1"/>
          </p:cNvSpPr>
          <p:nvPr/>
        </p:nvSpPr>
        <p:spPr bwMode="auto">
          <a:xfrm>
            <a:off x="6272213" y="5159375"/>
            <a:ext cx="149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Foam Unit</a:t>
            </a:r>
          </a:p>
        </p:txBody>
      </p:sp>
      <p:grpSp>
        <p:nvGrpSpPr>
          <p:cNvPr id="136430" name="Group 409"/>
          <p:cNvGrpSpPr>
            <a:grpSpLocks/>
          </p:cNvGrpSpPr>
          <p:nvPr/>
        </p:nvGrpSpPr>
        <p:grpSpPr bwMode="auto">
          <a:xfrm>
            <a:off x="4289425" y="5432425"/>
            <a:ext cx="1312863" cy="1395413"/>
            <a:chOff x="919" y="2714"/>
            <a:chExt cx="886" cy="981"/>
          </a:xfrm>
        </p:grpSpPr>
        <p:sp>
          <p:nvSpPr>
            <p:cNvPr id="136491" name="Freeform 410"/>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492" name="Freeform 411"/>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6493" name="Line 412"/>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94" name="Line 413"/>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431" name="Group 414"/>
          <p:cNvGrpSpPr>
            <a:grpSpLocks/>
          </p:cNvGrpSpPr>
          <p:nvPr/>
        </p:nvGrpSpPr>
        <p:grpSpPr bwMode="auto">
          <a:xfrm>
            <a:off x="4408488" y="5700713"/>
            <a:ext cx="1060450" cy="246062"/>
            <a:chOff x="2525" y="2146"/>
            <a:chExt cx="716" cy="173"/>
          </a:xfrm>
        </p:grpSpPr>
        <p:sp>
          <p:nvSpPr>
            <p:cNvPr id="136489" name="Freeform 415"/>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6490" name="Freeform 416"/>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6432" name="Line 417"/>
          <p:cNvSpPr>
            <a:spLocks noChangeShapeType="1"/>
          </p:cNvSpPr>
          <p:nvPr/>
        </p:nvSpPr>
        <p:spPr bwMode="auto">
          <a:xfrm>
            <a:off x="4937125" y="5708650"/>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33" name="WordArt 418"/>
          <p:cNvSpPr>
            <a:spLocks noChangeArrowheads="1" noChangeShapeType="1" noTextEdit="1"/>
          </p:cNvSpPr>
          <p:nvPr/>
        </p:nvSpPr>
        <p:spPr bwMode="auto">
          <a:xfrm>
            <a:off x="4449763" y="5803900"/>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6434" name="Freeform 419"/>
          <p:cNvSpPr>
            <a:spLocks/>
          </p:cNvSpPr>
          <p:nvPr/>
        </p:nvSpPr>
        <p:spPr bwMode="auto">
          <a:xfrm rot="-246818">
            <a:off x="4468813" y="6550025"/>
            <a:ext cx="477837"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435" name="Freeform 420"/>
          <p:cNvSpPr>
            <a:spLocks/>
          </p:cNvSpPr>
          <p:nvPr/>
        </p:nvSpPr>
        <p:spPr bwMode="auto">
          <a:xfrm rot="246818" flipH="1">
            <a:off x="4933950" y="6550025"/>
            <a:ext cx="479425" cy="246063"/>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6436" name="Line 421"/>
          <p:cNvSpPr>
            <a:spLocks noChangeShapeType="1"/>
          </p:cNvSpPr>
          <p:nvPr/>
        </p:nvSpPr>
        <p:spPr bwMode="auto">
          <a:xfrm flipH="1">
            <a:off x="4927600" y="6648450"/>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37" name="WordArt 422"/>
          <p:cNvSpPr>
            <a:spLocks noChangeArrowheads="1" noChangeShapeType="1" noTextEdit="1"/>
          </p:cNvSpPr>
          <p:nvPr/>
        </p:nvSpPr>
        <p:spPr bwMode="auto">
          <a:xfrm rot="546172">
            <a:off x="4492625" y="6637338"/>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6438" name="WordArt 423"/>
          <p:cNvSpPr>
            <a:spLocks noChangeArrowheads="1" noChangeShapeType="1" noTextEdit="1"/>
          </p:cNvSpPr>
          <p:nvPr/>
        </p:nvSpPr>
        <p:spPr bwMode="auto">
          <a:xfrm rot="-534701">
            <a:off x="4967288" y="6637338"/>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6439" name="Freeform 424"/>
          <p:cNvSpPr>
            <a:spLocks/>
          </p:cNvSpPr>
          <p:nvPr/>
        </p:nvSpPr>
        <p:spPr bwMode="auto">
          <a:xfrm>
            <a:off x="4433888" y="6011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40" name="Freeform 425"/>
          <p:cNvSpPr>
            <a:spLocks/>
          </p:cNvSpPr>
          <p:nvPr/>
        </p:nvSpPr>
        <p:spPr bwMode="auto">
          <a:xfrm>
            <a:off x="4433888" y="6011863"/>
            <a:ext cx="1019175" cy="493712"/>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41" name="Freeform 426"/>
          <p:cNvSpPr>
            <a:spLocks/>
          </p:cNvSpPr>
          <p:nvPr/>
        </p:nvSpPr>
        <p:spPr bwMode="auto">
          <a:xfrm>
            <a:off x="4445000" y="6000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42" name="Freeform 427"/>
          <p:cNvSpPr>
            <a:spLocks/>
          </p:cNvSpPr>
          <p:nvPr/>
        </p:nvSpPr>
        <p:spPr bwMode="auto">
          <a:xfrm>
            <a:off x="4445000" y="6000750"/>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CC00"/>
          </a:solidFill>
          <a:ln w="3175">
            <a:solidFill>
              <a:srgbClr val="1F1A17"/>
            </a:solidFill>
            <a:prstDash val="solid"/>
            <a:round/>
            <a:headEnd/>
            <a:tailEnd/>
          </a:ln>
        </p:spPr>
        <p:txBody>
          <a:bodyPr/>
          <a:lstStyle/>
          <a:p>
            <a:endParaRPr lang="en-US"/>
          </a:p>
        </p:txBody>
      </p:sp>
      <p:sp>
        <p:nvSpPr>
          <p:cNvPr id="136443" name="WordArt 428"/>
          <p:cNvSpPr>
            <a:spLocks noChangeArrowheads="1" noChangeShapeType="1" noTextEdit="1"/>
          </p:cNvSpPr>
          <p:nvPr/>
        </p:nvSpPr>
        <p:spPr bwMode="auto">
          <a:xfrm>
            <a:off x="4522788" y="6022975"/>
            <a:ext cx="869950" cy="458788"/>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FRA</a:t>
            </a:r>
          </a:p>
        </p:txBody>
      </p:sp>
      <p:sp>
        <p:nvSpPr>
          <p:cNvPr id="136444" name="WordArt 429"/>
          <p:cNvSpPr>
            <a:spLocks noChangeArrowheads="1" noChangeShapeType="1" noTextEdit="1"/>
          </p:cNvSpPr>
          <p:nvPr/>
        </p:nvSpPr>
        <p:spPr bwMode="auto">
          <a:xfrm>
            <a:off x="5872163" y="6091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445" name="Group 430"/>
          <p:cNvGrpSpPr>
            <a:grpSpLocks/>
          </p:cNvGrpSpPr>
          <p:nvPr/>
        </p:nvGrpSpPr>
        <p:grpSpPr bwMode="auto">
          <a:xfrm>
            <a:off x="5614988" y="5453063"/>
            <a:ext cx="1317625" cy="1401762"/>
            <a:chOff x="919" y="2714"/>
            <a:chExt cx="886" cy="981"/>
          </a:xfrm>
        </p:grpSpPr>
        <p:sp>
          <p:nvSpPr>
            <p:cNvPr id="136485" name="Freeform 431"/>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486" name="Freeform 432"/>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487" name="Line 433"/>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88" name="Line 434"/>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446" name="Group 435"/>
          <p:cNvGrpSpPr>
            <a:grpSpLocks/>
          </p:cNvGrpSpPr>
          <p:nvPr/>
        </p:nvGrpSpPr>
        <p:grpSpPr bwMode="auto">
          <a:xfrm>
            <a:off x="5734050" y="5722938"/>
            <a:ext cx="1065213" cy="247650"/>
            <a:chOff x="2525" y="2146"/>
            <a:chExt cx="716" cy="173"/>
          </a:xfrm>
        </p:grpSpPr>
        <p:sp>
          <p:nvSpPr>
            <p:cNvPr id="136483" name="Freeform 436"/>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484" name="Freeform 437"/>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447" name="Line 438"/>
          <p:cNvSpPr>
            <a:spLocks noChangeShapeType="1"/>
          </p:cNvSpPr>
          <p:nvPr/>
        </p:nvSpPr>
        <p:spPr bwMode="auto">
          <a:xfrm>
            <a:off x="6265863" y="5729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48" name="WordArt 439"/>
          <p:cNvSpPr>
            <a:spLocks noChangeArrowheads="1" noChangeShapeType="1" noTextEdit="1"/>
          </p:cNvSpPr>
          <p:nvPr/>
        </p:nvSpPr>
        <p:spPr bwMode="auto">
          <a:xfrm>
            <a:off x="5775325" y="5826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6449" name="Freeform 440"/>
          <p:cNvSpPr>
            <a:spLocks/>
          </p:cNvSpPr>
          <p:nvPr/>
        </p:nvSpPr>
        <p:spPr bwMode="auto">
          <a:xfrm rot="-246818">
            <a:off x="5794375" y="6575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50" name="Freeform 441"/>
          <p:cNvSpPr>
            <a:spLocks/>
          </p:cNvSpPr>
          <p:nvPr/>
        </p:nvSpPr>
        <p:spPr bwMode="auto">
          <a:xfrm rot="246818" flipH="1">
            <a:off x="6262688" y="6575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51" name="Line 442"/>
          <p:cNvSpPr>
            <a:spLocks noChangeShapeType="1"/>
          </p:cNvSpPr>
          <p:nvPr/>
        </p:nvSpPr>
        <p:spPr bwMode="auto">
          <a:xfrm flipH="1">
            <a:off x="6256338" y="6673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52" name="WordArt 443"/>
          <p:cNvSpPr>
            <a:spLocks noChangeArrowheads="1" noChangeShapeType="1" noTextEdit="1"/>
          </p:cNvSpPr>
          <p:nvPr/>
        </p:nvSpPr>
        <p:spPr bwMode="auto">
          <a:xfrm rot="546172">
            <a:off x="5818188" y="666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6453" name="WordArt 444"/>
          <p:cNvSpPr>
            <a:spLocks noChangeArrowheads="1" noChangeShapeType="1" noTextEdit="1"/>
          </p:cNvSpPr>
          <p:nvPr/>
        </p:nvSpPr>
        <p:spPr bwMode="auto">
          <a:xfrm rot="-534701">
            <a:off x="6294438" y="666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grpSp>
        <p:nvGrpSpPr>
          <p:cNvPr id="136454" name="Group 445"/>
          <p:cNvGrpSpPr>
            <a:grpSpLocks/>
          </p:cNvGrpSpPr>
          <p:nvPr/>
        </p:nvGrpSpPr>
        <p:grpSpPr bwMode="auto">
          <a:xfrm>
            <a:off x="5759450" y="6022975"/>
            <a:ext cx="1033463" cy="528638"/>
            <a:chOff x="1217" y="2031"/>
            <a:chExt cx="695" cy="355"/>
          </a:xfrm>
        </p:grpSpPr>
        <p:sp>
          <p:nvSpPr>
            <p:cNvPr id="136479" name="Freeform 446"/>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80" name="Freeform 447"/>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81" name="Freeform 448"/>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82" name="Freeform 449"/>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455" name="WordArt 450"/>
          <p:cNvSpPr>
            <a:spLocks noChangeArrowheads="1" noChangeShapeType="1" noTextEdit="1"/>
          </p:cNvSpPr>
          <p:nvPr/>
        </p:nvSpPr>
        <p:spPr bwMode="auto">
          <a:xfrm>
            <a:off x="5846763" y="6059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6456" name="WordArt 451"/>
          <p:cNvSpPr>
            <a:spLocks noChangeArrowheads="1" noChangeShapeType="1" noTextEdit="1"/>
          </p:cNvSpPr>
          <p:nvPr/>
        </p:nvSpPr>
        <p:spPr bwMode="auto">
          <a:xfrm>
            <a:off x="5872163" y="6091238"/>
            <a:ext cx="841375" cy="42068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grpSp>
        <p:nvGrpSpPr>
          <p:cNvPr id="136457" name="Group 452"/>
          <p:cNvGrpSpPr>
            <a:grpSpLocks/>
          </p:cNvGrpSpPr>
          <p:nvPr/>
        </p:nvGrpSpPr>
        <p:grpSpPr bwMode="auto">
          <a:xfrm>
            <a:off x="5614988" y="5453063"/>
            <a:ext cx="1317625" cy="1401762"/>
            <a:chOff x="919" y="2714"/>
            <a:chExt cx="886" cy="981"/>
          </a:xfrm>
        </p:grpSpPr>
        <p:sp>
          <p:nvSpPr>
            <p:cNvPr id="136475" name="Freeform 453"/>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476" name="Freeform 454"/>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6477" name="Line 455"/>
            <p:cNvSpPr>
              <a:spLocks noChangeShapeType="1"/>
            </p:cNvSpPr>
            <p:nvPr/>
          </p:nvSpPr>
          <p:spPr bwMode="auto">
            <a:xfrm>
              <a:off x="1358" y="2736"/>
              <a:ext cx="0" cy="954"/>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78" name="Line 456"/>
            <p:cNvSpPr>
              <a:spLocks noChangeShapeType="1"/>
            </p:cNvSpPr>
            <p:nvPr/>
          </p:nvSpPr>
          <p:spPr bwMode="auto">
            <a:xfrm flipV="1">
              <a:off x="1362" y="2722"/>
              <a:ext cx="0" cy="1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458" name="Group 457"/>
          <p:cNvGrpSpPr>
            <a:grpSpLocks/>
          </p:cNvGrpSpPr>
          <p:nvPr/>
        </p:nvGrpSpPr>
        <p:grpSpPr bwMode="auto">
          <a:xfrm>
            <a:off x="5734050" y="5722938"/>
            <a:ext cx="1065213" cy="247650"/>
            <a:chOff x="2525" y="2146"/>
            <a:chExt cx="716" cy="173"/>
          </a:xfrm>
        </p:grpSpPr>
        <p:sp>
          <p:nvSpPr>
            <p:cNvPr id="136473" name="Freeform 458"/>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6474" name="Freeform 459"/>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grpSp>
      <p:sp>
        <p:nvSpPr>
          <p:cNvPr id="136459" name="Line 460"/>
          <p:cNvSpPr>
            <a:spLocks noChangeShapeType="1"/>
          </p:cNvSpPr>
          <p:nvPr/>
        </p:nvSpPr>
        <p:spPr bwMode="auto">
          <a:xfrm>
            <a:off x="6265863" y="572928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60" name="WordArt 461"/>
          <p:cNvSpPr>
            <a:spLocks noChangeArrowheads="1" noChangeShapeType="1" noTextEdit="1"/>
          </p:cNvSpPr>
          <p:nvPr/>
        </p:nvSpPr>
        <p:spPr bwMode="auto">
          <a:xfrm>
            <a:off x="5775325" y="5826125"/>
            <a:ext cx="1000125" cy="300038"/>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6461" name="Freeform 462"/>
          <p:cNvSpPr>
            <a:spLocks/>
          </p:cNvSpPr>
          <p:nvPr/>
        </p:nvSpPr>
        <p:spPr bwMode="auto">
          <a:xfrm rot="-246818">
            <a:off x="5794375" y="6575425"/>
            <a:ext cx="481013"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62" name="Freeform 463"/>
          <p:cNvSpPr>
            <a:spLocks/>
          </p:cNvSpPr>
          <p:nvPr/>
        </p:nvSpPr>
        <p:spPr bwMode="auto">
          <a:xfrm rot="246818" flipH="1">
            <a:off x="6262688" y="6575425"/>
            <a:ext cx="479425" cy="247650"/>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6463" name="Line 464"/>
          <p:cNvSpPr>
            <a:spLocks noChangeShapeType="1"/>
          </p:cNvSpPr>
          <p:nvPr/>
        </p:nvSpPr>
        <p:spPr bwMode="auto">
          <a:xfrm flipH="1">
            <a:off x="6256338" y="6673850"/>
            <a:ext cx="6350" cy="12858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64" name="WordArt 465"/>
          <p:cNvSpPr>
            <a:spLocks noChangeArrowheads="1" noChangeShapeType="1" noTextEdit="1"/>
          </p:cNvSpPr>
          <p:nvPr/>
        </p:nvSpPr>
        <p:spPr bwMode="auto">
          <a:xfrm rot="546172">
            <a:off x="5818188" y="666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6465" name="WordArt 466"/>
          <p:cNvSpPr>
            <a:spLocks noChangeArrowheads="1" noChangeShapeType="1" noTextEdit="1"/>
          </p:cNvSpPr>
          <p:nvPr/>
        </p:nvSpPr>
        <p:spPr bwMode="auto">
          <a:xfrm rot="-534701">
            <a:off x="6294438" y="6664325"/>
            <a:ext cx="441325"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grpSp>
        <p:nvGrpSpPr>
          <p:cNvPr id="136466" name="Group 467"/>
          <p:cNvGrpSpPr>
            <a:grpSpLocks/>
          </p:cNvGrpSpPr>
          <p:nvPr/>
        </p:nvGrpSpPr>
        <p:grpSpPr bwMode="auto">
          <a:xfrm>
            <a:off x="5759450" y="6022975"/>
            <a:ext cx="1033463" cy="528638"/>
            <a:chOff x="1217" y="2031"/>
            <a:chExt cx="695" cy="355"/>
          </a:xfrm>
        </p:grpSpPr>
        <p:sp>
          <p:nvSpPr>
            <p:cNvPr id="136469" name="Freeform 468"/>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70" name="Freeform 469"/>
            <p:cNvSpPr>
              <a:spLocks/>
            </p:cNvSpPr>
            <p:nvPr/>
          </p:nvSpPr>
          <p:spPr bwMode="auto">
            <a:xfrm>
              <a:off x="1217" y="2038"/>
              <a:ext cx="688" cy="348"/>
            </a:xfrm>
            <a:custGeom>
              <a:avLst/>
              <a:gdLst>
                <a:gd name="T0" fmla="*/ 4 w 1412"/>
                <a:gd name="T1" fmla="*/ 0 h 714"/>
                <a:gd name="T2" fmla="*/ 75 w 1412"/>
                <a:gd name="T3" fmla="*/ 0 h 714"/>
                <a:gd name="T4" fmla="*/ 76 w 1412"/>
                <a:gd name="T5" fmla="*/ 0 h 714"/>
                <a:gd name="T6" fmla="*/ 77 w 1412"/>
                <a:gd name="T7" fmla="*/ 0 h 714"/>
                <a:gd name="T8" fmla="*/ 77 w 1412"/>
                <a:gd name="T9" fmla="*/ 0 h 714"/>
                <a:gd name="T10" fmla="*/ 78 w 1412"/>
                <a:gd name="T11" fmla="*/ 1 h 714"/>
                <a:gd name="T12" fmla="*/ 79 w 1412"/>
                <a:gd name="T13" fmla="*/ 1 h 714"/>
                <a:gd name="T14" fmla="*/ 79 w 1412"/>
                <a:gd name="T15" fmla="*/ 2 h 714"/>
                <a:gd name="T16" fmla="*/ 79 w 1412"/>
                <a:gd name="T17" fmla="*/ 3 h 714"/>
                <a:gd name="T18" fmla="*/ 79 w 1412"/>
                <a:gd name="T19" fmla="*/ 4 h 714"/>
                <a:gd name="T20" fmla="*/ 79 w 1412"/>
                <a:gd name="T21" fmla="*/ 37 h 714"/>
                <a:gd name="T22" fmla="*/ 79 w 1412"/>
                <a:gd name="T23" fmla="*/ 37 h 714"/>
                <a:gd name="T24" fmla="*/ 79 w 1412"/>
                <a:gd name="T25" fmla="*/ 38 h 714"/>
                <a:gd name="T26" fmla="*/ 79 w 1412"/>
                <a:gd name="T27" fmla="*/ 39 h 714"/>
                <a:gd name="T28" fmla="*/ 78 w 1412"/>
                <a:gd name="T29" fmla="*/ 39 h 714"/>
                <a:gd name="T30" fmla="*/ 77 w 1412"/>
                <a:gd name="T31" fmla="*/ 39 h 714"/>
                <a:gd name="T32" fmla="*/ 77 w 1412"/>
                <a:gd name="T33" fmla="*/ 40 h 714"/>
                <a:gd name="T34" fmla="*/ 76 w 1412"/>
                <a:gd name="T35" fmla="*/ 40 h 714"/>
                <a:gd name="T36" fmla="*/ 75 w 1412"/>
                <a:gd name="T37" fmla="*/ 40 h 714"/>
                <a:gd name="T38" fmla="*/ 4 w 1412"/>
                <a:gd name="T39" fmla="*/ 40 h 714"/>
                <a:gd name="T40" fmla="*/ 3 w 1412"/>
                <a:gd name="T41" fmla="*/ 40 h 714"/>
                <a:gd name="T42" fmla="*/ 2 w 1412"/>
                <a:gd name="T43" fmla="*/ 40 h 714"/>
                <a:gd name="T44" fmla="*/ 2 w 1412"/>
                <a:gd name="T45" fmla="*/ 39 h 714"/>
                <a:gd name="T46" fmla="*/ 1 w 1412"/>
                <a:gd name="T47" fmla="*/ 39 h 714"/>
                <a:gd name="T48" fmla="*/ 0 w 1412"/>
                <a:gd name="T49" fmla="*/ 39 h 714"/>
                <a:gd name="T50" fmla="*/ 0 w 1412"/>
                <a:gd name="T51" fmla="*/ 38 h 714"/>
                <a:gd name="T52" fmla="*/ 0 w 1412"/>
                <a:gd name="T53" fmla="*/ 37 h 714"/>
                <a:gd name="T54" fmla="*/ 0 w 1412"/>
                <a:gd name="T55" fmla="*/ 37 h 714"/>
                <a:gd name="T56" fmla="*/ 0 w 1412"/>
                <a:gd name="T57" fmla="*/ 4 h 714"/>
                <a:gd name="T58" fmla="*/ 0 w 1412"/>
                <a:gd name="T59" fmla="*/ 3 h 714"/>
                <a:gd name="T60" fmla="*/ 0 w 1412"/>
                <a:gd name="T61" fmla="*/ 2 h 714"/>
                <a:gd name="T62" fmla="*/ 0 w 1412"/>
                <a:gd name="T63" fmla="*/ 1 h 714"/>
                <a:gd name="T64" fmla="*/ 1 w 1412"/>
                <a:gd name="T65" fmla="*/ 1 h 714"/>
                <a:gd name="T66" fmla="*/ 2 w 1412"/>
                <a:gd name="T67" fmla="*/ 0 h 714"/>
                <a:gd name="T68" fmla="*/ 2 w 1412"/>
                <a:gd name="T69" fmla="*/ 0 h 714"/>
                <a:gd name="T70" fmla="*/ 3 w 1412"/>
                <a:gd name="T71" fmla="*/ 0 h 714"/>
                <a:gd name="T72" fmla="*/ 4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71" name="Freeform 470"/>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472" name="Freeform 471"/>
            <p:cNvSpPr>
              <a:spLocks/>
            </p:cNvSpPr>
            <p:nvPr/>
          </p:nvSpPr>
          <p:spPr bwMode="auto">
            <a:xfrm>
              <a:off x="1225" y="2031"/>
              <a:ext cx="687" cy="348"/>
            </a:xfrm>
            <a:custGeom>
              <a:avLst/>
              <a:gdLst>
                <a:gd name="T0" fmla="*/ 4 w 1410"/>
                <a:gd name="T1" fmla="*/ 0 h 714"/>
                <a:gd name="T2" fmla="*/ 75 w 1410"/>
                <a:gd name="T3" fmla="*/ 0 h 714"/>
                <a:gd name="T4" fmla="*/ 76 w 1410"/>
                <a:gd name="T5" fmla="*/ 0 h 714"/>
                <a:gd name="T6" fmla="*/ 77 w 1410"/>
                <a:gd name="T7" fmla="*/ 0 h 714"/>
                <a:gd name="T8" fmla="*/ 77 w 1410"/>
                <a:gd name="T9" fmla="*/ 0 h 714"/>
                <a:gd name="T10" fmla="*/ 78 w 1410"/>
                <a:gd name="T11" fmla="*/ 1 h 714"/>
                <a:gd name="T12" fmla="*/ 79 w 1410"/>
                <a:gd name="T13" fmla="*/ 1 h 714"/>
                <a:gd name="T14" fmla="*/ 79 w 1410"/>
                <a:gd name="T15" fmla="*/ 2 h 714"/>
                <a:gd name="T16" fmla="*/ 79 w 1410"/>
                <a:gd name="T17" fmla="*/ 3 h 714"/>
                <a:gd name="T18" fmla="*/ 79 w 1410"/>
                <a:gd name="T19" fmla="*/ 4 h 714"/>
                <a:gd name="T20" fmla="*/ 79 w 1410"/>
                <a:gd name="T21" fmla="*/ 37 h 714"/>
                <a:gd name="T22" fmla="*/ 79 w 1410"/>
                <a:gd name="T23" fmla="*/ 37 h 714"/>
                <a:gd name="T24" fmla="*/ 79 w 1410"/>
                <a:gd name="T25" fmla="*/ 38 h 714"/>
                <a:gd name="T26" fmla="*/ 79 w 1410"/>
                <a:gd name="T27" fmla="*/ 39 h 714"/>
                <a:gd name="T28" fmla="*/ 78 w 1410"/>
                <a:gd name="T29" fmla="*/ 39 h 714"/>
                <a:gd name="T30" fmla="*/ 77 w 1410"/>
                <a:gd name="T31" fmla="*/ 39 h 714"/>
                <a:gd name="T32" fmla="*/ 77 w 1410"/>
                <a:gd name="T33" fmla="*/ 40 h 714"/>
                <a:gd name="T34" fmla="*/ 76 w 1410"/>
                <a:gd name="T35" fmla="*/ 40 h 714"/>
                <a:gd name="T36" fmla="*/ 75 w 1410"/>
                <a:gd name="T37" fmla="*/ 40 h 714"/>
                <a:gd name="T38" fmla="*/ 4 w 1410"/>
                <a:gd name="T39" fmla="*/ 40 h 714"/>
                <a:gd name="T40" fmla="*/ 3 w 1410"/>
                <a:gd name="T41" fmla="*/ 40 h 714"/>
                <a:gd name="T42" fmla="*/ 2 w 1410"/>
                <a:gd name="T43" fmla="*/ 40 h 714"/>
                <a:gd name="T44" fmla="*/ 2 w 1410"/>
                <a:gd name="T45" fmla="*/ 39 h 714"/>
                <a:gd name="T46" fmla="*/ 1 w 1410"/>
                <a:gd name="T47" fmla="*/ 39 h 714"/>
                <a:gd name="T48" fmla="*/ 0 w 1410"/>
                <a:gd name="T49" fmla="*/ 39 h 714"/>
                <a:gd name="T50" fmla="*/ 0 w 1410"/>
                <a:gd name="T51" fmla="*/ 38 h 714"/>
                <a:gd name="T52" fmla="*/ 0 w 1410"/>
                <a:gd name="T53" fmla="*/ 37 h 714"/>
                <a:gd name="T54" fmla="*/ 0 w 1410"/>
                <a:gd name="T55" fmla="*/ 37 h 714"/>
                <a:gd name="T56" fmla="*/ 0 w 1410"/>
                <a:gd name="T57" fmla="*/ 4 h 714"/>
                <a:gd name="T58" fmla="*/ 0 w 1410"/>
                <a:gd name="T59" fmla="*/ 3 h 714"/>
                <a:gd name="T60" fmla="*/ 0 w 1410"/>
                <a:gd name="T61" fmla="*/ 2 h 714"/>
                <a:gd name="T62" fmla="*/ 0 w 1410"/>
                <a:gd name="T63" fmla="*/ 1 h 714"/>
                <a:gd name="T64" fmla="*/ 1 w 1410"/>
                <a:gd name="T65" fmla="*/ 1 h 714"/>
                <a:gd name="T66" fmla="*/ 2 w 1410"/>
                <a:gd name="T67" fmla="*/ 0 h 714"/>
                <a:gd name="T68" fmla="*/ 2 w 1410"/>
                <a:gd name="T69" fmla="*/ 0 h 714"/>
                <a:gd name="T70" fmla="*/ 3 w 1410"/>
                <a:gd name="T71" fmla="*/ 0 h 714"/>
                <a:gd name="T72" fmla="*/ 4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6467" name="WordArt 472"/>
          <p:cNvSpPr>
            <a:spLocks noChangeArrowheads="1" noChangeShapeType="1" noTextEdit="1"/>
          </p:cNvSpPr>
          <p:nvPr/>
        </p:nvSpPr>
        <p:spPr bwMode="auto">
          <a:xfrm>
            <a:off x="5846763" y="6059488"/>
            <a:ext cx="874712" cy="460375"/>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CC00"/>
                </a:solidFill>
                <a:latin typeface="Franklin Gothic Demi"/>
              </a:rPr>
              <a:t>FRA</a:t>
            </a:r>
          </a:p>
        </p:txBody>
      </p:sp>
      <p:sp>
        <p:nvSpPr>
          <p:cNvPr id="136468" name="Text Box 473"/>
          <p:cNvSpPr txBox="1">
            <a:spLocks noChangeArrowheads="1"/>
          </p:cNvSpPr>
          <p:nvPr/>
        </p:nvSpPr>
        <p:spPr bwMode="auto">
          <a:xfrm>
            <a:off x="6991350" y="5921375"/>
            <a:ext cx="208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Auxiliary Units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02E379-B67A-4E9B-83A7-CD46F2C00A02}" type="slidenum">
              <a:rPr lang="en-US" smtClean="0"/>
              <a:pPr eaLnBrk="1" hangingPunct="1"/>
              <a:t>99</a:t>
            </a:fld>
            <a:endParaRPr lang="en-US" smtClean="0"/>
          </a:p>
        </p:txBody>
      </p:sp>
      <p:sp>
        <p:nvSpPr>
          <p:cNvPr id="137219" name="Text Box 2"/>
          <p:cNvSpPr txBox="1">
            <a:spLocks noChangeArrowheads="1"/>
          </p:cNvSpPr>
          <p:nvPr/>
        </p:nvSpPr>
        <p:spPr bwMode="auto">
          <a:xfrm>
            <a:off x="2405063" y="5638800"/>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Medic</a:t>
            </a:r>
          </a:p>
        </p:txBody>
      </p:sp>
      <p:grpSp>
        <p:nvGrpSpPr>
          <p:cNvPr id="137220" name="Group 3"/>
          <p:cNvGrpSpPr>
            <a:grpSpLocks/>
          </p:cNvGrpSpPr>
          <p:nvPr/>
        </p:nvGrpSpPr>
        <p:grpSpPr bwMode="auto">
          <a:xfrm>
            <a:off x="2146300" y="2030413"/>
            <a:ext cx="1312863" cy="1395412"/>
            <a:chOff x="919" y="2714"/>
            <a:chExt cx="886" cy="981"/>
          </a:xfrm>
        </p:grpSpPr>
        <p:sp>
          <p:nvSpPr>
            <p:cNvPr id="137329" name="Freeform 4"/>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330" name="Freeform 5"/>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331" name="Line 6"/>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32" name="Line 7"/>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7221" name="Group 8"/>
          <p:cNvGrpSpPr>
            <a:grpSpLocks/>
          </p:cNvGrpSpPr>
          <p:nvPr/>
        </p:nvGrpSpPr>
        <p:grpSpPr bwMode="auto">
          <a:xfrm>
            <a:off x="2265363" y="2298700"/>
            <a:ext cx="1060450" cy="246063"/>
            <a:chOff x="2525" y="2146"/>
            <a:chExt cx="716" cy="173"/>
          </a:xfrm>
        </p:grpSpPr>
        <p:sp>
          <p:nvSpPr>
            <p:cNvPr id="137327" name="Freeform 9"/>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7328" name="Freeform 10"/>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7222" name="Line 11"/>
          <p:cNvSpPr>
            <a:spLocks noChangeShapeType="1"/>
          </p:cNvSpPr>
          <p:nvPr/>
        </p:nvSpPr>
        <p:spPr bwMode="auto">
          <a:xfrm>
            <a:off x="2794000" y="23066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3" name="WordArt 12"/>
          <p:cNvSpPr>
            <a:spLocks noChangeArrowheads="1" noChangeShapeType="1" noTextEdit="1"/>
          </p:cNvSpPr>
          <p:nvPr/>
        </p:nvSpPr>
        <p:spPr bwMode="auto">
          <a:xfrm>
            <a:off x="2306638" y="24018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37224" name="Freeform 13"/>
          <p:cNvSpPr>
            <a:spLocks/>
          </p:cNvSpPr>
          <p:nvPr/>
        </p:nvSpPr>
        <p:spPr bwMode="auto">
          <a:xfrm rot="-246818">
            <a:off x="2325688" y="31480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25" name="Freeform 14"/>
          <p:cNvSpPr>
            <a:spLocks/>
          </p:cNvSpPr>
          <p:nvPr/>
        </p:nvSpPr>
        <p:spPr bwMode="auto">
          <a:xfrm rot="246818" flipH="1">
            <a:off x="2790825" y="31480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26" name="Line 15"/>
          <p:cNvSpPr>
            <a:spLocks noChangeShapeType="1"/>
          </p:cNvSpPr>
          <p:nvPr/>
        </p:nvSpPr>
        <p:spPr bwMode="auto">
          <a:xfrm flipH="1">
            <a:off x="2784475" y="32464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7" name="WordArt 16"/>
          <p:cNvSpPr>
            <a:spLocks noChangeArrowheads="1" noChangeShapeType="1" noTextEdit="1"/>
          </p:cNvSpPr>
          <p:nvPr/>
        </p:nvSpPr>
        <p:spPr bwMode="auto">
          <a:xfrm rot="546172">
            <a:off x="2349500" y="32353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7228" name="WordArt 17"/>
          <p:cNvSpPr>
            <a:spLocks noChangeArrowheads="1" noChangeShapeType="1" noTextEdit="1"/>
          </p:cNvSpPr>
          <p:nvPr/>
        </p:nvSpPr>
        <p:spPr bwMode="auto">
          <a:xfrm rot="-534701">
            <a:off x="2824163" y="32353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7229" name="Freeform 18"/>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30" name="Freeform 19"/>
          <p:cNvSpPr>
            <a:spLocks/>
          </p:cNvSpPr>
          <p:nvPr/>
        </p:nvSpPr>
        <p:spPr bwMode="auto">
          <a:xfrm>
            <a:off x="2290763" y="26098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1" name="Freeform 20"/>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32" name="Freeform 21"/>
          <p:cNvSpPr>
            <a:spLocks/>
          </p:cNvSpPr>
          <p:nvPr/>
        </p:nvSpPr>
        <p:spPr bwMode="auto">
          <a:xfrm>
            <a:off x="2301875" y="25987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3" name="WordArt 22"/>
          <p:cNvSpPr>
            <a:spLocks noChangeArrowheads="1" noChangeShapeType="1" noTextEdit="1"/>
          </p:cNvSpPr>
          <p:nvPr/>
        </p:nvSpPr>
        <p:spPr bwMode="auto">
          <a:xfrm>
            <a:off x="2379663" y="26209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sp>
        <p:nvSpPr>
          <p:cNvPr id="137234" name="Text Box 23"/>
          <p:cNvSpPr txBox="1">
            <a:spLocks noChangeArrowheads="1"/>
          </p:cNvSpPr>
          <p:nvPr/>
        </p:nvSpPr>
        <p:spPr bwMode="auto">
          <a:xfrm>
            <a:off x="2409825" y="34671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Driver</a:t>
            </a:r>
          </a:p>
        </p:txBody>
      </p:sp>
      <p:grpSp>
        <p:nvGrpSpPr>
          <p:cNvPr id="137235" name="Group 24"/>
          <p:cNvGrpSpPr>
            <a:grpSpLocks/>
          </p:cNvGrpSpPr>
          <p:nvPr/>
        </p:nvGrpSpPr>
        <p:grpSpPr bwMode="auto">
          <a:xfrm>
            <a:off x="5668963" y="2030413"/>
            <a:ext cx="1317625" cy="1801812"/>
            <a:chOff x="3571" y="1279"/>
            <a:chExt cx="830" cy="1135"/>
          </a:xfrm>
        </p:grpSpPr>
        <p:sp>
          <p:nvSpPr>
            <p:cNvPr id="137288" name="WordArt 25"/>
            <p:cNvSpPr>
              <a:spLocks noChangeArrowheads="1" noChangeShapeType="1" noTextEdit="1"/>
            </p:cNvSpPr>
            <p:nvPr/>
          </p:nvSpPr>
          <p:spPr bwMode="auto">
            <a:xfrm>
              <a:off x="3733" y="1681"/>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7289" name="Freeform 26"/>
            <p:cNvSpPr>
              <a:spLocks/>
            </p:cNvSpPr>
            <p:nvPr/>
          </p:nvSpPr>
          <p:spPr bwMode="auto">
            <a:xfrm>
              <a:off x="3571"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7290" name="Freeform 27"/>
            <p:cNvSpPr>
              <a:spLocks/>
            </p:cNvSpPr>
            <p:nvPr/>
          </p:nvSpPr>
          <p:spPr bwMode="auto">
            <a:xfrm flipH="1">
              <a:off x="3979"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7291" name="Line 28"/>
            <p:cNvSpPr>
              <a:spLocks noChangeShapeType="1"/>
            </p:cNvSpPr>
            <p:nvPr/>
          </p:nvSpPr>
          <p:spPr bwMode="auto">
            <a:xfrm>
              <a:off x="3982" y="1299"/>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92" name="Line 29"/>
            <p:cNvSpPr>
              <a:spLocks noChangeShapeType="1"/>
            </p:cNvSpPr>
            <p:nvPr/>
          </p:nvSpPr>
          <p:spPr bwMode="auto">
            <a:xfrm flipV="1">
              <a:off x="3986" y="1286"/>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93" name="Freeform 30"/>
            <p:cNvSpPr>
              <a:spLocks/>
            </p:cNvSpPr>
            <p:nvPr/>
          </p:nvSpPr>
          <p:spPr bwMode="auto">
            <a:xfrm>
              <a:off x="3646" y="1449"/>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7294" name="Freeform 31"/>
            <p:cNvSpPr>
              <a:spLocks/>
            </p:cNvSpPr>
            <p:nvPr/>
          </p:nvSpPr>
          <p:spPr bwMode="auto">
            <a:xfrm flipH="1">
              <a:off x="3981" y="1450"/>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7295" name="Line 32"/>
            <p:cNvSpPr>
              <a:spLocks noChangeShapeType="1"/>
            </p:cNvSpPr>
            <p:nvPr/>
          </p:nvSpPr>
          <p:spPr bwMode="auto">
            <a:xfrm>
              <a:off x="3981" y="1453"/>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96" name="WordArt 33"/>
            <p:cNvSpPr>
              <a:spLocks noChangeArrowheads="1" noChangeShapeType="1" noTextEdit="1"/>
            </p:cNvSpPr>
            <p:nvPr/>
          </p:nvSpPr>
          <p:spPr bwMode="auto">
            <a:xfrm>
              <a:off x="3672" y="1514"/>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FF9900"/>
                  </a:solidFill>
                  <a:latin typeface="Arial Black"/>
                </a:rPr>
                <a:t>LIEUTENANT</a:t>
              </a:r>
            </a:p>
          </p:txBody>
        </p:sp>
        <p:sp>
          <p:nvSpPr>
            <p:cNvPr id="137297" name="Freeform 34"/>
            <p:cNvSpPr>
              <a:spLocks/>
            </p:cNvSpPr>
            <p:nvPr/>
          </p:nvSpPr>
          <p:spPr bwMode="auto">
            <a:xfrm rot="-246818">
              <a:off x="3684" y="1986"/>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7298" name="Freeform 35"/>
            <p:cNvSpPr>
              <a:spLocks/>
            </p:cNvSpPr>
            <p:nvPr/>
          </p:nvSpPr>
          <p:spPr bwMode="auto">
            <a:xfrm rot="246818" flipH="1">
              <a:off x="3979" y="1986"/>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7299" name="Line 36"/>
            <p:cNvSpPr>
              <a:spLocks noChangeShapeType="1"/>
            </p:cNvSpPr>
            <p:nvPr/>
          </p:nvSpPr>
          <p:spPr bwMode="auto">
            <a:xfrm flipH="1">
              <a:off x="3975" y="2048"/>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00" name="WordArt 37"/>
            <p:cNvSpPr>
              <a:spLocks noChangeArrowheads="1" noChangeShapeType="1" noTextEdit="1"/>
            </p:cNvSpPr>
            <p:nvPr/>
          </p:nvSpPr>
          <p:spPr bwMode="auto">
            <a:xfrm rot="546172">
              <a:off x="36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FAIRFAX</a:t>
              </a:r>
            </a:p>
          </p:txBody>
        </p:sp>
        <p:sp>
          <p:nvSpPr>
            <p:cNvPr id="137301" name="WordArt 38"/>
            <p:cNvSpPr>
              <a:spLocks noChangeArrowheads="1" noChangeShapeType="1" noTextEdit="1"/>
            </p:cNvSpPr>
            <p:nvPr/>
          </p:nvSpPr>
          <p:spPr bwMode="auto">
            <a:xfrm rot="-534701">
              <a:off x="39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FF9900"/>
                  </a:solidFill>
                  <a:latin typeface="Arial Black"/>
                </a:rPr>
                <a:t>COUNTY</a:t>
              </a:r>
            </a:p>
          </p:txBody>
        </p:sp>
        <p:sp>
          <p:nvSpPr>
            <p:cNvPr id="137302" name="Freeform 39"/>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303" name="Freeform 40"/>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304" name="Freeform 41"/>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305" name="Freeform 42"/>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306" name="WordArt 43"/>
            <p:cNvSpPr>
              <a:spLocks noChangeArrowheads="1" noChangeShapeType="1" noTextEdit="1"/>
            </p:cNvSpPr>
            <p:nvPr/>
          </p:nvSpPr>
          <p:spPr bwMode="auto">
            <a:xfrm>
              <a:off x="3717" y="1661"/>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E410</a:t>
              </a:r>
            </a:p>
          </p:txBody>
        </p:sp>
        <p:sp>
          <p:nvSpPr>
            <p:cNvPr id="137307" name="WordArt 44"/>
            <p:cNvSpPr>
              <a:spLocks noChangeArrowheads="1" noChangeShapeType="1" noTextEdit="1"/>
            </p:cNvSpPr>
            <p:nvPr/>
          </p:nvSpPr>
          <p:spPr bwMode="auto">
            <a:xfrm>
              <a:off x="3733" y="1681"/>
              <a:ext cx="530" cy="26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Franklin Gothic Demi"/>
                </a:rPr>
                <a:t>E430</a:t>
              </a:r>
            </a:p>
          </p:txBody>
        </p:sp>
        <p:sp>
          <p:nvSpPr>
            <p:cNvPr id="137308" name="Freeform 45"/>
            <p:cNvSpPr>
              <a:spLocks/>
            </p:cNvSpPr>
            <p:nvPr/>
          </p:nvSpPr>
          <p:spPr bwMode="auto">
            <a:xfrm>
              <a:off x="3571"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7309" name="Freeform 46"/>
            <p:cNvSpPr>
              <a:spLocks/>
            </p:cNvSpPr>
            <p:nvPr/>
          </p:nvSpPr>
          <p:spPr bwMode="auto">
            <a:xfrm flipH="1">
              <a:off x="3979" y="1279"/>
              <a:ext cx="422" cy="883"/>
            </a:xfrm>
            <a:custGeom>
              <a:avLst/>
              <a:gdLst>
                <a:gd name="T0" fmla="*/ 340 w 451"/>
                <a:gd name="T1" fmla="*/ 0 h 981"/>
                <a:gd name="T2" fmla="*/ 72 w 451"/>
                <a:gd name="T3" fmla="*/ 155 h 981"/>
                <a:gd name="T4" fmla="*/ 39 w 451"/>
                <a:gd name="T5" fmla="*/ 397 h 981"/>
                <a:gd name="T6" fmla="*/ 24 w 451"/>
                <a:gd name="T7" fmla="*/ 445 h 981"/>
                <a:gd name="T8" fmla="*/ 85 w 451"/>
                <a:gd name="T9" fmla="*/ 609 h 981"/>
                <a:gd name="T10" fmla="*/ 146 w 451"/>
                <a:gd name="T11" fmla="*/ 634 h 981"/>
                <a:gd name="T12" fmla="*/ 346 w 451"/>
                <a:gd name="T13" fmla="*/ 638 h 981"/>
                <a:gd name="T14" fmla="*/ 340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rgbClr val="FFFFFF"/>
            </a:solidFill>
            <a:ln w="9525">
              <a:solidFill>
                <a:schemeClr val="tx1"/>
              </a:solidFill>
              <a:round/>
              <a:headEnd/>
              <a:tailEnd/>
            </a:ln>
          </p:spPr>
          <p:txBody>
            <a:bodyPr/>
            <a:lstStyle/>
            <a:p>
              <a:endParaRPr lang="en-US"/>
            </a:p>
          </p:txBody>
        </p:sp>
        <p:sp>
          <p:nvSpPr>
            <p:cNvPr id="137310" name="Line 47"/>
            <p:cNvSpPr>
              <a:spLocks noChangeShapeType="1"/>
            </p:cNvSpPr>
            <p:nvPr/>
          </p:nvSpPr>
          <p:spPr bwMode="auto">
            <a:xfrm>
              <a:off x="3982" y="1299"/>
              <a:ext cx="0" cy="858"/>
            </a:xfrm>
            <a:prstGeom prst="line">
              <a:avLst/>
            </a:prstGeom>
            <a:noFill/>
            <a:ln w="349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11" name="Line 48"/>
            <p:cNvSpPr>
              <a:spLocks noChangeShapeType="1"/>
            </p:cNvSpPr>
            <p:nvPr/>
          </p:nvSpPr>
          <p:spPr bwMode="auto">
            <a:xfrm flipV="1">
              <a:off x="3986" y="1286"/>
              <a:ext cx="0" cy="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12" name="Freeform 49"/>
            <p:cNvSpPr>
              <a:spLocks/>
            </p:cNvSpPr>
            <p:nvPr/>
          </p:nvSpPr>
          <p:spPr bwMode="auto">
            <a:xfrm>
              <a:off x="3646" y="1449"/>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7313" name="Freeform 50"/>
            <p:cNvSpPr>
              <a:spLocks/>
            </p:cNvSpPr>
            <p:nvPr/>
          </p:nvSpPr>
          <p:spPr bwMode="auto">
            <a:xfrm flipH="1">
              <a:off x="3981" y="1450"/>
              <a:ext cx="336" cy="155"/>
            </a:xfrm>
            <a:custGeom>
              <a:avLst/>
              <a:gdLst>
                <a:gd name="T0" fmla="*/ 0 w 359"/>
                <a:gd name="T1" fmla="*/ 60 h 172"/>
                <a:gd name="T2" fmla="*/ 41 w 359"/>
                <a:gd name="T3" fmla="*/ 114 h 172"/>
                <a:gd name="T4" fmla="*/ 275 w 359"/>
                <a:gd name="T5" fmla="*/ 65 h 172"/>
                <a:gd name="T6" fmla="*/ 275 w 359"/>
                <a:gd name="T7" fmla="*/ 1 h 172"/>
                <a:gd name="T8" fmla="*/ 0 w 359"/>
                <a:gd name="T9" fmla="*/ 60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rgbClr val="000000"/>
            </a:solidFill>
            <a:ln w="9525">
              <a:solidFill>
                <a:schemeClr val="tx1"/>
              </a:solidFill>
              <a:round/>
              <a:headEnd/>
              <a:tailEnd/>
            </a:ln>
          </p:spPr>
          <p:txBody>
            <a:bodyPr/>
            <a:lstStyle/>
            <a:p>
              <a:endParaRPr lang="en-US"/>
            </a:p>
          </p:txBody>
        </p:sp>
        <p:sp>
          <p:nvSpPr>
            <p:cNvPr id="137314" name="Line 51"/>
            <p:cNvSpPr>
              <a:spLocks noChangeShapeType="1"/>
            </p:cNvSpPr>
            <p:nvPr/>
          </p:nvSpPr>
          <p:spPr bwMode="auto">
            <a:xfrm>
              <a:off x="3981" y="1453"/>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15" name="WordArt 52"/>
            <p:cNvSpPr>
              <a:spLocks noChangeArrowheads="1" noChangeShapeType="1" noTextEdit="1"/>
            </p:cNvSpPr>
            <p:nvPr/>
          </p:nvSpPr>
          <p:spPr bwMode="auto">
            <a:xfrm>
              <a:off x="3672" y="1514"/>
              <a:ext cx="630" cy="189"/>
            </a:xfrm>
            <a:prstGeom prst="rect">
              <a:avLst/>
            </a:prstGeom>
          </p:spPr>
          <p:txBody>
            <a:bodyPr spcFirstLastPara="1" wrap="none" fromWordArt="1">
              <a:prstTxWarp prst="textArchUp">
                <a:avLst>
                  <a:gd name="adj" fmla="val 11431692"/>
                </a:avLst>
              </a:prstTxWarp>
            </a:bodyPr>
            <a:lstStyle/>
            <a:p>
              <a:pPr algn="ctr"/>
              <a:r>
                <a:rPr lang="en-US" sz="900" kern="10">
                  <a:ln w="9525">
                    <a:solidFill>
                      <a:schemeClr val="tx1"/>
                    </a:solidFill>
                    <a:round/>
                    <a:headEnd/>
                    <a:tailEnd/>
                  </a:ln>
                  <a:solidFill>
                    <a:srgbClr val="EFAF2F"/>
                  </a:solidFill>
                  <a:latin typeface="Arial Black"/>
                </a:rPr>
                <a:t>LIEUTENANT</a:t>
              </a:r>
            </a:p>
          </p:txBody>
        </p:sp>
        <p:sp>
          <p:nvSpPr>
            <p:cNvPr id="137316" name="Freeform 53"/>
            <p:cNvSpPr>
              <a:spLocks/>
            </p:cNvSpPr>
            <p:nvPr/>
          </p:nvSpPr>
          <p:spPr bwMode="auto">
            <a:xfrm rot="-246818">
              <a:off x="3684" y="1986"/>
              <a:ext cx="303" cy="156"/>
            </a:xfrm>
            <a:custGeom>
              <a:avLst/>
              <a:gdLst>
                <a:gd name="T0" fmla="*/ 0 w 353"/>
                <a:gd name="T1" fmla="*/ 0 h 165"/>
                <a:gd name="T2" fmla="*/ 0 w 353"/>
                <a:gd name="T3" fmla="*/ 73 h 165"/>
                <a:gd name="T4" fmla="*/ 191 w 353"/>
                <a:gd name="T5" fmla="*/ 131 h 165"/>
                <a:gd name="T6" fmla="*/ 191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7317" name="Freeform 54"/>
            <p:cNvSpPr>
              <a:spLocks/>
            </p:cNvSpPr>
            <p:nvPr/>
          </p:nvSpPr>
          <p:spPr bwMode="auto">
            <a:xfrm rot="246818" flipH="1">
              <a:off x="3979" y="1986"/>
              <a:ext cx="302" cy="156"/>
            </a:xfrm>
            <a:custGeom>
              <a:avLst/>
              <a:gdLst>
                <a:gd name="T0" fmla="*/ 0 w 353"/>
                <a:gd name="T1" fmla="*/ 0 h 165"/>
                <a:gd name="T2" fmla="*/ 0 w 353"/>
                <a:gd name="T3" fmla="*/ 73 h 165"/>
                <a:gd name="T4" fmla="*/ 189 w 353"/>
                <a:gd name="T5" fmla="*/ 131 h 165"/>
                <a:gd name="T6" fmla="*/ 189 w 353"/>
                <a:gd name="T7" fmla="*/ 58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tx1"/>
            </a:solidFill>
            <a:ln w="9525">
              <a:solidFill>
                <a:srgbClr val="000000"/>
              </a:solidFill>
              <a:round/>
              <a:headEnd/>
              <a:tailEnd/>
            </a:ln>
          </p:spPr>
          <p:txBody>
            <a:bodyPr/>
            <a:lstStyle/>
            <a:p>
              <a:endParaRPr lang="en-US"/>
            </a:p>
          </p:txBody>
        </p:sp>
        <p:sp>
          <p:nvSpPr>
            <p:cNvPr id="137318" name="Line 55"/>
            <p:cNvSpPr>
              <a:spLocks noChangeShapeType="1"/>
            </p:cNvSpPr>
            <p:nvPr/>
          </p:nvSpPr>
          <p:spPr bwMode="auto">
            <a:xfrm flipH="1">
              <a:off x="3975" y="2048"/>
              <a:ext cx="4" cy="81"/>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319" name="WordArt 56"/>
            <p:cNvSpPr>
              <a:spLocks noChangeArrowheads="1" noChangeShapeType="1" noTextEdit="1"/>
            </p:cNvSpPr>
            <p:nvPr/>
          </p:nvSpPr>
          <p:spPr bwMode="auto">
            <a:xfrm rot="546172">
              <a:off x="36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FAIRFAX</a:t>
              </a:r>
            </a:p>
          </p:txBody>
        </p:sp>
        <p:sp>
          <p:nvSpPr>
            <p:cNvPr id="137320" name="WordArt 57"/>
            <p:cNvSpPr>
              <a:spLocks noChangeArrowheads="1" noChangeShapeType="1" noTextEdit="1"/>
            </p:cNvSpPr>
            <p:nvPr/>
          </p:nvSpPr>
          <p:spPr bwMode="auto">
            <a:xfrm rot="-534701">
              <a:off x="3999" y="2042"/>
              <a:ext cx="278"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EFAF2F"/>
                  </a:solidFill>
                  <a:latin typeface="Arial Black"/>
                </a:rPr>
                <a:t>COUNTY</a:t>
              </a:r>
            </a:p>
          </p:txBody>
        </p:sp>
        <p:sp>
          <p:nvSpPr>
            <p:cNvPr id="137321" name="Freeform 58"/>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322" name="Freeform 59"/>
            <p:cNvSpPr>
              <a:spLocks/>
            </p:cNvSpPr>
            <p:nvPr/>
          </p:nvSpPr>
          <p:spPr bwMode="auto">
            <a:xfrm>
              <a:off x="3662" y="1645"/>
              <a:ext cx="644" cy="326"/>
            </a:xfrm>
            <a:custGeom>
              <a:avLst/>
              <a:gdLst>
                <a:gd name="T0" fmla="*/ 3 w 1412"/>
                <a:gd name="T1" fmla="*/ 0 h 714"/>
                <a:gd name="T2" fmla="*/ 58 w 1412"/>
                <a:gd name="T3" fmla="*/ 0 h 714"/>
                <a:gd name="T4" fmla="*/ 58 w 1412"/>
                <a:gd name="T5" fmla="*/ 0 h 714"/>
                <a:gd name="T6" fmla="*/ 59 w 1412"/>
                <a:gd name="T7" fmla="*/ 0 h 714"/>
                <a:gd name="T8" fmla="*/ 59 w 1412"/>
                <a:gd name="T9" fmla="*/ 0 h 714"/>
                <a:gd name="T10" fmla="*/ 60 w 1412"/>
                <a:gd name="T11" fmla="*/ 1 h 714"/>
                <a:gd name="T12" fmla="*/ 61 w 1412"/>
                <a:gd name="T13" fmla="*/ 1 h 714"/>
                <a:gd name="T14" fmla="*/ 61 w 1412"/>
                <a:gd name="T15" fmla="*/ 2 h 714"/>
                <a:gd name="T16" fmla="*/ 61 w 1412"/>
                <a:gd name="T17" fmla="*/ 2 h 714"/>
                <a:gd name="T18" fmla="*/ 61 w 1412"/>
                <a:gd name="T19" fmla="*/ 3 h 714"/>
                <a:gd name="T20" fmla="*/ 61 w 1412"/>
                <a:gd name="T21" fmla="*/ 28 h 714"/>
                <a:gd name="T22" fmla="*/ 61 w 1412"/>
                <a:gd name="T23" fmla="*/ 29 h 714"/>
                <a:gd name="T24" fmla="*/ 61 w 1412"/>
                <a:gd name="T25" fmla="*/ 29 h 714"/>
                <a:gd name="T26" fmla="*/ 61 w 1412"/>
                <a:gd name="T27" fmla="*/ 30 h 714"/>
                <a:gd name="T28" fmla="*/ 60 w 1412"/>
                <a:gd name="T29" fmla="*/ 30 h 714"/>
                <a:gd name="T30" fmla="*/ 59 w 1412"/>
                <a:gd name="T31" fmla="*/ 31 h 714"/>
                <a:gd name="T32" fmla="*/ 59 w 1412"/>
                <a:gd name="T33" fmla="*/ 31 h 714"/>
                <a:gd name="T34" fmla="*/ 58 w 1412"/>
                <a:gd name="T35" fmla="*/ 31 h 714"/>
                <a:gd name="T36" fmla="*/ 58 w 1412"/>
                <a:gd name="T37" fmla="*/ 31 h 714"/>
                <a:gd name="T38" fmla="*/ 3 w 1412"/>
                <a:gd name="T39" fmla="*/ 31 h 714"/>
                <a:gd name="T40" fmla="*/ 2 w 1412"/>
                <a:gd name="T41" fmla="*/ 31 h 714"/>
                <a:gd name="T42" fmla="*/ 2 w 1412"/>
                <a:gd name="T43" fmla="*/ 31 h 714"/>
                <a:gd name="T44" fmla="*/ 1 w 1412"/>
                <a:gd name="T45" fmla="*/ 31 h 714"/>
                <a:gd name="T46" fmla="*/ 1 w 1412"/>
                <a:gd name="T47" fmla="*/ 30 h 714"/>
                <a:gd name="T48" fmla="*/ 0 w 1412"/>
                <a:gd name="T49" fmla="*/ 30 h 714"/>
                <a:gd name="T50" fmla="*/ 0 w 1412"/>
                <a:gd name="T51" fmla="*/ 29 h 714"/>
                <a:gd name="T52" fmla="*/ 0 w 1412"/>
                <a:gd name="T53" fmla="*/ 29 h 714"/>
                <a:gd name="T54" fmla="*/ 0 w 1412"/>
                <a:gd name="T55" fmla="*/ 28 h 714"/>
                <a:gd name="T56" fmla="*/ 0 w 1412"/>
                <a:gd name="T57" fmla="*/ 3 h 714"/>
                <a:gd name="T58" fmla="*/ 0 w 1412"/>
                <a:gd name="T59" fmla="*/ 2 h 714"/>
                <a:gd name="T60" fmla="*/ 0 w 1412"/>
                <a:gd name="T61" fmla="*/ 2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323" name="Freeform 60"/>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324" name="Freeform 61"/>
            <p:cNvSpPr>
              <a:spLocks/>
            </p:cNvSpPr>
            <p:nvPr/>
          </p:nvSpPr>
          <p:spPr bwMode="auto">
            <a:xfrm>
              <a:off x="3669" y="1638"/>
              <a:ext cx="644" cy="326"/>
            </a:xfrm>
            <a:custGeom>
              <a:avLst/>
              <a:gdLst>
                <a:gd name="T0" fmla="*/ 3 w 1410"/>
                <a:gd name="T1" fmla="*/ 0 h 714"/>
                <a:gd name="T2" fmla="*/ 58 w 1410"/>
                <a:gd name="T3" fmla="*/ 0 h 714"/>
                <a:gd name="T4" fmla="*/ 59 w 1410"/>
                <a:gd name="T5" fmla="*/ 0 h 714"/>
                <a:gd name="T6" fmla="*/ 59 w 1410"/>
                <a:gd name="T7" fmla="*/ 0 h 714"/>
                <a:gd name="T8" fmla="*/ 60 w 1410"/>
                <a:gd name="T9" fmla="*/ 0 h 714"/>
                <a:gd name="T10" fmla="*/ 60 w 1410"/>
                <a:gd name="T11" fmla="*/ 1 h 714"/>
                <a:gd name="T12" fmla="*/ 61 w 1410"/>
                <a:gd name="T13" fmla="*/ 1 h 714"/>
                <a:gd name="T14" fmla="*/ 61 w 1410"/>
                <a:gd name="T15" fmla="*/ 2 h 714"/>
                <a:gd name="T16" fmla="*/ 61 w 1410"/>
                <a:gd name="T17" fmla="*/ 2 h 714"/>
                <a:gd name="T18" fmla="*/ 61 w 1410"/>
                <a:gd name="T19" fmla="*/ 3 h 714"/>
                <a:gd name="T20" fmla="*/ 61 w 1410"/>
                <a:gd name="T21" fmla="*/ 28 h 714"/>
                <a:gd name="T22" fmla="*/ 61 w 1410"/>
                <a:gd name="T23" fmla="*/ 29 h 714"/>
                <a:gd name="T24" fmla="*/ 61 w 1410"/>
                <a:gd name="T25" fmla="*/ 29 h 714"/>
                <a:gd name="T26" fmla="*/ 61 w 1410"/>
                <a:gd name="T27" fmla="*/ 30 h 714"/>
                <a:gd name="T28" fmla="*/ 60 w 1410"/>
                <a:gd name="T29" fmla="*/ 30 h 714"/>
                <a:gd name="T30" fmla="*/ 60 w 1410"/>
                <a:gd name="T31" fmla="*/ 31 h 714"/>
                <a:gd name="T32" fmla="*/ 59 w 1410"/>
                <a:gd name="T33" fmla="*/ 31 h 714"/>
                <a:gd name="T34" fmla="*/ 59 w 1410"/>
                <a:gd name="T35" fmla="*/ 31 h 714"/>
                <a:gd name="T36" fmla="*/ 58 w 1410"/>
                <a:gd name="T37" fmla="*/ 31 h 714"/>
                <a:gd name="T38" fmla="*/ 3 w 1410"/>
                <a:gd name="T39" fmla="*/ 31 h 714"/>
                <a:gd name="T40" fmla="*/ 2 w 1410"/>
                <a:gd name="T41" fmla="*/ 31 h 714"/>
                <a:gd name="T42" fmla="*/ 2 w 1410"/>
                <a:gd name="T43" fmla="*/ 31 h 714"/>
                <a:gd name="T44" fmla="*/ 1 w 1410"/>
                <a:gd name="T45" fmla="*/ 31 h 714"/>
                <a:gd name="T46" fmla="*/ 1 w 1410"/>
                <a:gd name="T47" fmla="*/ 30 h 714"/>
                <a:gd name="T48" fmla="*/ 0 w 1410"/>
                <a:gd name="T49" fmla="*/ 30 h 714"/>
                <a:gd name="T50" fmla="*/ 0 w 1410"/>
                <a:gd name="T51" fmla="*/ 29 h 714"/>
                <a:gd name="T52" fmla="*/ 0 w 1410"/>
                <a:gd name="T53" fmla="*/ 29 h 714"/>
                <a:gd name="T54" fmla="*/ 0 w 1410"/>
                <a:gd name="T55" fmla="*/ 28 h 714"/>
                <a:gd name="T56" fmla="*/ 0 w 1410"/>
                <a:gd name="T57" fmla="*/ 3 h 714"/>
                <a:gd name="T58" fmla="*/ 0 w 1410"/>
                <a:gd name="T59" fmla="*/ 2 h 714"/>
                <a:gd name="T60" fmla="*/ 0 w 1410"/>
                <a:gd name="T61" fmla="*/ 2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325" name="WordArt 62"/>
            <p:cNvSpPr>
              <a:spLocks noChangeArrowheads="1" noChangeShapeType="1" noTextEdit="1"/>
            </p:cNvSpPr>
            <p:nvPr/>
          </p:nvSpPr>
          <p:spPr bwMode="auto">
            <a:xfrm>
              <a:off x="3717" y="1661"/>
              <a:ext cx="551" cy="290"/>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430</a:t>
              </a:r>
            </a:p>
          </p:txBody>
        </p:sp>
        <p:sp>
          <p:nvSpPr>
            <p:cNvPr id="137326" name="Text Box 63"/>
            <p:cNvSpPr txBox="1">
              <a:spLocks noChangeArrowheads="1"/>
            </p:cNvSpPr>
            <p:nvPr/>
          </p:nvSpPr>
          <p:spPr bwMode="auto">
            <a:xfrm>
              <a:off x="3718" y="2183"/>
              <a:ext cx="5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Officer</a:t>
              </a:r>
            </a:p>
          </p:txBody>
        </p:sp>
      </p:grpSp>
      <p:grpSp>
        <p:nvGrpSpPr>
          <p:cNvPr id="137236" name="Group 64"/>
          <p:cNvGrpSpPr>
            <a:grpSpLocks/>
          </p:cNvGrpSpPr>
          <p:nvPr/>
        </p:nvGrpSpPr>
        <p:grpSpPr bwMode="auto">
          <a:xfrm>
            <a:off x="2146300" y="4202113"/>
            <a:ext cx="1312863" cy="1395412"/>
            <a:chOff x="919" y="2714"/>
            <a:chExt cx="886" cy="981"/>
          </a:xfrm>
        </p:grpSpPr>
        <p:sp>
          <p:nvSpPr>
            <p:cNvPr id="137284" name="Freeform 65"/>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285" name="Freeform 66"/>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286" name="Line 67"/>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87" name="Line 68"/>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7237" name="Group 69"/>
          <p:cNvGrpSpPr>
            <a:grpSpLocks/>
          </p:cNvGrpSpPr>
          <p:nvPr/>
        </p:nvGrpSpPr>
        <p:grpSpPr bwMode="auto">
          <a:xfrm>
            <a:off x="2265363" y="4470400"/>
            <a:ext cx="1060450" cy="246063"/>
            <a:chOff x="2525" y="2146"/>
            <a:chExt cx="716" cy="173"/>
          </a:xfrm>
        </p:grpSpPr>
        <p:sp>
          <p:nvSpPr>
            <p:cNvPr id="137282" name="Freeform 70"/>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7283" name="Freeform 71"/>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7238" name="Line 72"/>
          <p:cNvSpPr>
            <a:spLocks noChangeShapeType="1"/>
          </p:cNvSpPr>
          <p:nvPr/>
        </p:nvSpPr>
        <p:spPr bwMode="auto">
          <a:xfrm>
            <a:off x="2794000" y="4478338"/>
            <a:ext cx="0"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39" name="WordArt 73"/>
          <p:cNvSpPr>
            <a:spLocks noChangeArrowheads="1" noChangeShapeType="1" noTextEdit="1"/>
          </p:cNvSpPr>
          <p:nvPr/>
        </p:nvSpPr>
        <p:spPr bwMode="auto">
          <a:xfrm>
            <a:off x="2306638" y="4573588"/>
            <a:ext cx="995362"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TECHNICIAN</a:t>
            </a:r>
          </a:p>
        </p:txBody>
      </p:sp>
      <p:sp>
        <p:nvSpPr>
          <p:cNvPr id="137240" name="Freeform 74"/>
          <p:cNvSpPr>
            <a:spLocks/>
          </p:cNvSpPr>
          <p:nvPr/>
        </p:nvSpPr>
        <p:spPr bwMode="auto">
          <a:xfrm rot="-246818">
            <a:off x="2325688" y="5319713"/>
            <a:ext cx="477837"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41" name="Freeform 75"/>
          <p:cNvSpPr>
            <a:spLocks/>
          </p:cNvSpPr>
          <p:nvPr/>
        </p:nvSpPr>
        <p:spPr bwMode="auto">
          <a:xfrm rot="246818" flipH="1">
            <a:off x="2790825" y="5319713"/>
            <a:ext cx="479425" cy="246062"/>
          </a:xfrm>
          <a:custGeom>
            <a:avLst/>
            <a:gdLst>
              <a:gd name="T0" fmla="*/ 0 w 353"/>
              <a:gd name="T1" fmla="*/ 0 h 165"/>
              <a:gd name="T2" fmla="*/ 0 w 353"/>
              <a:gd name="T3" fmla="*/ 2147483647 h 165"/>
              <a:gd name="T4" fmla="*/ 2147483647 w 353"/>
              <a:gd name="T5" fmla="*/ 2147483647 h 165"/>
              <a:gd name="T6" fmla="*/ 2147483647 w 353"/>
              <a:gd name="T7" fmla="*/ 2147483647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42" name="Line 76"/>
          <p:cNvSpPr>
            <a:spLocks noChangeShapeType="1"/>
          </p:cNvSpPr>
          <p:nvPr/>
        </p:nvSpPr>
        <p:spPr bwMode="auto">
          <a:xfrm flipH="1">
            <a:off x="2784475" y="5418138"/>
            <a:ext cx="7938" cy="12700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43" name="WordArt 77"/>
          <p:cNvSpPr>
            <a:spLocks noChangeArrowheads="1" noChangeShapeType="1" noTextEdit="1"/>
          </p:cNvSpPr>
          <p:nvPr/>
        </p:nvSpPr>
        <p:spPr bwMode="auto">
          <a:xfrm rot="546172">
            <a:off x="2349500" y="5407025"/>
            <a:ext cx="439738"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7244" name="WordArt 78"/>
          <p:cNvSpPr>
            <a:spLocks noChangeArrowheads="1" noChangeShapeType="1" noTextEdit="1"/>
          </p:cNvSpPr>
          <p:nvPr/>
        </p:nvSpPr>
        <p:spPr bwMode="auto">
          <a:xfrm rot="-534701">
            <a:off x="2824163" y="5407025"/>
            <a:ext cx="439737" cy="95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7245" name="Freeform 79"/>
          <p:cNvSpPr>
            <a:spLocks/>
          </p:cNvSpPr>
          <p:nvPr/>
        </p:nvSpPr>
        <p:spPr bwMode="auto">
          <a:xfrm>
            <a:off x="229076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46" name="Freeform 80"/>
          <p:cNvSpPr>
            <a:spLocks/>
          </p:cNvSpPr>
          <p:nvPr/>
        </p:nvSpPr>
        <p:spPr bwMode="auto">
          <a:xfrm>
            <a:off x="2290763" y="4781550"/>
            <a:ext cx="1019175" cy="493713"/>
          </a:xfrm>
          <a:custGeom>
            <a:avLst/>
            <a:gdLst>
              <a:gd name="T0" fmla="*/ 2147483647 w 1412"/>
              <a:gd name="T1" fmla="*/ 0 h 714"/>
              <a:gd name="T2" fmla="*/ 2147483647 w 1412"/>
              <a:gd name="T3" fmla="*/ 0 h 714"/>
              <a:gd name="T4" fmla="*/ 2147483647 w 1412"/>
              <a:gd name="T5" fmla="*/ 2147483647 h 714"/>
              <a:gd name="T6" fmla="*/ 2147483647 w 1412"/>
              <a:gd name="T7" fmla="*/ 2147483647 h 714"/>
              <a:gd name="T8" fmla="*/ 2147483647 w 1412"/>
              <a:gd name="T9" fmla="*/ 2147483647 h 714"/>
              <a:gd name="T10" fmla="*/ 2147483647 w 1412"/>
              <a:gd name="T11" fmla="*/ 2147483647 h 714"/>
              <a:gd name="T12" fmla="*/ 2147483647 w 1412"/>
              <a:gd name="T13" fmla="*/ 2147483647 h 714"/>
              <a:gd name="T14" fmla="*/ 2147483647 w 1412"/>
              <a:gd name="T15" fmla="*/ 2147483647 h 714"/>
              <a:gd name="T16" fmla="*/ 2147483647 w 1412"/>
              <a:gd name="T17" fmla="*/ 2147483647 h 714"/>
              <a:gd name="T18" fmla="*/ 2147483647 w 1412"/>
              <a:gd name="T19" fmla="*/ 2147483647 h 714"/>
              <a:gd name="T20" fmla="*/ 2147483647 w 1412"/>
              <a:gd name="T21" fmla="*/ 2147483647 h 714"/>
              <a:gd name="T22" fmla="*/ 2147483647 w 1412"/>
              <a:gd name="T23" fmla="*/ 2147483647 h 714"/>
              <a:gd name="T24" fmla="*/ 2147483647 w 1412"/>
              <a:gd name="T25" fmla="*/ 2147483647 h 714"/>
              <a:gd name="T26" fmla="*/ 2147483647 w 1412"/>
              <a:gd name="T27" fmla="*/ 2147483647 h 714"/>
              <a:gd name="T28" fmla="*/ 2147483647 w 1412"/>
              <a:gd name="T29" fmla="*/ 2147483647 h 714"/>
              <a:gd name="T30" fmla="*/ 2147483647 w 1412"/>
              <a:gd name="T31" fmla="*/ 2147483647 h 714"/>
              <a:gd name="T32" fmla="*/ 2147483647 w 1412"/>
              <a:gd name="T33" fmla="*/ 2147483647 h 714"/>
              <a:gd name="T34" fmla="*/ 2147483647 w 1412"/>
              <a:gd name="T35" fmla="*/ 2147483647 h 714"/>
              <a:gd name="T36" fmla="*/ 2147483647 w 1412"/>
              <a:gd name="T37" fmla="*/ 2147483647 h 714"/>
              <a:gd name="T38" fmla="*/ 2147483647 w 1412"/>
              <a:gd name="T39" fmla="*/ 2147483647 h 714"/>
              <a:gd name="T40" fmla="*/ 2147483647 w 1412"/>
              <a:gd name="T41" fmla="*/ 2147483647 h 714"/>
              <a:gd name="T42" fmla="*/ 2147483647 w 1412"/>
              <a:gd name="T43" fmla="*/ 2147483647 h 714"/>
              <a:gd name="T44" fmla="*/ 2147483647 w 1412"/>
              <a:gd name="T45" fmla="*/ 2147483647 h 714"/>
              <a:gd name="T46" fmla="*/ 2147483647 w 1412"/>
              <a:gd name="T47" fmla="*/ 2147483647 h 714"/>
              <a:gd name="T48" fmla="*/ 2147483647 w 1412"/>
              <a:gd name="T49" fmla="*/ 2147483647 h 714"/>
              <a:gd name="T50" fmla="*/ 2147483647 w 1412"/>
              <a:gd name="T51" fmla="*/ 2147483647 h 714"/>
              <a:gd name="T52" fmla="*/ 2147483647 w 1412"/>
              <a:gd name="T53" fmla="*/ 2147483647 h 714"/>
              <a:gd name="T54" fmla="*/ 0 w 1412"/>
              <a:gd name="T55" fmla="*/ 2147483647 h 714"/>
              <a:gd name="T56" fmla="*/ 0 w 1412"/>
              <a:gd name="T57" fmla="*/ 2147483647 h 714"/>
              <a:gd name="T58" fmla="*/ 2147483647 w 1412"/>
              <a:gd name="T59" fmla="*/ 2147483647 h 714"/>
              <a:gd name="T60" fmla="*/ 2147483647 w 1412"/>
              <a:gd name="T61" fmla="*/ 2147483647 h 714"/>
              <a:gd name="T62" fmla="*/ 2147483647 w 1412"/>
              <a:gd name="T63" fmla="*/ 2147483647 h 714"/>
              <a:gd name="T64" fmla="*/ 2147483647 w 1412"/>
              <a:gd name="T65" fmla="*/ 2147483647 h 714"/>
              <a:gd name="T66" fmla="*/ 2147483647 w 1412"/>
              <a:gd name="T67" fmla="*/ 2147483647 h 714"/>
              <a:gd name="T68" fmla="*/ 2147483647 w 1412"/>
              <a:gd name="T69" fmla="*/ 2147483647 h 714"/>
              <a:gd name="T70" fmla="*/ 2147483647 w 1412"/>
              <a:gd name="T71" fmla="*/ 2147483647 h 714"/>
              <a:gd name="T72" fmla="*/ 2147483647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7" name="Freeform 81"/>
          <p:cNvSpPr>
            <a:spLocks/>
          </p:cNvSpPr>
          <p:nvPr/>
        </p:nvSpPr>
        <p:spPr bwMode="auto">
          <a:xfrm>
            <a:off x="230187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48" name="Freeform 82"/>
          <p:cNvSpPr>
            <a:spLocks/>
          </p:cNvSpPr>
          <p:nvPr/>
        </p:nvSpPr>
        <p:spPr bwMode="auto">
          <a:xfrm>
            <a:off x="2301875" y="4770438"/>
            <a:ext cx="1017588" cy="495300"/>
          </a:xfrm>
          <a:custGeom>
            <a:avLst/>
            <a:gdLst>
              <a:gd name="T0" fmla="*/ 2147483647 w 1410"/>
              <a:gd name="T1" fmla="*/ 0 h 714"/>
              <a:gd name="T2" fmla="*/ 2147483647 w 1410"/>
              <a:gd name="T3" fmla="*/ 0 h 714"/>
              <a:gd name="T4" fmla="*/ 2147483647 w 1410"/>
              <a:gd name="T5" fmla="*/ 0 h 714"/>
              <a:gd name="T6" fmla="*/ 2147483647 w 1410"/>
              <a:gd name="T7" fmla="*/ 2147483647 h 714"/>
              <a:gd name="T8" fmla="*/ 2147483647 w 1410"/>
              <a:gd name="T9" fmla="*/ 2147483647 h 714"/>
              <a:gd name="T10" fmla="*/ 2147483647 w 1410"/>
              <a:gd name="T11" fmla="*/ 2147483647 h 714"/>
              <a:gd name="T12" fmla="*/ 2147483647 w 1410"/>
              <a:gd name="T13" fmla="*/ 2147483647 h 714"/>
              <a:gd name="T14" fmla="*/ 2147483647 w 1410"/>
              <a:gd name="T15" fmla="*/ 2147483647 h 714"/>
              <a:gd name="T16" fmla="*/ 2147483647 w 1410"/>
              <a:gd name="T17" fmla="*/ 2147483647 h 714"/>
              <a:gd name="T18" fmla="*/ 2147483647 w 1410"/>
              <a:gd name="T19" fmla="*/ 2147483647 h 714"/>
              <a:gd name="T20" fmla="*/ 2147483647 w 1410"/>
              <a:gd name="T21" fmla="*/ 2147483647 h 714"/>
              <a:gd name="T22" fmla="*/ 2147483647 w 1410"/>
              <a:gd name="T23" fmla="*/ 2147483647 h 714"/>
              <a:gd name="T24" fmla="*/ 2147483647 w 1410"/>
              <a:gd name="T25" fmla="*/ 2147483647 h 714"/>
              <a:gd name="T26" fmla="*/ 2147483647 w 1410"/>
              <a:gd name="T27" fmla="*/ 2147483647 h 714"/>
              <a:gd name="T28" fmla="*/ 2147483647 w 1410"/>
              <a:gd name="T29" fmla="*/ 2147483647 h 714"/>
              <a:gd name="T30" fmla="*/ 2147483647 w 1410"/>
              <a:gd name="T31" fmla="*/ 2147483647 h 714"/>
              <a:gd name="T32" fmla="*/ 2147483647 w 1410"/>
              <a:gd name="T33" fmla="*/ 2147483647 h 714"/>
              <a:gd name="T34" fmla="*/ 2147483647 w 1410"/>
              <a:gd name="T35" fmla="*/ 2147483647 h 714"/>
              <a:gd name="T36" fmla="*/ 2147483647 w 1410"/>
              <a:gd name="T37" fmla="*/ 2147483647 h 714"/>
              <a:gd name="T38" fmla="*/ 2147483647 w 1410"/>
              <a:gd name="T39" fmla="*/ 2147483647 h 714"/>
              <a:gd name="T40" fmla="*/ 2147483647 w 1410"/>
              <a:gd name="T41" fmla="*/ 2147483647 h 714"/>
              <a:gd name="T42" fmla="*/ 2147483647 w 1410"/>
              <a:gd name="T43" fmla="*/ 2147483647 h 714"/>
              <a:gd name="T44" fmla="*/ 2147483647 w 1410"/>
              <a:gd name="T45" fmla="*/ 2147483647 h 714"/>
              <a:gd name="T46" fmla="*/ 2147483647 w 1410"/>
              <a:gd name="T47" fmla="*/ 2147483647 h 714"/>
              <a:gd name="T48" fmla="*/ 2147483647 w 1410"/>
              <a:gd name="T49" fmla="*/ 2147483647 h 714"/>
              <a:gd name="T50" fmla="*/ 2147483647 w 1410"/>
              <a:gd name="T51" fmla="*/ 2147483647 h 714"/>
              <a:gd name="T52" fmla="*/ 0 w 1410"/>
              <a:gd name="T53" fmla="*/ 2147483647 h 714"/>
              <a:gd name="T54" fmla="*/ 0 w 1410"/>
              <a:gd name="T55" fmla="*/ 2147483647 h 714"/>
              <a:gd name="T56" fmla="*/ 0 w 1410"/>
              <a:gd name="T57" fmla="*/ 2147483647 h 714"/>
              <a:gd name="T58" fmla="*/ 0 w 1410"/>
              <a:gd name="T59" fmla="*/ 2147483647 h 714"/>
              <a:gd name="T60" fmla="*/ 2147483647 w 1410"/>
              <a:gd name="T61" fmla="*/ 2147483647 h 714"/>
              <a:gd name="T62" fmla="*/ 2147483647 w 1410"/>
              <a:gd name="T63" fmla="*/ 2147483647 h 714"/>
              <a:gd name="T64" fmla="*/ 2147483647 w 1410"/>
              <a:gd name="T65" fmla="*/ 2147483647 h 714"/>
              <a:gd name="T66" fmla="*/ 2147483647 w 1410"/>
              <a:gd name="T67" fmla="*/ 2147483647 h 714"/>
              <a:gd name="T68" fmla="*/ 2147483647 w 1410"/>
              <a:gd name="T69" fmla="*/ 2147483647 h 714"/>
              <a:gd name="T70" fmla="*/ 2147483647 w 1410"/>
              <a:gd name="T71" fmla="*/ 0 h 714"/>
              <a:gd name="T72" fmla="*/ 2147483647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9" name="WordArt 83"/>
          <p:cNvSpPr>
            <a:spLocks noChangeArrowheads="1" noChangeShapeType="1" noTextEdit="1"/>
          </p:cNvSpPr>
          <p:nvPr/>
        </p:nvSpPr>
        <p:spPr bwMode="auto">
          <a:xfrm>
            <a:off x="2379663" y="4792663"/>
            <a:ext cx="869950" cy="458787"/>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grpSp>
        <p:nvGrpSpPr>
          <p:cNvPr id="137250" name="Group 84"/>
          <p:cNvGrpSpPr>
            <a:grpSpLocks/>
          </p:cNvGrpSpPr>
          <p:nvPr/>
        </p:nvGrpSpPr>
        <p:grpSpPr bwMode="auto">
          <a:xfrm>
            <a:off x="5670550" y="4202113"/>
            <a:ext cx="1312863" cy="1803400"/>
            <a:chOff x="1352" y="2647"/>
            <a:chExt cx="827" cy="1136"/>
          </a:xfrm>
        </p:grpSpPr>
        <p:grpSp>
          <p:nvGrpSpPr>
            <p:cNvPr id="137260" name="Group 85"/>
            <p:cNvGrpSpPr>
              <a:grpSpLocks/>
            </p:cNvGrpSpPr>
            <p:nvPr/>
          </p:nvGrpSpPr>
          <p:grpSpPr bwMode="auto">
            <a:xfrm>
              <a:off x="1352" y="2647"/>
              <a:ext cx="827" cy="879"/>
              <a:chOff x="1440" y="1279"/>
              <a:chExt cx="827" cy="879"/>
            </a:xfrm>
          </p:grpSpPr>
          <p:grpSp>
            <p:nvGrpSpPr>
              <p:cNvPr id="137262" name="Group 86"/>
              <p:cNvGrpSpPr>
                <a:grpSpLocks/>
              </p:cNvGrpSpPr>
              <p:nvPr/>
            </p:nvGrpSpPr>
            <p:grpSpPr bwMode="auto">
              <a:xfrm>
                <a:off x="1440" y="1279"/>
                <a:ext cx="827" cy="879"/>
                <a:chOff x="919" y="2714"/>
                <a:chExt cx="886" cy="981"/>
              </a:xfrm>
            </p:grpSpPr>
            <p:sp>
              <p:nvSpPr>
                <p:cNvPr id="137278" name="Freeform 87"/>
                <p:cNvSpPr>
                  <a:spLocks/>
                </p:cNvSpPr>
                <p:nvPr/>
              </p:nvSpPr>
              <p:spPr bwMode="auto">
                <a:xfrm>
                  <a:off x="919"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279" name="Freeform 88"/>
                <p:cNvSpPr>
                  <a:spLocks/>
                </p:cNvSpPr>
                <p:nvPr/>
              </p:nvSpPr>
              <p:spPr bwMode="auto">
                <a:xfrm flipH="1">
                  <a:off x="1354" y="2714"/>
                  <a:ext cx="451" cy="981"/>
                </a:xfrm>
                <a:custGeom>
                  <a:avLst/>
                  <a:gdLst>
                    <a:gd name="T0" fmla="*/ 444 w 451"/>
                    <a:gd name="T1" fmla="*/ 0 h 981"/>
                    <a:gd name="T2" fmla="*/ 94 w 451"/>
                    <a:gd name="T3" fmla="*/ 235 h 981"/>
                    <a:gd name="T4" fmla="*/ 51 w 451"/>
                    <a:gd name="T5" fmla="*/ 604 h 981"/>
                    <a:gd name="T6" fmla="*/ 32 w 451"/>
                    <a:gd name="T7" fmla="*/ 678 h 981"/>
                    <a:gd name="T8" fmla="*/ 111 w 451"/>
                    <a:gd name="T9" fmla="*/ 928 h 981"/>
                    <a:gd name="T10" fmla="*/ 190 w 451"/>
                    <a:gd name="T11" fmla="*/ 966 h 981"/>
                    <a:gd name="T12" fmla="*/ 451 w 451"/>
                    <a:gd name="T13" fmla="*/ 972 h 981"/>
                    <a:gd name="T14" fmla="*/ 444 w 451"/>
                    <a:gd name="T15" fmla="*/ 0 h 981"/>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981"/>
                    <a:gd name="T26" fmla="*/ 451 w 451"/>
                    <a:gd name="T27" fmla="*/ 981 h 9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981">
                      <a:moveTo>
                        <a:pt x="444" y="0"/>
                      </a:moveTo>
                      <a:cubicBezTo>
                        <a:pt x="299" y="113"/>
                        <a:pt x="160" y="145"/>
                        <a:pt x="94" y="235"/>
                      </a:cubicBezTo>
                      <a:cubicBezTo>
                        <a:pt x="0" y="292"/>
                        <a:pt x="60" y="587"/>
                        <a:pt x="51" y="604"/>
                      </a:cubicBezTo>
                      <a:cubicBezTo>
                        <a:pt x="42" y="641"/>
                        <a:pt x="32" y="678"/>
                        <a:pt x="32" y="678"/>
                      </a:cubicBezTo>
                      <a:cubicBezTo>
                        <a:pt x="117" y="781"/>
                        <a:pt x="84" y="881"/>
                        <a:pt x="111" y="928"/>
                      </a:cubicBezTo>
                      <a:cubicBezTo>
                        <a:pt x="137" y="958"/>
                        <a:pt x="135" y="962"/>
                        <a:pt x="190" y="966"/>
                      </a:cubicBezTo>
                      <a:cubicBezTo>
                        <a:pt x="447" y="981"/>
                        <a:pt x="449" y="972"/>
                        <a:pt x="451" y="972"/>
                      </a:cubicBezTo>
                      <a:cubicBezTo>
                        <a:pt x="449" y="25"/>
                        <a:pt x="442" y="199"/>
                        <a:pt x="444" y="0"/>
                      </a:cubicBezTo>
                      <a:close/>
                    </a:path>
                  </a:pathLst>
                </a:custGeom>
                <a:solidFill>
                  <a:schemeClr val="tx1"/>
                </a:solidFill>
                <a:ln w="9525">
                  <a:solidFill>
                    <a:schemeClr val="tx1"/>
                  </a:solidFill>
                  <a:round/>
                  <a:headEnd/>
                  <a:tailEnd/>
                </a:ln>
              </p:spPr>
              <p:txBody>
                <a:bodyPr/>
                <a:lstStyle/>
                <a:p>
                  <a:endParaRPr lang="en-US"/>
                </a:p>
              </p:txBody>
            </p:sp>
            <p:sp>
              <p:nvSpPr>
                <p:cNvPr id="137280" name="Line 89"/>
                <p:cNvSpPr>
                  <a:spLocks noChangeShapeType="1"/>
                </p:cNvSpPr>
                <p:nvPr/>
              </p:nvSpPr>
              <p:spPr bwMode="auto">
                <a:xfrm>
                  <a:off x="1358" y="2736"/>
                  <a:ext cx="0" cy="95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81" name="Line 90"/>
                <p:cNvSpPr>
                  <a:spLocks noChangeShapeType="1"/>
                </p:cNvSpPr>
                <p:nvPr/>
              </p:nvSpPr>
              <p:spPr bwMode="auto">
                <a:xfrm flipV="1">
                  <a:off x="1362" y="2722"/>
                  <a:ext cx="0"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7263" name="Group 91"/>
              <p:cNvGrpSpPr>
                <a:grpSpLocks/>
              </p:cNvGrpSpPr>
              <p:nvPr/>
            </p:nvGrpSpPr>
            <p:grpSpPr bwMode="auto">
              <a:xfrm>
                <a:off x="1515" y="1448"/>
                <a:ext cx="668" cy="155"/>
                <a:chOff x="2525" y="2146"/>
                <a:chExt cx="716" cy="173"/>
              </a:xfrm>
            </p:grpSpPr>
            <p:sp>
              <p:nvSpPr>
                <p:cNvPr id="137276" name="Freeform 92"/>
                <p:cNvSpPr>
                  <a:spLocks/>
                </p:cNvSpPr>
                <p:nvPr/>
              </p:nvSpPr>
              <p:spPr bwMode="auto">
                <a:xfrm>
                  <a:off x="2525" y="2146"/>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sp>
              <p:nvSpPr>
                <p:cNvPr id="137277" name="Freeform 93"/>
                <p:cNvSpPr>
                  <a:spLocks/>
                </p:cNvSpPr>
                <p:nvPr/>
              </p:nvSpPr>
              <p:spPr bwMode="auto">
                <a:xfrm flipH="1">
                  <a:off x="2882" y="2147"/>
                  <a:ext cx="359" cy="172"/>
                </a:xfrm>
                <a:custGeom>
                  <a:avLst/>
                  <a:gdLst>
                    <a:gd name="T0" fmla="*/ 0 w 359"/>
                    <a:gd name="T1" fmla="*/ 91 h 172"/>
                    <a:gd name="T2" fmla="*/ 53 w 359"/>
                    <a:gd name="T3" fmla="*/ 172 h 172"/>
                    <a:gd name="T4" fmla="*/ 359 w 359"/>
                    <a:gd name="T5" fmla="*/ 99 h 172"/>
                    <a:gd name="T6" fmla="*/ 359 w 359"/>
                    <a:gd name="T7" fmla="*/ 1 h 172"/>
                    <a:gd name="T8" fmla="*/ 0 w 359"/>
                    <a:gd name="T9" fmla="*/ 91 h 172"/>
                    <a:gd name="T10" fmla="*/ 0 60000 65536"/>
                    <a:gd name="T11" fmla="*/ 0 60000 65536"/>
                    <a:gd name="T12" fmla="*/ 0 60000 65536"/>
                    <a:gd name="T13" fmla="*/ 0 60000 65536"/>
                    <a:gd name="T14" fmla="*/ 0 60000 65536"/>
                    <a:gd name="T15" fmla="*/ 0 w 359"/>
                    <a:gd name="T16" fmla="*/ 0 h 172"/>
                    <a:gd name="T17" fmla="*/ 359 w 359"/>
                    <a:gd name="T18" fmla="*/ 172 h 172"/>
                  </a:gdLst>
                  <a:ahLst/>
                  <a:cxnLst>
                    <a:cxn ang="T10">
                      <a:pos x="T0" y="T1"/>
                    </a:cxn>
                    <a:cxn ang="T11">
                      <a:pos x="T2" y="T3"/>
                    </a:cxn>
                    <a:cxn ang="T12">
                      <a:pos x="T4" y="T5"/>
                    </a:cxn>
                    <a:cxn ang="T13">
                      <a:pos x="T6" y="T7"/>
                    </a:cxn>
                    <a:cxn ang="T14">
                      <a:pos x="T8" y="T9"/>
                    </a:cxn>
                  </a:cxnLst>
                  <a:rect l="T15" t="T16" r="T17" b="T18"/>
                  <a:pathLst>
                    <a:path w="359" h="172">
                      <a:moveTo>
                        <a:pt x="0" y="91"/>
                      </a:moveTo>
                      <a:cubicBezTo>
                        <a:pt x="26" y="131"/>
                        <a:pt x="53" y="172"/>
                        <a:pt x="53" y="172"/>
                      </a:cubicBezTo>
                      <a:cubicBezTo>
                        <a:pt x="195" y="97"/>
                        <a:pt x="359" y="99"/>
                        <a:pt x="359" y="99"/>
                      </a:cubicBezTo>
                      <a:lnTo>
                        <a:pt x="359" y="1"/>
                      </a:lnTo>
                      <a:cubicBezTo>
                        <a:pt x="299" y="0"/>
                        <a:pt x="146" y="15"/>
                        <a:pt x="0" y="91"/>
                      </a:cubicBezTo>
                      <a:close/>
                    </a:path>
                  </a:pathLst>
                </a:custGeom>
                <a:solidFill>
                  <a:schemeClr val="bg1"/>
                </a:solidFill>
                <a:ln w="9525">
                  <a:solidFill>
                    <a:schemeClr val="tx1"/>
                  </a:solidFill>
                  <a:round/>
                  <a:headEnd/>
                  <a:tailEnd/>
                </a:ln>
              </p:spPr>
              <p:txBody>
                <a:bodyPr/>
                <a:lstStyle/>
                <a:p>
                  <a:endParaRPr lang="en-US"/>
                </a:p>
              </p:txBody>
            </p:sp>
          </p:grpSp>
          <p:sp>
            <p:nvSpPr>
              <p:cNvPr id="137264" name="Line 94"/>
              <p:cNvSpPr>
                <a:spLocks noChangeShapeType="1"/>
              </p:cNvSpPr>
              <p:nvPr/>
            </p:nvSpPr>
            <p:spPr bwMode="auto">
              <a:xfrm>
                <a:off x="1848" y="1453"/>
                <a:ext cx="0" cy="8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65" name="WordArt 95"/>
              <p:cNvSpPr>
                <a:spLocks noChangeArrowheads="1" noChangeShapeType="1" noTextEdit="1"/>
              </p:cNvSpPr>
              <p:nvPr/>
            </p:nvSpPr>
            <p:spPr bwMode="auto">
              <a:xfrm>
                <a:off x="1541" y="1513"/>
                <a:ext cx="627" cy="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1431364"/>
                  </a:avLst>
                </a:prstTxWarp>
              </a:bodyPr>
              <a:lstStyle/>
              <a:p>
                <a:pPr algn="ctr"/>
                <a:r>
                  <a:rPr lang="en-US" sz="900" kern="10">
                    <a:solidFill>
                      <a:srgbClr val="000000"/>
                    </a:solidFill>
                    <a:latin typeface="Arial Black"/>
                  </a:rPr>
                  <a:t>FIREFIGHTER</a:t>
                </a:r>
              </a:p>
            </p:txBody>
          </p:sp>
          <p:sp>
            <p:nvSpPr>
              <p:cNvPr id="137266" name="Freeform 96"/>
              <p:cNvSpPr>
                <a:spLocks/>
              </p:cNvSpPr>
              <p:nvPr/>
            </p:nvSpPr>
            <p:spPr bwMode="auto">
              <a:xfrm rot="-246818">
                <a:off x="1553" y="1983"/>
                <a:ext cx="301" cy="155"/>
              </a:xfrm>
              <a:custGeom>
                <a:avLst/>
                <a:gdLst>
                  <a:gd name="T0" fmla="*/ 0 w 353"/>
                  <a:gd name="T1" fmla="*/ 0 h 165"/>
                  <a:gd name="T2" fmla="*/ 0 w 353"/>
                  <a:gd name="T3" fmla="*/ 70 h 165"/>
                  <a:gd name="T4" fmla="*/ 187 w 353"/>
                  <a:gd name="T5" fmla="*/ 129 h 165"/>
                  <a:gd name="T6" fmla="*/ 187 w 353"/>
                  <a:gd name="T7" fmla="*/ 56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67" name="Freeform 97"/>
              <p:cNvSpPr>
                <a:spLocks/>
              </p:cNvSpPr>
              <p:nvPr/>
            </p:nvSpPr>
            <p:spPr bwMode="auto">
              <a:xfrm rot="246818" flipH="1">
                <a:off x="1846" y="1983"/>
                <a:ext cx="302" cy="155"/>
              </a:xfrm>
              <a:custGeom>
                <a:avLst/>
                <a:gdLst>
                  <a:gd name="T0" fmla="*/ 0 w 353"/>
                  <a:gd name="T1" fmla="*/ 0 h 165"/>
                  <a:gd name="T2" fmla="*/ 0 w 353"/>
                  <a:gd name="T3" fmla="*/ 70 h 165"/>
                  <a:gd name="T4" fmla="*/ 189 w 353"/>
                  <a:gd name="T5" fmla="*/ 129 h 165"/>
                  <a:gd name="T6" fmla="*/ 189 w 353"/>
                  <a:gd name="T7" fmla="*/ 56 h 165"/>
                  <a:gd name="T8" fmla="*/ 0 w 353"/>
                  <a:gd name="T9" fmla="*/ 0 h 165"/>
                  <a:gd name="T10" fmla="*/ 0 60000 65536"/>
                  <a:gd name="T11" fmla="*/ 0 60000 65536"/>
                  <a:gd name="T12" fmla="*/ 0 60000 65536"/>
                  <a:gd name="T13" fmla="*/ 0 60000 65536"/>
                  <a:gd name="T14" fmla="*/ 0 60000 65536"/>
                  <a:gd name="T15" fmla="*/ 0 w 353"/>
                  <a:gd name="T16" fmla="*/ 0 h 165"/>
                  <a:gd name="T17" fmla="*/ 353 w 353"/>
                  <a:gd name="T18" fmla="*/ 165 h 165"/>
                </a:gdLst>
                <a:ahLst/>
                <a:cxnLst>
                  <a:cxn ang="T10">
                    <a:pos x="T0" y="T1"/>
                  </a:cxn>
                  <a:cxn ang="T11">
                    <a:pos x="T2" y="T3"/>
                  </a:cxn>
                  <a:cxn ang="T12">
                    <a:pos x="T4" y="T5"/>
                  </a:cxn>
                  <a:cxn ang="T13">
                    <a:pos x="T6" y="T7"/>
                  </a:cxn>
                  <a:cxn ang="T14">
                    <a:pos x="T8" y="T9"/>
                  </a:cxn>
                </a:cxnLst>
                <a:rect l="T15" t="T16" r="T17" b="T18"/>
                <a:pathLst>
                  <a:path w="353" h="165">
                    <a:moveTo>
                      <a:pt x="0" y="0"/>
                    </a:moveTo>
                    <a:cubicBezTo>
                      <a:pt x="0" y="45"/>
                      <a:pt x="0" y="91"/>
                      <a:pt x="0" y="91"/>
                    </a:cubicBezTo>
                    <a:cubicBezTo>
                      <a:pt x="170" y="159"/>
                      <a:pt x="353" y="165"/>
                      <a:pt x="353" y="165"/>
                    </a:cubicBezTo>
                    <a:lnTo>
                      <a:pt x="353" y="72"/>
                    </a:lnTo>
                    <a:cubicBezTo>
                      <a:pt x="353" y="72"/>
                      <a:pt x="201" y="75"/>
                      <a:pt x="0" y="0"/>
                    </a:cubicBezTo>
                    <a:close/>
                  </a:path>
                </a:pathLst>
              </a:custGeom>
              <a:solidFill>
                <a:schemeClr val="bg1"/>
              </a:solidFill>
              <a:ln w="9525">
                <a:solidFill>
                  <a:schemeClr val="tx1"/>
                </a:solidFill>
                <a:round/>
                <a:headEnd/>
                <a:tailEnd/>
              </a:ln>
            </p:spPr>
            <p:txBody>
              <a:bodyPr/>
              <a:lstStyle/>
              <a:p>
                <a:endParaRPr lang="en-US"/>
              </a:p>
            </p:txBody>
          </p:sp>
          <p:sp>
            <p:nvSpPr>
              <p:cNvPr id="137268" name="Line 98"/>
              <p:cNvSpPr>
                <a:spLocks noChangeShapeType="1"/>
              </p:cNvSpPr>
              <p:nvPr/>
            </p:nvSpPr>
            <p:spPr bwMode="auto">
              <a:xfrm flipH="1">
                <a:off x="1842" y="2045"/>
                <a:ext cx="5" cy="8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69" name="WordArt 99"/>
              <p:cNvSpPr>
                <a:spLocks noChangeArrowheads="1" noChangeShapeType="1" noTextEdit="1"/>
              </p:cNvSpPr>
              <p:nvPr/>
            </p:nvSpPr>
            <p:spPr bwMode="auto">
              <a:xfrm rot="546172">
                <a:off x="1568" y="2038"/>
                <a:ext cx="277"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FAIRFAX</a:t>
                </a:r>
              </a:p>
            </p:txBody>
          </p:sp>
          <p:sp>
            <p:nvSpPr>
              <p:cNvPr id="137270" name="WordArt 100"/>
              <p:cNvSpPr>
                <a:spLocks noChangeArrowheads="1" noChangeShapeType="1" noTextEdit="1"/>
              </p:cNvSpPr>
              <p:nvPr/>
            </p:nvSpPr>
            <p:spPr bwMode="auto">
              <a:xfrm rot="-534701">
                <a:off x="1867" y="2038"/>
                <a:ext cx="277"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1736"/>
                  </a:avLst>
                </a:prstTxWarp>
              </a:bodyPr>
              <a:lstStyle/>
              <a:p>
                <a:pPr algn="ctr"/>
                <a:r>
                  <a:rPr lang="en-US" sz="900" kern="10">
                    <a:solidFill>
                      <a:srgbClr val="000000"/>
                    </a:solidFill>
                    <a:latin typeface="Arial Black"/>
                  </a:rPr>
                  <a:t>COUNTY</a:t>
                </a:r>
              </a:p>
            </p:txBody>
          </p:sp>
          <p:sp>
            <p:nvSpPr>
              <p:cNvPr id="137271" name="Freeform 101"/>
              <p:cNvSpPr>
                <a:spLocks/>
              </p:cNvSpPr>
              <p:nvPr/>
            </p:nvSpPr>
            <p:spPr bwMode="auto">
              <a:xfrm>
                <a:off x="1531" y="1644"/>
                <a:ext cx="642" cy="311"/>
              </a:xfrm>
              <a:custGeom>
                <a:avLst/>
                <a:gdLst>
                  <a:gd name="T0" fmla="*/ 3 w 1412"/>
                  <a:gd name="T1" fmla="*/ 0 h 714"/>
                  <a:gd name="T2" fmla="*/ 57 w 1412"/>
                  <a:gd name="T3" fmla="*/ 0 h 714"/>
                  <a:gd name="T4" fmla="*/ 58 w 1412"/>
                  <a:gd name="T5" fmla="*/ 0 h 714"/>
                  <a:gd name="T6" fmla="*/ 58 w 1412"/>
                  <a:gd name="T7" fmla="*/ 0 h 714"/>
                  <a:gd name="T8" fmla="*/ 59 w 1412"/>
                  <a:gd name="T9" fmla="*/ 0 h 714"/>
                  <a:gd name="T10" fmla="*/ 59 w 1412"/>
                  <a:gd name="T11" fmla="*/ 1 h 714"/>
                  <a:gd name="T12" fmla="*/ 60 w 1412"/>
                  <a:gd name="T13" fmla="*/ 1 h 714"/>
                  <a:gd name="T14" fmla="*/ 60 w 1412"/>
                  <a:gd name="T15" fmla="*/ 1 h 714"/>
                  <a:gd name="T16" fmla="*/ 60 w 1412"/>
                  <a:gd name="T17" fmla="*/ 2 h 714"/>
                  <a:gd name="T18" fmla="*/ 60 w 1412"/>
                  <a:gd name="T19" fmla="*/ 3 h 714"/>
                  <a:gd name="T20" fmla="*/ 60 w 1412"/>
                  <a:gd name="T21" fmla="*/ 23 h 714"/>
                  <a:gd name="T22" fmla="*/ 60 w 1412"/>
                  <a:gd name="T23" fmla="*/ 24 h 714"/>
                  <a:gd name="T24" fmla="*/ 60 w 1412"/>
                  <a:gd name="T25" fmla="*/ 24 h 714"/>
                  <a:gd name="T26" fmla="*/ 60 w 1412"/>
                  <a:gd name="T27" fmla="*/ 24 h 714"/>
                  <a:gd name="T28" fmla="*/ 59 w 1412"/>
                  <a:gd name="T29" fmla="*/ 25 h 714"/>
                  <a:gd name="T30" fmla="*/ 59 w 1412"/>
                  <a:gd name="T31" fmla="*/ 25 h 714"/>
                  <a:gd name="T32" fmla="*/ 58 w 1412"/>
                  <a:gd name="T33" fmla="*/ 25 h 714"/>
                  <a:gd name="T34" fmla="*/ 58 w 1412"/>
                  <a:gd name="T35" fmla="*/ 26 h 714"/>
                  <a:gd name="T36" fmla="*/ 57 w 1412"/>
                  <a:gd name="T37" fmla="*/ 26 h 714"/>
                  <a:gd name="T38" fmla="*/ 3 w 1412"/>
                  <a:gd name="T39" fmla="*/ 26 h 714"/>
                  <a:gd name="T40" fmla="*/ 2 w 1412"/>
                  <a:gd name="T41" fmla="*/ 26 h 714"/>
                  <a:gd name="T42" fmla="*/ 2 w 1412"/>
                  <a:gd name="T43" fmla="*/ 25 h 714"/>
                  <a:gd name="T44" fmla="*/ 1 w 1412"/>
                  <a:gd name="T45" fmla="*/ 25 h 714"/>
                  <a:gd name="T46" fmla="*/ 1 w 1412"/>
                  <a:gd name="T47" fmla="*/ 25 h 714"/>
                  <a:gd name="T48" fmla="*/ 0 w 1412"/>
                  <a:gd name="T49" fmla="*/ 24 h 714"/>
                  <a:gd name="T50" fmla="*/ 0 w 1412"/>
                  <a:gd name="T51" fmla="*/ 24 h 714"/>
                  <a:gd name="T52" fmla="*/ 0 w 1412"/>
                  <a:gd name="T53" fmla="*/ 24 h 714"/>
                  <a:gd name="T54" fmla="*/ 0 w 1412"/>
                  <a:gd name="T55" fmla="*/ 23 h 714"/>
                  <a:gd name="T56" fmla="*/ 0 w 1412"/>
                  <a:gd name="T57" fmla="*/ 3 h 714"/>
                  <a:gd name="T58" fmla="*/ 0 w 1412"/>
                  <a:gd name="T59" fmla="*/ 2 h 714"/>
                  <a:gd name="T60" fmla="*/ 0 w 1412"/>
                  <a:gd name="T61" fmla="*/ 1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72" name="Freeform 102"/>
              <p:cNvSpPr>
                <a:spLocks/>
              </p:cNvSpPr>
              <p:nvPr/>
            </p:nvSpPr>
            <p:spPr bwMode="auto">
              <a:xfrm>
                <a:off x="1531" y="1644"/>
                <a:ext cx="642" cy="311"/>
              </a:xfrm>
              <a:custGeom>
                <a:avLst/>
                <a:gdLst>
                  <a:gd name="T0" fmla="*/ 3 w 1412"/>
                  <a:gd name="T1" fmla="*/ 0 h 714"/>
                  <a:gd name="T2" fmla="*/ 57 w 1412"/>
                  <a:gd name="T3" fmla="*/ 0 h 714"/>
                  <a:gd name="T4" fmla="*/ 58 w 1412"/>
                  <a:gd name="T5" fmla="*/ 0 h 714"/>
                  <a:gd name="T6" fmla="*/ 58 w 1412"/>
                  <a:gd name="T7" fmla="*/ 0 h 714"/>
                  <a:gd name="T8" fmla="*/ 59 w 1412"/>
                  <a:gd name="T9" fmla="*/ 0 h 714"/>
                  <a:gd name="T10" fmla="*/ 59 w 1412"/>
                  <a:gd name="T11" fmla="*/ 1 h 714"/>
                  <a:gd name="T12" fmla="*/ 60 w 1412"/>
                  <a:gd name="T13" fmla="*/ 1 h 714"/>
                  <a:gd name="T14" fmla="*/ 60 w 1412"/>
                  <a:gd name="T15" fmla="*/ 1 h 714"/>
                  <a:gd name="T16" fmla="*/ 60 w 1412"/>
                  <a:gd name="T17" fmla="*/ 2 h 714"/>
                  <a:gd name="T18" fmla="*/ 60 w 1412"/>
                  <a:gd name="T19" fmla="*/ 3 h 714"/>
                  <a:gd name="T20" fmla="*/ 60 w 1412"/>
                  <a:gd name="T21" fmla="*/ 23 h 714"/>
                  <a:gd name="T22" fmla="*/ 60 w 1412"/>
                  <a:gd name="T23" fmla="*/ 24 h 714"/>
                  <a:gd name="T24" fmla="*/ 60 w 1412"/>
                  <a:gd name="T25" fmla="*/ 24 h 714"/>
                  <a:gd name="T26" fmla="*/ 60 w 1412"/>
                  <a:gd name="T27" fmla="*/ 24 h 714"/>
                  <a:gd name="T28" fmla="*/ 59 w 1412"/>
                  <a:gd name="T29" fmla="*/ 25 h 714"/>
                  <a:gd name="T30" fmla="*/ 59 w 1412"/>
                  <a:gd name="T31" fmla="*/ 25 h 714"/>
                  <a:gd name="T32" fmla="*/ 58 w 1412"/>
                  <a:gd name="T33" fmla="*/ 25 h 714"/>
                  <a:gd name="T34" fmla="*/ 58 w 1412"/>
                  <a:gd name="T35" fmla="*/ 26 h 714"/>
                  <a:gd name="T36" fmla="*/ 57 w 1412"/>
                  <a:gd name="T37" fmla="*/ 26 h 714"/>
                  <a:gd name="T38" fmla="*/ 3 w 1412"/>
                  <a:gd name="T39" fmla="*/ 26 h 714"/>
                  <a:gd name="T40" fmla="*/ 2 w 1412"/>
                  <a:gd name="T41" fmla="*/ 26 h 714"/>
                  <a:gd name="T42" fmla="*/ 2 w 1412"/>
                  <a:gd name="T43" fmla="*/ 25 h 714"/>
                  <a:gd name="T44" fmla="*/ 1 w 1412"/>
                  <a:gd name="T45" fmla="*/ 25 h 714"/>
                  <a:gd name="T46" fmla="*/ 1 w 1412"/>
                  <a:gd name="T47" fmla="*/ 25 h 714"/>
                  <a:gd name="T48" fmla="*/ 0 w 1412"/>
                  <a:gd name="T49" fmla="*/ 24 h 714"/>
                  <a:gd name="T50" fmla="*/ 0 w 1412"/>
                  <a:gd name="T51" fmla="*/ 24 h 714"/>
                  <a:gd name="T52" fmla="*/ 0 w 1412"/>
                  <a:gd name="T53" fmla="*/ 24 h 714"/>
                  <a:gd name="T54" fmla="*/ 0 w 1412"/>
                  <a:gd name="T55" fmla="*/ 23 h 714"/>
                  <a:gd name="T56" fmla="*/ 0 w 1412"/>
                  <a:gd name="T57" fmla="*/ 3 h 714"/>
                  <a:gd name="T58" fmla="*/ 0 w 1412"/>
                  <a:gd name="T59" fmla="*/ 2 h 714"/>
                  <a:gd name="T60" fmla="*/ 0 w 1412"/>
                  <a:gd name="T61" fmla="*/ 1 h 714"/>
                  <a:gd name="T62" fmla="*/ 0 w 1412"/>
                  <a:gd name="T63" fmla="*/ 1 h 714"/>
                  <a:gd name="T64" fmla="*/ 1 w 1412"/>
                  <a:gd name="T65" fmla="*/ 1 h 714"/>
                  <a:gd name="T66" fmla="*/ 1 w 1412"/>
                  <a:gd name="T67" fmla="*/ 0 h 714"/>
                  <a:gd name="T68" fmla="*/ 2 w 1412"/>
                  <a:gd name="T69" fmla="*/ 0 h 714"/>
                  <a:gd name="T70" fmla="*/ 2 w 1412"/>
                  <a:gd name="T71" fmla="*/ 0 h 714"/>
                  <a:gd name="T72" fmla="*/ 3 w 1412"/>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2"/>
                  <a:gd name="T112" fmla="*/ 0 h 714"/>
                  <a:gd name="T113" fmla="*/ 1412 w 1412"/>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2" h="714">
                    <a:moveTo>
                      <a:pt x="75" y="0"/>
                    </a:moveTo>
                    <a:lnTo>
                      <a:pt x="1335" y="0"/>
                    </a:lnTo>
                    <a:lnTo>
                      <a:pt x="1351" y="2"/>
                    </a:lnTo>
                    <a:lnTo>
                      <a:pt x="1366" y="6"/>
                    </a:lnTo>
                    <a:lnTo>
                      <a:pt x="1378" y="11"/>
                    </a:lnTo>
                    <a:lnTo>
                      <a:pt x="1389" y="21"/>
                    </a:lnTo>
                    <a:lnTo>
                      <a:pt x="1399" y="30"/>
                    </a:lnTo>
                    <a:lnTo>
                      <a:pt x="1404" y="42"/>
                    </a:lnTo>
                    <a:lnTo>
                      <a:pt x="1410" y="55"/>
                    </a:lnTo>
                    <a:lnTo>
                      <a:pt x="1412" y="69"/>
                    </a:lnTo>
                    <a:lnTo>
                      <a:pt x="1412" y="643"/>
                    </a:lnTo>
                    <a:lnTo>
                      <a:pt x="1410" y="658"/>
                    </a:lnTo>
                    <a:lnTo>
                      <a:pt x="1404" y="671"/>
                    </a:lnTo>
                    <a:lnTo>
                      <a:pt x="1399" y="683"/>
                    </a:lnTo>
                    <a:lnTo>
                      <a:pt x="1389" y="692"/>
                    </a:lnTo>
                    <a:lnTo>
                      <a:pt x="1378" y="702"/>
                    </a:lnTo>
                    <a:lnTo>
                      <a:pt x="1366" y="708"/>
                    </a:lnTo>
                    <a:lnTo>
                      <a:pt x="1351" y="712"/>
                    </a:lnTo>
                    <a:lnTo>
                      <a:pt x="1335" y="714"/>
                    </a:lnTo>
                    <a:lnTo>
                      <a:pt x="75" y="714"/>
                    </a:lnTo>
                    <a:lnTo>
                      <a:pt x="60" y="712"/>
                    </a:lnTo>
                    <a:lnTo>
                      <a:pt x="46" y="708"/>
                    </a:lnTo>
                    <a:lnTo>
                      <a:pt x="33" y="702"/>
                    </a:lnTo>
                    <a:lnTo>
                      <a:pt x="21" y="692"/>
                    </a:lnTo>
                    <a:lnTo>
                      <a:pt x="14" y="683"/>
                    </a:lnTo>
                    <a:lnTo>
                      <a:pt x="6" y="671"/>
                    </a:lnTo>
                    <a:lnTo>
                      <a:pt x="2" y="658"/>
                    </a:lnTo>
                    <a:lnTo>
                      <a:pt x="0" y="643"/>
                    </a:lnTo>
                    <a:lnTo>
                      <a:pt x="0" y="69"/>
                    </a:lnTo>
                    <a:lnTo>
                      <a:pt x="2" y="55"/>
                    </a:lnTo>
                    <a:lnTo>
                      <a:pt x="6" y="42"/>
                    </a:lnTo>
                    <a:lnTo>
                      <a:pt x="14" y="30"/>
                    </a:lnTo>
                    <a:lnTo>
                      <a:pt x="21" y="21"/>
                    </a:lnTo>
                    <a:lnTo>
                      <a:pt x="33" y="11"/>
                    </a:lnTo>
                    <a:lnTo>
                      <a:pt x="46" y="6"/>
                    </a:lnTo>
                    <a:lnTo>
                      <a:pt x="60" y="2"/>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73" name="Freeform 103"/>
              <p:cNvSpPr>
                <a:spLocks/>
              </p:cNvSpPr>
              <p:nvPr/>
            </p:nvSpPr>
            <p:spPr bwMode="auto">
              <a:xfrm>
                <a:off x="1538" y="1637"/>
                <a:ext cx="641" cy="312"/>
              </a:xfrm>
              <a:custGeom>
                <a:avLst/>
                <a:gdLst>
                  <a:gd name="T0" fmla="*/ 3 w 1410"/>
                  <a:gd name="T1" fmla="*/ 0 h 714"/>
                  <a:gd name="T2" fmla="*/ 57 w 1410"/>
                  <a:gd name="T3" fmla="*/ 0 h 714"/>
                  <a:gd name="T4" fmla="*/ 58 w 1410"/>
                  <a:gd name="T5" fmla="*/ 0 h 714"/>
                  <a:gd name="T6" fmla="*/ 58 w 1410"/>
                  <a:gd name="T7" fmla="*/ 0 h 714"/>
                  <a:gd name="T8" fmla="*/ 59 w 1410"/>
                  <a:gd name="T9" fmla="*/ 0 h 714"/>
                  <a:gd name="T10" fmla="*/ 59 w 1410"/>
                  <a:gd name="T11" fmla="*/ 1 h 714"/>
                  <a:gd name="T12" fmla="*/ 60 w 1410"/>
                  <a:gd name="T13" fmla="*/ 1 h 714"/>
                  <a:gd name="T14" fmla="*/ 60 w 1410"/>
                  <a:gd name="T15" fmla="*/ 1 h 714"/>
                  <a:gd name="T16" fmla="*/ 60 w 1410"/>
                  <a:gd name="T17" fmla="*/ 2 h 714"/>
                  <a:gd name="T18" fmla="*/ 60 w 1410"/>
                  <a:gd name="T19" fmla="*/ 3 h 714"/>
                  <a:gd name="T20" fmla="*/ 60 w 1410"/>
                  <a:gd name="T21" fmla="*/ 24 h 714"/>
                  <a:gd name="T22" fmla="*/ 60 w 1410"/>
                  <a:gd name="T23" fmla="*/ 24 h 714"/>
                  <a:gd name="T24" fmla="*/ 60 w 1410"/>
                  <a:gd name="T25" fmla="*/ 24 h 714"/>
                  <a:gd name="T26" fmla="*/ 60 w 1410"/>
                  <a:gd name="T27" fmla="*/ 25 h 714"/>
                  <a:gd name="T28" fmla="*/ 59 w 1410"/>
                  <a:gd name="T29" fmla="*/ 25 h 714"/>
                  <a:gd name="T30" fmla="*/ 59 w 1410"/>
                  <a:gd name="T31" fmla="*/ 26 h 714"/>
                  <a:gd name="T32" fmla="*/ 58 w 1410"/>
                  <a:gd name="T33" fmla="*/ 26 h 714"/>
                  <a:gd name="T34" fmla="*/ 58 w 1410"/>
                  <a:gd name="T35" fmla="*/ 26 h 714"/>
                  <a:gd name="T36" fmla="*/ 57 w 1410"/>
                  <a:gd name="T37" fmla="*/ 26 h 714"/>
                  <a:gd name="T38" fmla="*/ 3 w 1410"/>
                  <a:gd name="T39" fmla="*/ 26 h 714"/>
                  <a:gd name="T40" fmla="*/ 2 w 1410"/>
                  <a:gd name="T41" fmla="*/ 26 h 714"/>
                  <a:gd name="T42" fmla="*/ 2 w 1410"/>
                  <a:gd name="T43" fmla="*/ 26 h 714"/>
                  <a:gd name="T44" fmla="*/ 1 w 1410"/>
                  <a:gd name="T45" fmla="*/ 26 h 714"/>
                  <a:gd name="T46" fmla="*/ 1 w 1410"/>
                  <a:gd name="T47" fmla="*/ 25 h 714"/>
                  <a:gd name="T48" fmla="*/ 0 w 1410"/>
                  <a:gd name="T49" fmla="*/ 25 h 714"/>
                  <a:gd name="T50" fmla="*/ 0 w 1410"/>
                  <a:gd name="T51" fmla="*/ 24 h 714"/>
                  <a:gd name="T52" fmla="*/ 0 w 1410"/>
                  <a:gd name="T53" fmla="*/ 24 h 714"/>
                  <a:gd name="T54" fmla="*/ 0 w 1410"/>
                  <a:gd name="T55" fmla="*/ 24 h 714"/>
                  <a:gd name="T56" fmla="*/ 0 w 1410"/>
                  <a:gd name="T57" fmla="*/ 3 h 714"/>
                  <a:gd name="T58" fmla="*/ 0 w 1410"/>
                  <a:gd name="T59" fmla="*/ 2 h 714"/>
                  <a:gd name="T60" fmla="*/ 0 w 1410"/>
                  <a:gd name="T61" fmla="*/ 1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274" name="Freeform 104"/>
              <p:cNvSpPr>
                <a:spLocks/>
              </p:cNvSpPr>
              <p:nvPr/>
            </p:nvSpPr>
            <p:spPr bwMode="auto">
              <a:xfrm>
                <a:off x="1538" y="1637"/>
                <a:ext cx="641" cy="312"/>
              </a:xfrm>
              <a:custGeom>
                <a:avLst/>
                <a:gdLst>
                  <a:gd name="T0" fmla="*/ 3 w 1410"/>
                  <a:gd name="T1" fmla="*/ 0 h 714"/>
                  <a:gd name="T2" fmla="*/ 57 w 1410"/>
                  <a:gd name="T3" fmla="*/ 0 h 714"/>
                  <a:gd name="T4" fmla="*/ 58 w 1410"/>
                  <a:gd name="T5" fmla="*/ 0 h 714"/>
                  <a:gd name="T6" fmla="*/ 58 w 1410"/>
                  <a:gd name="T7" fmla="*/ 0 h 714"/>
                  <a:gd name="T8" fmla="*/ 59 w 1410"/>
                  <a:gd name="T9" fmla="*/ 0 h 714"/>
                  <a:gd name="T10" fmla="*/ 59 w 1410"/>
                  <a:gd name="T11" fmla="*/ 1 h 714"/>
                  <a:gd name="T12" fmla="*/ 60 w 1410"/>
                  <a:gd name="T13" fmla="*/ 1 h 714"/>
                  <a:gd name="T14" fmla="*/ 60 w 1410"/>
                  <a:gd name="T15" fmla="*/ 1 h 714"/>
                  <a:gd name="T16" fmla="*/ 60 w 1410"/>
                  <a:gd name="T17" fmla="*/ 2 h 714"/>
                  <a:gd name="T18" fmla="*/ 60 w 1410"/>
                  <a:gd name="T19" fmla="*/ 3 h 714"/>
                  <a:gd name="T20" fmla="*/ 60 w 1410"/>
                  <a:gd name="T21" fmla="*/ 24 h 714"/>
                  <a:gd name="T22" fmla="*/ 60 w 1410"/>
                  <a:gd name="T23" fmla="*/ 24 h 714"/>
                  <a:gd name="T24" fmla="*/ 60 w 1410"/>
                  <a:gd name="T25" fmla="*/ 24 h 714"/>
                  <a:gd name="T26" fmla="*/ 60 w 1410"/>
                  <a:gd name="T27" fmla="*/ 25 h 714"/>
                  <a:gd name="T28" fmla="*/ 59 w 1410"/>
                  <a:gd name="T29" fmla="*/ 25 h 714"/>
                  <a:gd name="T30" fmla="*/ 59 w 1410"/>
                  <a:gd name="T31" fmla="*/ 26 h 714"/>
                  <a:gd name="T32" fmla="*/ 58 w 1410"/>
                  <a:gd name="T33" fmla="*/ 26 h 714"/>
                  <a:gd name="T34" fmla="*/ 58 w 1410"/>
                  <a:gd name="T35" fmla="*/ 26 h 714"/>
                  <a:gd name="T36" fmla="*/ 57 w 1410"/>
                  <a:gd name="T37" fmla="*/ 26 h 714"/>
                  <a:gd name="T38" fmla="*/ 3 w 1410"/>
                  <a:gd name="T39" fmla="*/ 26 h 714"/>
                  <a:gd name="T40" fmla="*/ 2 w 1410"/>
                  <a:gd name="T41" fmla="*/ 26 h 714"/>
                  <a:gd name="T42" fmla="*/ 2 w 1410"/>
                  <a:gd name="T43" fmla="*/ 26 h 714"/>
                  <a:gd name="T44" fmla="*/ 1 w 1410"/>
                  <a:gd name="T45" fmla="*/ 26 h 714"/>
                  <a:gd name="T46" fmla="*/ 1 w 1410"/>
                  <a:gd name="T47" fmla="*/ 25 h 714"/>
                  <a:gd name="T48" fmla="*/ 0 w 1410"/>
                  <a:gd name="T49" fmla="*/ 25 h 714"/>
                  <a:gd name="T50" fmla="*/ 0 w 1410"/>
                  <a:gd name="T51" fmla="*/ 24 h 714"/>
                  <a:gd name="T52" fmla="*/ 0 w 1410"/>
                  <a:gd name="T53" fmla="*/ 24 h 714"/>
                  <a:gd name="T54" fmla="*/ 0 w 1410"/>
                  <a:gd name="T55" fmla="*/ 24 h 714"/>
                  <a:gd name="T56" fmla="*/ 0 w 1410"/>
                  <a:gd name="T57" fmla="*/ 3 h 714"/>
                  <a:gd name="T58" fmla="*/ 0 w 1410"/>
                  <a:gd name="T59" fmla="*/ 2 h 714"/>
                  <a:gd name="T60" fmla="*/ 0 w 1410"/>
                  <a:gd name="T61" fmla="*/ 1 h 714"/>
                  <a:gd name="T62" fmla="*/ 0 w 1410"/>
                  <a:gd name="T63" fmla="*/ 1 h 714"/>
                  <a:gd name="T64" fmla="*/ 1 w 1410"/>
                  <a:gd name="T65" fmla="*/ 1 h 714"/>
                  <a:gd name="T66" fmla="*/ 1 w 1410"/>
                  <a:gd name="T67" fmla="*/ 0 h 714"/>
                  <a:gd name="T68" fmla="*/ 2 w 1410"/>
                  <a:gd name="T69" fmla="*/ 0 h 714"/>
                  <a:gd name="T70" fmla="*/ 2 w 1410"/>
                  <a:gd name="T71" fmla="*/ 0 h 714"/>
                  <a:gd name="T72" fmla="*/ 3 w 1410"/>
                  <a:gd name="T73" fmla="*/ 0 h 7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0"/>
                  <a:gd name="T112" fmla="*/ 0 h 714"/>
                  <a:gd name="T113" fmla="*/ 1410 w 1410"/>
                  <a:gd name="T114" fmla="*/ 714 h 7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0" h="714">
                    <a:moveTo>
                      <a:pt x="75" y="0"/>
                    </a:moveTo>
                    <a:lnTo>
                      <a:pt x="1336" y="0"/>
                    </a:lnTo>
                    <a:lnTo>
                      <a:pt x="1351" y="0"/>
                    </a:lnTo>
                    <a:lnTo>
                      <a:pt x="1364" y="6"/>
                    </a:lnTo>
                    <a:lnTo>
                      <a:pt x="1378" y="12"/>
                    </a:lnTo>
                    <a:lnTo>
                      <a:pt x="1389" y="20"/>
                    </a:lnTo>
                    <a:lnTo>
                      <a:pt x="1399" y="31"/>
                    </a:lnTo>
                    <a:lnTo>
                      <a:pt x="1405" y="43"/>
                    </a:lnTo>
                    <a:lnTo>
                      <a:pt x="1410" y="56"/>
                    </a:lnTo>
                    <a:lnTo>
                      <a:pt x="1410" y="69"/>
                    </a:lnTo>
                    <a:lnTo>
                      <a:pt x="1410" y="643"/>
                    </a:lnTo>
                    <a:lnTo>
                      <a:pt x="1410" y="658"/>
                    </a:lnTo>
                    <a:lnTo>
                      <a:pt x="1405" y="670"/>
                    </a:lnTo>
                    <a:lnTo>
                      <a:pt x="1399" y="683"/>
                    </a:lnTo>
                    <a:lnTo>
                      <a:pt x="1389" y="693"/>
                    </a:lnTo>
                    <a:lnTo>
                      <a:pt x="1378" y="701"/>
                    </a:lnTo>
                    <a:lnTo>
                      <a:pt x="1364" y="708"/>
                    </a:lnTo>
                    <a:lnTo>
                      <a:pt x="1351" y="712"/>
                    </a:lnTo>
                    <a:lnTo>
                      <a:pt x="1336" y="714"/>
                    </a:lnTo>
                    <a:lnTo>
                      <a:pt x="75" y="714"/>
                    </a:lnTo>
                    <a:lnTo>
                      <a:pt x="60" y="712"/>
                    </a:lnTo>
                    <a:lnTo>
                      <a:pt x="46" y="708"/>
                    </a:lnTo>
                    <a:lnTo>
                      <a:pt x="33" y="701"/>
                    </a:lnTo>
                    <a:lnTo>
                      <a:pt x="21" y="693"/>
                    </a:lnTo>
                    <a:lnTo>
                      <a:pt x="12" y="683"/>
                    </a:lnTo>
                    <a:lnTo>
                      <a:pt x="6" y="670"/>
                    </a:lnTo>
                    <a:lnTo>
                      <a:pt x="0" y="658"/>
                    </a:lnTo>
                    <a:lnTo>
                      <a:pt x="0" y="643"/>
                    </a:lnTo>
                    <a:lnTo>
                      <a:pt x="0" y="69"/>
                    </a:lnTo>
                    <a:lnTo>
                      <a:pt x="0" y="56"/>
                    </a:lnTo>
                    <a:lnTo>
                      <a:pt x="6" y="43"/>
                    </a:lnTo>
                    <a:lnTo>
                      <a:pt x="12" y="31"/>
                    </a:lnTo>
                    <a:lnTo>
                      <a:pt x="21" y="20"/>
                    </a:lnTo>
                    <a:lnTo>
                      <a:pt x="33" y="12"/>
                    </a:lnTo>
                    <a:lnTo>
                      <a:pt x="46" y="6"/>
                    </a:lnTo>
                    <a:lnTo>
                      <a:pt x="60" y="0"/>
                    </a:lnTo>
                    <a:lnTo>
                      <a:pt x="75"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75" name="WordArt 105"/>
              <p:cNvSpPr>
                <a:spLocks noChangeArrowheads="1" noChangeShapeType="1" noTextEdit="1"/>
              </p:cNvSpPr>
              <p:nvPr/>
            </p:nvSpPr>
            <p:spPr bwMode="auto">
              <a:xfrm>
                <a:off x="1587" y="1651"/>
                <a:ext cx="548" cy="289"/>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430</a:t>
                </a:r>
              </a:p>
            </p:txBody>
          </p:sp>
        </p:grpSp>
        <p:sp>
          <p:nvSpPr>
            <p:cNvPr id="137261" name="Text Box 106"/>
            <p:cNvSpPr txBox="1">
              <a:spLocks noChangeArrowheads="1"/>
            </p:cNvSpPr>
            <p:nvPr/>
          </p:nvSpPr>
          <p:spPr bwMode="auto">
            <a:xfrm>
              <a:off x="1398" y="3552"/>
              <a:ext cx="7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Firefighter</a:t>
              </a:r>
            </a:p>
          </p:txBody>
        </p:sp>
      </p:grpSp>
      <p:sp>
        <p:nvSpPr>
          <p:cNvPr id="137251" name="Freeform 107"/>
          <p:cNvSpPr>
            <a:spLocks/>
          </p:cNvSpPr>
          <p:nvPr/>
        </p:nvSpPr>
        <p:spPr bwMode="auto">
          <a:xfrm>
            <a:off x="7388225" y="2711450"/>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chemeClr val="bg1"/>
          </a:solidFill>
          <a:ln w="9525">
            <a:solidFill>
              <a:schemeClr val="tx1"/>
            </a:solidFill>
            <a:round/>
            <a:headEnd/>
            <a:tailEnd/>
          </a:ln>
        </p:spPr>
        <p:txBody>
          <a:bodyPr/>
          <a:lstStyle/>
          <a:p>
            <a:endParaRPr lang="en-US"/>
          </a:p>
        </p:txBody>
      </p:sp>
      <p:sp>
        <p:nvSpPr>
          <p:cNvPr id="137252" name="WordArt 108"/>
          <p:cNvSpPr>
            <a:spLocks noChangeArrowheads="1" noChangeShapeType="1" noTextEdit="1"/>
          </p:cNvSpPr>
          <p:nvPr/>
        </p:nvSpPr>
        <p:spPr bwMode="auto">
          <a:xfrm>
            <a:off x="7461250" y="2808288"/>
            <a:ext cx="493713"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0000"/>
                </a:solidFill>
                <a:latin typeface="Franklin Gothic Demi"/>
              </a:rPr>
              <a:t>E430</a:t>
            </a:r>
          </a:p>
        </p:txBody>
      </p:sp>
      <p:sp>
        <p:nvSpPr>
          <p:cNvPr id="137253" name="Freeform 109"/>
          <p:cNvSpPr>
            <a:spLocks/>
          </p:cNvSpPr>
          <p:nvPr/>
        </p:nvSpPr>
        <p:spPr bwMode="auto">
          <a:xfrm>
            <a:off x="7391400" y="489743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7254" name="WordArt 110"/>
          <p:cNvSpPr>
            <a:spLocks noChangeArrowheads="1" noChangeShapeType="1" noTextEdit="1"/>
          </p:cNvSpPr>
          <p:nvPr/>
        </p:nvSpPr>
        <p:spPr bwMode="auto">
          <a:xfrm>
            <a:off x="7464425" y="4994275"/>
            <a:ext cx="493713"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E430</a:t>
            </a:r>
          </a:p>
        </p:txBody>
      </p:sp>
      <p:sp>
        <p:nvSpPr>
          <p:cNvPr id="137255" name="Freeform 111"/>
          <p:cNvSpPr>
            <a:spLocks/>
          </p:cNvSpPr>
          <p:nvPr/>
        </p:nvSpPr>
        <p:spPr bwMode="auto">
          <a:xfrm>
            <a:off x="3897313" y="2706688"/>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7256" name="WordArt 112"/>
          <p:cNvSpPr>
            <a:spLocks noChangeArrowheads="1" noChangeShapeType="1" noTextEdit="1"/>
          </p:cNvSpPr>
          <p:nvPr/>
        </p:nvSpPr>
        <p:spPr bwMode="auto">
          <a:xfrm>
            <a:off x="3970338" y="2790825"/>
            <a:ext cx="493712" cy="271463"/>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FF"/>
                </a:solidFill>
                <a:latin typeface="Franklin Gothic Demi"/>
              </a:rPr>
              <a:t>E430</a:t>
            </a:r>
          </a:p>
        </p:txBody>
      </p:sp>
      <p:sp>
        <p:nvSpPr>
          <p:cNvPr id="137257" name="Freeform 113"/>
          <p:cNvSpPr>
            <a:spLocks/>
          </p:cNvSpPr>
          <p:nvPr/>
        </p:nvSpPr>
        <p:spPr bwMode="auto">
          <a:xfrm>
            <a:off x="3900488" y="4892675"/>
            <a:ext cx="692150" cy="434975"/>
          </a:xfrm>
          <a:custGeom>
            <a:avLst/>
            <a:gdLst>
              <a:gd name="T0" fmla="*/ 0 w 436"/>
              <a:gd name="T1" fmla="*/ 2147483647 h 274"/>
              <a:gd name="T2" fmla="*/ 2147483647 w 436"/>
              <a:gd name="T3" fmla="*/ 0 h 274"/>
              <a:gd name="T4" fmla="*/ 2147483647 w 436"/>
              <a:gd name="T5" fmla="*/ 0 h 274"/>
              <a:gd name="T6" fmla="*/ 2147483647 w 436"/>
              <a:gd name="T7" fmla="*/ 2147483647 h 274"/>
              <a:gd name="T8" fmla="*/ 0 w 436"/>
              <a:gd name="T9" fmla="*/ 2147483647 h 274"/>
              <a:gd name="T10" fmla="*/ 0 60000 65536"/>
              <a:gd name="T11" fmla="*/ 0 60000 65536"/>
              <a:gd name="T12" fmla="*/ 0 60000 65536"/>
              <a:gd name="T13" fmla="*/ 0 60000 65536"/>
              <a:gd name="T14" fmla="*/ 0 60000 65536"/>
              <a:gd name="T15" fmla="*/ 0 w 436"/>
              <a:gd name="T16" fmla="*/ 0 h 274"/>
              <a:gd name="T17" fmla="*/ 436 w 436"/>
              <a:gd name="T18" fmla="*/ 274 h 274"/>
            </a:gdLst>
            <a:ahLst/>
            <a:cxnLst>
              <a:cxn ang="T10">
                <a:pos x="T0" y="T1"/>
              </a:cxn>
              <a:cxn ang="T11">
                <a:pos x="T2" y="T3"/>
              </a:cxn>
              <a:cxn ang="T12">
                <a:pos x="T4" y="T5"/>
              </a:cxn>
              <a:cxn ang="T13">
                <a:pos x="T6" y="T7"/>
              </a:cxn>
              <a:cxn ang="T14">
                <a:pos x="T8" y="T9"/>
              </a:cxn>
            </a:cxnLst>
            <a:rect l="T15" t="T16" r="T17" b="T18"/>
            <a:pathLst>
              <a:path w="436" h="274">
                <a:moveTo>
                  <a:pt x="0" y="274"/>
                </a:moveTo>
                <a:lnTo>
                  <a:pt x="44" y="0"/>
                </a:lnTo>
                <a:lnTo>
                  <a:pt x="330" y="0"/>
                </a:lnTo>
                <a:lnTo>
                  <a:pt x="436" y="274"/>
                </a:lnTo>
                <a:lnTo>
                  <a:pt x="0" y="274"/>
                </a:lnTo>
                <a:close/>
              </a:path>
            </a:pathLst>
          </a:custGeom>
          <a:solidFill>
            <a:srgbClr val="FF0000"/>
          </a:solidFill>
          <a:ln w="9525">
            <a:solidFill>
              <a:schemeClr val="tx1"/>
            </a:solidFill>
            <a:round/>
            <a:headEnd/>
            <a:tailEnd/>
          </a:ln>
        </p:spPr>
        <p:txBody>
          <a:bodyPr/>
          <a:lstStyle/>
          <a:p>
            <a:endParaRPr lang="en-US"/>
          </a:p>
        </p:txBody>
      </p:sp>
      <p:sp>
        <p:nvSpPr>
          <p:cNvPr id="137258" name="WordArt 114"/>
          <p:cNvSpPr>
            <a:spLocks noChangeArrowheads="1" noChangeShapeType="1" noTextEdit="1"/>
          </p:cNvSpPr>
          <p:nvPr/>
        </p:nvSpPr>
        <p:spPr bwMode="auto">
          <a:xfrm>
            <a:off x="3973513" y="4989513"/>
            <a:ext cx="493712" cy="271462"/>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chemeClr val="bg1"/>
                </a:solidFill>
                <a:latin typeface="Franklin Gothic Demi"/>
              </a:rPr>
              <a:t>E430</a:t>
            </a:r>
          </a:p>
        </p:txBody>
      </p:sp>
      <p:sp>
        <p:nvSpPr>
          <p:cNvPr id="137259" name="Rectangle 115"/>
          <p:cNvSpPr>
            <a:spLocks noGrp="1" noChangeArrowheads="1"/>
          </p:cNvSpPr>
          <p:nvPr>
            <p:ph type="title"/>
          </p:nvPr>
        </p:nvSpPr>
        <p:spPr/>
        <p:txBody>
          <a:bodyPr/>
          <a:lstStyle/>
          <a:p>
            <a:pPr eaLnBrk="1" hangingPunct="1"/>
            <a:r>
              <a:rPr lang="en-US" smtClean="0"/>
              <a:t>What is this?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7328</Words>
  <Application>Microsoft Office PowerPoint</Application>
  <PresentationFormat>On-screen Show (4:3)</PresentationFormat>
  <Paragraphs>1299</Paragraphs>
  <Slides>114</Slides>
  <Notes>114</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114</vt:i4>
      </vt:variant>
    </vt:vector>
  </HeadingPairs>
  <TitlesOfParts>
    <vt:vector size="117" baseType="lpstr">
      <vt:lpstr>Default Design</vt:lpstr>
      <vt:lpstr>Document</vt:lpstr>
      <vt:lpstr>CorelDRAW</vt:lpstr>
      <vt:lpstr>Level 1  Personal Safety   Incident Command System and Personnel Accountability System</vt:lpstr>
      <vt:lpstr>Is it worth the risk?</vt:lpstr>
      <vt:lpstr>Recent Nation Wide Close Calls</vt:lpstr>
      <vt:lpstr>FxCo FRD Calls</vt:lpstr>
      <vt:lpstr>Personal Safety</vt:lpstr>
      <vt:lpstr>Which is More Dangerous?</vt:lpstr>
      <vt:lpstr>EMS</vt:lpstr>
      <vt:lpstr>Body Substance Isolation (BSI)</vt:lpstr>
      <vt:lpstr>PowerPoint Presentation</vt:lpstr>
      <vt:lpstr>EMS Safety 1979</vt:lpstr>
      <vt:lpstr>Personal Protective Equipment</vt:lpstr>
      <vt:lpstr>Fire Safety 1979</vt:lpstr>
      <vt:lpstr>Personal Protective Equipment</vt:lpstr>
      <vt:lpstr>Safety Responsibilities</vt:lpstr>
      <vt:lpstr>Impacts to Safety</vt:lpstr>
      <vt:lpstr>Personal Health</vt:lpstr>
      <vt:lpstr>U.S. Fire Administration Firefighter Fatalities in the United States  </vt:lpstr>
      <vt:lpstr>PowerPoint Presentation</vt:lpstr>
      <vt:lpstr>Accidents Happen</vt:lpstr>
      <vt:lpstr>What Can I Do? </vt:lpstr>
      <vt:lpstr>Training</vt:lpstr>
      <vt:lpstr>Scene Safety</vt:lpstr>
      <vt:lpstr>Traffic Accidents</vt:lpstr>
      <vt:lpstr>Dangerous EMS Calls</vt:lpstr>
      <vt:lpstr>Stress</vt:lpstr>
      <vt:lpstr>Psychological Stress</vt:lpstr>
      <vt:lpstr>Physical Stress</vt:lpstr>
      <vt:lpstr>Environmental Stress</vt:lpstr>
      <vt:lpstr>Weather</vt:lpstr>
      <vt:lpstr>Hazardous Materials*</vt:lpstr>
      <vt:lpstr>Mayday</vt:lpstr>
      <vt:lpstr>Reporting Injuries</vt:lpstr>
      <vt:lpstr>What Can I Do to Protect Myself?</vt:lpstr>
      <vt:lpstr>Responding From Home</vt:lpstr>
      <vt:lpstr>Responding from Home cont’d</vt:lpstr>
      <vt:lpstr>Safest Thing We Wear</vt:lpstr>
      <vt:lpstr>PowerPoint Presentation</vt:lpstr>
      <vt:lpstr>Multimedia</vt:lpstr>
      <vt:lpstr>Wrap Up</vt:lpstr>
      <vt:lpstr>PowerPoint Presentation</vt:lpstr>
      <vt:lpstr>Objectives</vt:lpstr>
      <vt:lpstr>Introduction</vt:lpstr>
      <vt:lpstr>ICS</vt:lpstr>
      <vt:lpstr>WHAT IS ICS?</vt:lpstr>
      <vt:lpstr>HISTORY</vt:lpstr>
      <vt:lpstr>WHAT IS HSPD-5 </vt:lpstr>
      <vt:lpstr>HSPD-5</vt:lpstr>
      <vt:lpstr>WHY USE ICS?</vt:lpstr>
      <vt:lpstr>WHEN IS ICS USED?</vt:lpstr>
      <vt:lpstr>WHAT IS AN INCIDENT?</vt:lpstr>
      <vt:lpstr>ICS IS DESIGNED TO:</vt:lpstr>
      <vt:lpstr>ICS FEATURES</vt:lpstr>
      <vt:lpstr>COMMON TERMINOLOGY – NO CODES!</vt:lpstr>
      <vt:lpstr>ICS FEATURES</vt:lpstr>
      <vt:lpstr>INCIDENT PRIORITIES</vt:lpstr>
      <vt:lpstr>INCIDENT FACILITIES</vt:lpstr>
      <vt:lpstr>INCIDENT FACILITIES</vt:lpstr>
      <vt:lpstr>INCIDENT FACILITIES</vt:lpstr>
      <vt:lpstr>INCIDENT FACILITIES</vt:lpstr>
      <vt:lpstr>INCIDENT FACILITIES</vt:lpstr>
      <vt:lpstr>ICS CONCEPTS</vt:lpstr>
      <vt:lpstr>ICS CONCEPTS</vt:lpstr>
      <vt:lpstr>ICS CONCEPTS</vt:lpstr>
      <vt:lpstr>MOBILIZATION</vt:lpstr>
      <vt:lpstr>MOBILIZATION</vt:lpstr>
      <vt:lpstr>ICS ORGANIZATION</vt:lpstr>
      <vt:lpstr>INCIDENT COMMAND</vt:lpstr>
      <vt:lpstr>TRANSFER OF COMMAND</vt:lpstr>
      <vt:lpstr>WHEN COMMAND IS TRANSFERRED</vt:lpstr>
      <vt:lpstr>COMMAND STAFF</vt:lpstr>
      <vt:lpstr>GENERAL STAFF</vt:lpstr>
      <vt:lpstr>Operations Section:  Major Activities</vt:lpstr>
      <vt:lpstr>Planning Section:  Major Activities</vt:lpstr>
      <vt:lpstr>LOGISTICS SECTION:  MAJOR ACTIVITIES</vt:lpstr>
      <vt:lpstr>FINANCE/ADMINISTRATION SECTION:  MAJOR ACTIVITIES</vt:lpstr>
      <vt:lpstr>UNIFIED COMMAND</vt:lpstr>
      <vt:lpstr>UNIFIED COMMAND BENIFITS</vt:lpstr>
      <vt:lpstr>UNIFIED COMMAND FEATURES</vt:lpstr>
      <vt:lpstr>MAINTAINING SPAN OF CONTROL</vt:lpstr>
      <vt:lpstr>ORGANIZING RESOURCES</vt:lpstr>
      <vt:lpstr>REVIEW</vt:lpstr>
      <vt:lpstr>Personnel Accountability</vt:lpstr>
      <vt:lpstr>Personnel Accountability</vt:lpstr>
      <vt:lpstr>Implementation</vt:lpstr>
      <vt:lpstr>Passport Name Tags</vt:lpstr>
      <vt:lpstr>Jurisdiction Identifications:</vt:lpstr>
      <vt:lpstr>PowerPoint Presentation</vt:lpstr>
      <vt:lpstr>How It Works</vt:lpstr>
      <vt:lpstr>X-Ray Passports</vt:lpstr>
      <vt:lpstr>Apparatus Unit Identifiers</vt:lpstr>
      <vt:lpstr>Apparatus Unit Identifiers</vt:lpstr>
      <vt:lpstr>PowerPoint Presentation</vt:lpstr>
      <vt:lpstr>Helmet ID Unit Designators</vt:lpstr>
      <vt:lpstr>PowerPoint Presentation</vt:lpstr>
      <vt:lpstr>PowerPoint Presentation</vt:lpstr>
      <vt:lpstr>PowerPoint Presentation</vt:lpstr>
      <vt:lpstr>PowerPoint Presentation</vt:lpstr>
      <vt:lpstr>PowerPoint Presentation</vt:lpstr>
      <vt:lpstr>What is this?</vt:lpstr>
      <vt:lpstr>What is this?</vt:lpstr>
      <vt:lpstr>What is this?</vt:lpstr>
      <vt:lpstr>What is this</vt:lpstr>
      <vt:lpstr>Incident Operations</vt:lpstr>
      <vt:lpstr>Incident Operations</vt:lpstr>
      <vt:lpstr>Incident Operations</vt:lpstr>
      <vt:lpstr>Where are you? - Sides/Quadrants</vt:lpstr>
      <vt:lpstr>Where are you? - Multi Story</vt:lpstr>
      <vt:lpstr>Where are you? - Exposures</vt:lpstr>
      <vt:lpstr>Where are you? - Exposures</vt:lpstr>
      <vt:lpstr>Mayday!</vt:lpstr>
      <vt:lpstr>Summary: Accountability System</vt:lpstr>
      <vt:lpstr>PowerPoint Presentation</vt:lpstr>
      <vt:lpstr>National Incident Management System (NIMS) On-Line Training</vt:lpstr>
      <vt:lpstr>Finished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2012-04-26T14:49:16Z</dcterms:created>
  <dcterms:modified xsi:type="dcterms:W3CDTF">2012-07-11T14:11:04Z</dcterms:modified>
</cp:coreProperties>
</file>