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3"/>
  </p:notesMasterIdLst>
  <p:handoutMasterIdLst>
    <p:handoutMasterId r:id="rId134"/>
  </p:handoutMasterIdLst>
  <p:sldIdLst>
    <p:sldId id="426" r:id="rId2"/>
    <p:sldId id="258" r:id="rId3"/>
    <p:sldId id="267" r:id="rId4"/>
    <p:sldId id="268" r:id="rId5"/>
    <p:sldId id="269" r:id="rId6"/>
    <p:sldId id="270" r:id="rId7"/>
    <p:sldId id="271" r:id="rId8"/>
    <p:sldId id="391" r:id="rId9"/>
    <p:sldId id="392"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3" r:id="rId46"/>
    <p:sldId id="312" r:id="rId47"/>
    <p:sldId id="314" r:id="rId48"/>
    <p:sldId id="315" r:id="rId49"/>
    <p:sldId id="393" r:id="rId50"/>
    <p:sldId id="395" r:id="rId51"/>
    <p:sldId id="396" r:id="rId52"/>
    <p:sldId id="397" r:id="rId53"/>
    <p:sldId id="398" r:id="rId54"/>
    <p:sldId id="399" r:id="rId55"/>
    <p:sldId id="400" r:id="rId56"/>
    <p:sldId id="401" r:id="rId57"/>
    <p:sldId id="402" r:id="rId58"/>
    <p:sldId id="403" r:id="rId59"/>
    <p:sldId id="404" r:id="rId60"/>
    <p:sldId id="327" r:id="rId61"/>
    <p:sldId id="328" r:id="rId62"/>
    <p:sldId id="329" r:id="rId63"/>
    <p:sldId id="330" r:id="rId64"/>
    <p:sldId id="331" r:id="rId65"/>
    <p:sldId id="332" r:id="rId66"/>
    <p:sldId id="415" r:id="rId67"/>
    <p:sldId id="406" r:id="rId68"/>
    <p:sldId id="407" r:id="rId69"/>
    <p:sldId id="408" r:id="rId70"/>
    <p:sldId id="409" r:id="rId71"/>
    <p:sldId id="410" r:id="rId72"/>
    <p:sldId id="411" r:id="rId73"/>
    <p:sldId id="412" r:id="rId74"/>
    <p:sldId id="413" r:id="rId75"/>
    <p:sldId id="414" r:id="rId76"/>
    <p:sldId id="419" r:id="rId77"/>
    <p:sldId id="421" r:id="rId78"/>
    <p:sldId id="422" r:id="rId79"/>
    <p:sldId id="427" r:id="rId80"/>
    <p:sldId id="428" r:id="rId81"/>
    <p:sldId id="429" r:id="rId82"/>
    <p:sldId id="425" r:id="rId83"/>
    <p:sldId id="418" r:id="rId84"/>
    <p:sldId id="423" r:id="rId85"/>
    <p:sldId id="424" r:id="rId86"/>
    <p:sldId id="416" r:id="rId87"/>
    <p:sldId id="417"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9" r:id="rId104"/>
    <p:sldId id="350" r:id="rId105"/>
    <p:sldId id="351" r:id="rId106"/>
    <p:sldId id="352" r:id="rId107"/>
    <p:sldId id="353" r:id="rId108"/>
    <p:sldId id="354" r:id="rId109"/>
    <p:sldId id="355"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264" r:id="rId13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66CC"/>
    <a:srgbClr val="3399FF"/>
    <a:srgbClr val="003060"/>
    <a:srgbClr val="000066"/>
    <a:srgbClr val="003300"/>
    <a:srgbClr val="006600"/>
    <a:srgbClr val="8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72142" autoAdjust="0"/>
  </p:normalViewPr>
  <p:slideViewPr>
    <p:cSldViewPr>
      <p:cViewPr varScale="1">
        <p:scale>
          <a:sx n="95" d="100"/>
          <a:sy n="95" d="100"/>
        </p:scale>
        <p:origin x="-2076" y="-96"/>
      </p:cViewPr>
      <p:guideLst>
        <p:guide orient="horz" pos="2160"/>
        <p:guide pos="2880"/>
      </p:guideLst>
    </p:cSldViewPr>
  </p:slideViewPr>
  <p:notesTextViewPr>
    <p:cViewPr>
      <p:scale>
        <a:sx n="100" d="100"/>
        <a:sy n="100" d="100"/>
      </p:scale>
      <p:origin x="0" y="0"/>
    </p:cViewPr>
  </p:notesTextViewPr>
  <p:sorterViewPr>
    <p:cViewPr>
      <p:scale>
        <a:sx n="90" d="100"/>
        <a:sy n="90" d="100"/>
      </p:scale>
      <p:origin x="0" y="72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5"/>
      <c:rotY val="20"/>
      <c:depthPercent val="100"/>
      <c:rAngAx val="1"/>
    </c:view3D>
    <c:floor>
      <c:thickness val="0"/>
      <c:spPr>
        <a:solidFill>
          <a:srgbClr val="C0C0C0"/>
        </a:solidFill>
        <a:ln w="3175">
          <a:solidFill>
            <a:schemeClr val="tx1"/>
          </a:solidFill>
          <a:prstDash val="solid"/>
        </a:ln>
      </c:spPr>
    </c:floor>
    <c:sideWall>
      <c:thickness val="0"/>
      <c:spPr>
        <a:noFill/>
        <a:ln w="3175">
          <a:solidFill>
            <a:schemeClr val="tx1"/>
          </a:solidFill>
          <a:prstDash val="solid"/>
        </a:ln>
      </c:spPr>
    </c:sideWall>
    <c:backWall>
      <c:thickness val="0"/>
      <c:spPr>
        <a:noFill/>
        <a:ln w="3175">
          <a:solidFill>
            <a:schemeClr val="tx1"/>
          </a:solidFill>
          <a:prstDash val="solid"/>
        </a:ln>
      </c:spPr>
    </c:backWall>
    <c:plotArea>
      <c:layout>
        <c:manualLayout>
          <c:layoutTarget val="inner"/>
          <c:xMode val="edge"/>
          <c:yMode val="edge"/>
          <c:x val="0.10793650793650794"/>
          <c:y val="6.9544364508393283E-2"/>
          <c:w val="0.87619047619047619"/>
          <c:h val="0.64508393285371701"/>
        </c:manualLayout>
      </c:layout>
      <c:area3DChart>
        <c:grouping val="standard"/>
        <c:varyColors val="0"/>
        <c:ser>
          <c:idx val="1"/>
          <c:order val="0"/>
          <c:tx>
            <c:strRef>
              <c:f>Sheet1!$A$3</c:f>
              <c:strCache>
                <c:ptCount val="1"/>
                <c:pt idx="0">
                  <c:v>Suppression</c:v>
                </c:pt>
              </c:strCache>
            </c:strRef>
          </c:tx>
          <c:spPr>
            <a:solidFill>
              <a:schemeClr val="accent2"/>
            </a:solidFill>
            <a:ln w="19050">
              <a:solidFill>
                <a:schemeClr val="tx1"/>
              </a:solidFill>
              <a:prstDash val="solid"/>
            </a:ln>
          </c:spPr>
          <c:cat>
            <c:strRef>
              <c:f>Sheet1!$B$1:$R$1</c:f>
              <c:strCache>
                <c:ptCount val="15"/>
                <c:pt idx="0">
                  <c:v>FY1996</c:v>
                </c:pt>
                <c:pt idx="1">
                  <c:v>FY1997</c:v>
                </c:pt>
                <c:pt idx="2">
                  <c:v>FY1998</c:v>
                </c:pt>
                <c:pt idx="3">
                  <c:v>FY1999</c:v>
                </c:pt>
                <c:pt idx="4">
                  <c:v>FY2000</c:v>
                </c:pt>
                <c:pt idx="5">
                  <c:v>FY2001</c:v>
                </c:pt>
                <c:pt idx="6">
                  <c:v>FY2002</c:v>
                </c:pt>
                <c:pt idx="7">
                  <c:v>FY2003</c:v>
                </c:pt>
                <c:pt idx="8">
                  <c:v>FY2004</c:v>
                </c:pt>
                <c:pt idx="9">
                  <c:v>FY 2005</c:v>
                </c:pt>
                <c:pt idx="10">
                  <c:v>FY 2006</c:v>
                </c:pt>
                <c:pt idx="11">
                  <c:v>FY 2007</c:v>
                </c:pt>
                <c:pt idx="12">
                  <c:v> FY 2008</c:v>
                </c:pt>
                <c:pt idx="13">
                  <c:v>FY 2009</c:v>
                </c:pt>
                <c:pt idx="14">
                  <c:v>FY 2010</c:v>
                </c:pt>
              </c:strCache>
            </c:strRef>
          </c:cat>
          <c:val>
            <c:numRef>
              <c:f>Sheet1!$B$3:$R$3</c:f>
              <c:numCache>
                <c:formatCode>General</c:formatCode>
                <c:ptCount val="15"/>
                <c:pt idx="0">
                  <c:v>18435</c:v>
                </c:pt>
                <c:pt idx="1">
                  <c:v>18383</c:v>
                </c:pt>
                <c:pt idx="2">
                  <c:v>19011</c:v>
                </c:pt>
                <c:pt idx="3">
                  <c:v>20793</c:v>
                </c:pt>
                <c:pt idx="4">
                  <c:v>21872</c:v>
                </c:pt>
                <c:pt idx="5">
                  <c:v>22677</c:v>
                </c:pt>
                <c:pt idx="6">
                  <c:v>23579</c:v>
                </c:pt>
                <c:pt idx="7">
                  <c:v>21740</c:v>
                </c:pt>
                <c:pt idx="8">
                  <c:v>23284</c:v>
                </c:pt>
                <c:pt idx="9">
                  <c:v>21235</c:v>
                </c:pt>
                <c:pt idx="10">
                  <c:v>22396</c:v>
                </c:pt>
                <c:pt idx="11">
                  <c:v>21973</c:v>
                </c:pt>
                <c:pt idx="12">
                  <c:v>21296</c:v>
                </c:pt>
                <c:pt idx="13">
                  <c:v>23689</c:v>
                </c:pt>
                <c:pt idx="14">
                  <c:v>18076</c:v>
                </c:pt>
              </c:numCache>
            </c:numRef>
          </c:val>
        </c:ser>
        <c:ser>
          <c:idx val="2"/>
          <c:order val="1"/>
          <c:tx>
            <c:strRef>
              <c:f>Sheet1!$A$4</c:f>
              <c:strCache>
                <c:ptCount val="1"/>
                <c:pt idx="0">
                  <c:v>EMS</c:v>
                </c:pt>
              </c:strCache>
            </c:strRef>
          </c:tx>
          <c:spPr>
            <a:solidFill>
              <a:schemeClr val="hlink"/>
            </a:solidFill>
            <a:ln w="19050">
              <a:solidFill>
                <a:schemeClr val="tx1"/>
              </a:solidFill>
              <a:prstDash val="solid"/>
            </a:ln>
          </c:spPr>
          <c:cat>
            <c:strRef>
              <c:f>Sheet1!$B$1:$R$1</c:f>
              <c:strCache>
                <c:ptCount val="15"/>
                <c:pt idx="0">
                  <c:v>FY1996</c:v>
                </c:pt>
                <c:pt idx="1">
                  <c:v>FY1997</c:v>
                </c:pt>
                <c:pt idx="2">
                  <c:v>FY1998</c:v>
                </c:pt>
                <c:pt idx="3">
                  <c:v>FY1999</c:v>
                </c:pt>
                <c:pt idx="4">
                  <c:v>FY2000</c:v>
                </c:pt>
                <c:pt idx="5">
                  <c:v>FY2001</c:v>
                </c:pt>
                <c:pt idx="6">
                  <c:v>FY2002</c:v>
                </c:pt>
                <c:pt idx="7">
                  <c:v>FY2003</c:v>
                </c:pt>
                <c:pt idx="8">
                  <c:v>FY2004</c:v>
                </c:pt>
                <c:pt idx="9">
                  <c:v>FY 2005</c:v>
                </c:pt>
                <c:pt idx="10">
                  <c:v>FY 2006</c:v>
                </c:pt>
                <c:pt idx="11">
                  <c:v>FY 2007</c:v>
                </c:pt>
                <c:pt idx="12">
                  <c:v> FY 2008</c:v>
                </c:pt>
                <c:pt idx="13">
                  <c:v>FY 2009</c:v>
                </c:pt>
                <c:pt idx="14">
                  <c:v>FY 2010</c:v>
                </c:pt>
              </c:strCache>
            </c:strRef>
          </c:cat>
          <c:val>
            <c:numRef>
              <c:f>Sheet1!$B$4:$R$4</c:f>
              <c:numCache>
                <c:formatCode>General</c:formatCode>
                <c:ptCount val="15"/>
                <c:pt idx="0">
                  <c:v>47918</c:v>
                </c:pt>
                <c:pt idx="1">
                  <c:v>48357</c:v>
                </c:pt>
                <c:pt idx="2">
                  <c:v>49836</c:v>
                </c:pt>
                <c:pt idx="3">
                  <c:v>52794</c:v>
                </c:pt>
                <c:pt idx="4">
                  <c:v>55552</c:v>
                </c:pt>
                <c:pt idx="5">
                  <c:v>57800</c:v>
                </c:pt>
                <c:pt idx="6">
                  <c:v>60685</c:v>
                </c:pt>
                <c:pt idx="7">
                  <c:v>60306</c:v>
                </c:pt>
                <c:pt idx="8">
                  <c:v>61536</c:v>
                </c:pt>
                <c:pt idx="9">
                  <c:v>61636</c:v>
                </c:pt>
                <c:pt idx="10">
                  <c:v>62036</c:v>
                </c:pt>
                <c:pt idx="11">
                  <c:v>64088</c:v>
                </c:pt>
                <c:pt idx="12">
                  <c:v>64433</c:v>
                </c:pt>
                <c:pt idx="13">
                  <c:v>65662</c:v>
                </c:pt>
                <c:pt idx="14">
                  <c:v>65898</c:v>
                </c:pt>
              </c:numCache>
            </c:numRef>
          </c:val>
        </c:ser>
        <c:dLbls>
          <c:showLegendKey val="0"/>
          <c:showVal val="0"/>
          <c:showCatName val="0"/>
          <c:showSerName val="0"/>
          <c:showPercent val="0"/>
          <c:showBubbleSize val="0"/>
        </c:dLbls>
        <c:gapDepth val="0"/>
        <c:axId val="121044352"/>
        <c:axId val="121271808"/>
        <c:axId val="121722624"/>
      </c:area3DChart>
      <c:catAx>
        <c:axId val="121044352"/>
        <c:scaling>
          <c:orientation val="minMax"/>
        </c:scaling>
        <c:delete val="0"/>
        <c:axPos val="b"/>
        <c:numFmt formatCode="General" sourceLinked="1"/>
        <c:majorTickMark val="out"/>
        <c:minorTickMark val="none"/>
        <c:tickLblPos val="low"/>
        <c:spPr>
          <a:ln w="19050">
            <a:solidFill>
              <a:schemeClr val="tx1"/>
            </a:solidFill>
            <a:prstDash val="solid"/>
          </a:ln>
        </c:spPr>
        <c:txPr>
          <a:bodyPr rot="-5400000" vert="horz"/>
          <a:lstStyle/>
          <a:p>
            <a:pPr>
              <a:defRPr sz="2700" b="1" i="0" u="none" strike="noStrike" baseline="0">
                <a:solidFill>
                  <a:schemeClr val="tx1"/>
                </a:solidFill>
                <a:latin typeface="Arial"/>
                <a:ea typeface="Arial"/>
                <a:cs typeface="Arial"/>
              </a:defRPr>
            </a:pPr>
            <a:endParaRPr lang="en-US"/>
          </a:p>
        </c:txPr>
        <c:crossAx val="121271808"/>
        <c:crosses val="autoZero"/>
        <c:auto val="1"/>
        <c:lblAlgn val="ctr"/>
        <c:lblOffset val="100"/>
        <c:tickLblSkip val="2"/>
        <c:tickMarkSkip val="1"/>
        <c:noMultiLvlLbl val="0"/>
      </c:catAx>
      <c:valAx>
        <c:axId val="121271808"/>
        <c:scaling>
          <c:orientation val="minMax"/>
        </c:scaling>
        <c:delete val="0"/>
        <c:axPos val="l"/>
        <c:numFmt formatCode="General" sourceLinked="1"/>
        <c:majorTickMark val="out"/>
        <c:minorTickMark val="none"/>
        <c:tickLblPos val="nextTo"/>
        <c:spPr>
          <a:ln w="4762">
            <a:solidFill>
              <a:schemeClr val="tx1"/>
            </a:solidFill>
            <a:prstDash val="solid"/>
          </a:ln>
        </c:spPr>
        <c:txPr>
          <a:bodyPr rot="0" vert="horz"/>
          <a:lstStyle/>
          <a:p>
            <a:pPr>
              <a:defRPr sz="2700" b="1" i="0" u="none" strike="noStrike" baseline="0">
                <a:solidFill>
                  <a:schemeClr val="tx1"/>
                </a:solidFill>
                <a:latin typeface="Arial"/>
                <a:ea typeface="Arial"/>
                <a:cs typeface="Arial"/>
              </a:defRPr>
            </a:pPr>
            <a:endParaRPr lang="en-US"/>
          </a:p>
        </c:txPr>
        <c:crossAx val="121044352"/>
        <c:crosses val="autoZero"/>
        <c:crossBetween val="midCat"/>
        <c:dispUnits>
          <c:builtInUnit val="thousands"/>
          <c:dispUnitsLbl>
            <c:layout>
              <c:manualLayout>
                <c:xMode val="edge"/>
                <c:yMode val="edge"/>
                <c:x val="1.9047619047619049E-2"/>
                <c:y val="0.11990407673860912"/>
              </c:manualLayout>
            </c:layout>
            <c:spPr>
              <a:noFill/>
              <a:ln w="38099">
                <a:noFill/>
              </a:ln>
            </c:spPr>
            <c:txPr>
              <a:bodyPr rot="0" vert="horz"/>
              <a:lstStyle/>
              <a:p>
                <a:pPr algn="ctr">
                  <a:defRPr sz="1200" b="1" i="0" u="none" strike="noStrike" baseline="0">
                    <a:solidFill>
                      <a:schemeClr val="tx1"/>
                    </a:solidFill>
                    <a:latin typeface="Times New Roman"/>
                    <a:ea typeface="Times New Roman"/>
                    <a:cs typeface="Times New Roman"/>
                  </a:defRPr>
                </a:pPr>
                <a:endParaRPr lang="en-US"/>
              </a:p>
            </c:txPr>
          </c:dispUnitsLbl>
        </c:dispUnits>
      </c:valAx>
      <c:serAx>
        <c:axId val="121722624"/>
        <c:scaling>
          <c:orientation val="minMax"/>
        </c:scaling>
        <c:delete val="1"/>
        <c:axPos val="b"/>
        <c:majorTickMark val="out"/>
        <c:minorTickMark val="none"/>
        <c:tickLblPos val="nextTo"/>
        <c:crossAx val="121271808"/>
        <c:crosses val="autoZero"/>
      </c:serAx>
      <c:spPr>
        <a:noFill/>
        <a:ln w="38099">
          <a:noFill/>
        </a:ln>
      </c:spPr>
    </c:plotArea>
    <c:plotVisOnly val="1"/>
    <c:dispBlanksAs val="zero"/>
    <c:showDLblsOverMax val="0"/>
  </c:chart>
  <c:spPr>
    <a:noFill/>
    <a:ln>
      <a:noFill/>
    </a:ln>
  </c:spPr>
  <c:txPr>
    <a:bodyPr/>
    <a:lstStyle/>
    <a:p>
      <a:pPr>
        <a:defRPr sz="2700"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859744990892539E-2"/>
          <c:y val="3.873239436619718E-2"/>
          <c:w val="0.7668488160291439"/>
          <c:h val="0.85915492957746475"/>
        </c:manualLayout>
      </c:layout>
      <c:lineChart>
        <c:grouping val="standard"/>
        <c:varyColors val="0"/>
        <c:ser>
          <c:idx val="0"/>
          <c:order val="0"/>
          <c:tx>
            <c:strRef>
              <c:f>Sheet1!$B$1</c:f>
              <c:strCache>
                <c:ptCount val="1"/>
                <c:pt idx="0">
                  <c:v>Total</c:v>
                </c:pt>
              </c:strCache>
            </c:strRef>
          </c:tx>
          <c:spPr>
            <a:ln w="40500">
              <a:solidFill>
                <a:srgbClr val="000080"/>
              </a:solidFill>
              <a:prstDash val="solid"/>
            </a:ln>
          </c:spPr>
          <c:marker>
            <c:symbol val="diamond"/>
            <c:size val="10"/>
            <c:spPr>
              <a:solidFill>
                <a:srgbClr val="000080"/>
              </a:solidFill>
              <a:ln>
                <a:solidFill>
                  <a:srgbClr val="000080"/>
                </a:solidFill>
                <a:prstDash val="solid"/>
              </a:ln>
            </c:spPr>
          </c:marker>
          <c:dLbls>
            <c:dLbl>
              <c:idx val="0"/>
              <c:layout>
                <c:manualLayout>
                  <c:x val="7.5699224086297826E-3"/>
                  <c:y val="1.7247842682559373E-2"/>
                </c:manualLayout>
              </c:layout>
              <c:dLblPos val="r"/>
              <c:showLegendKey val="0"/>
              <c:showVal val="1"/>
              <c:showCatName val="0"/>
              <c:showSerName val="0"/>
              <c:showPercent val="0"/>
              <c:showBubbleSize val="0"/>
            </c:dLbl>
            <c:dLbl>
              <c:idx val="1"/>
              <c:layout>
                <c:manualLayout>
                  <c:x val="-7.3662688026307167E-3"/>
                  <c:y val="-3.1766153853397858E-2"/>
                </c:manualLayout>
              </c:layout>
              <c:dLblPos val="r"/>
              <c:showLegendKey val="0"/>
              <c:showVal val="1"/>
              <c:showCatName val="0"/>
              <c:showSerName val="0"/>
              <c:showPercent val="0"/>
              <c:showBubbleSize val="0"/>
            </c:dLbl>
            <c:dLbl>
              <c:idx val="2"/>
              <c:layout>
                <c:manualLayout>
                  <c:x val="-1.1373691206911438E-2"/>
                  <c:y val="-4.3557082865787689E-2"/>
                </c:manualLayout>
              </c:layout>
              <c:dLblPos val="r"/>
              <c:showLegendKey val="0"/>
              <c:showVal val="1"/>
              <c:showCatName val="0"/>
              <c:showSerName val="0"/>
              <c:showPercent val="0"/>
              <c:showBubbleSize val="0"/>
            </c:dLbl>
            <c:dLbl>
              <c:idx val="3"/>
              <c:layout>
                <c:manualLayout>
                  <c:x val="-4.4519589209042094E-3"/>
                  <c:y val="-3.9392117069775863E-2"/>
                </c:manualLayout>
              </c:layout>
              <c:dLblPos val="r"/>
              <c:showLegendKey val="0"/>
              <c:showVal val="1"/>
              <c:showCatName val="0"/>
              <c:showSerName val="0"/>
              <c:showPercent val="0"/>
              <c:showBubbleSize val="0"/>
            </c:dLbl>
            <c:dLbl>
              <c:idx val="4"/>
              <c:layout>
                <c:manualLayout>
                  <c:x val="-2.9947075092139263E-3"/>
                  <c:y val="-2.466377099207389E-2"/>
                </c:manualLayout>
              </c:layout>
              <c:dLblPos val="r"/>
              <c:showLegendKey val="0"/>
              <c:showVal val="1"/>
              <c:showCatName val="0"/>
              <c:showSerName val="0"/>
              <c:showPercent val="0"/>
              <c:showBubbleSize val="0"/>
            </c:dLbl>
            <c:spPr>
              <a:noFill/>
              <a:ln w="40500">
                <a:noFill/>
              </a:ln>
            </c:spPr>
            <c:txPr>
              <a:bodyPr/>
              <a:lstStyle/>
              <a:p>
                <a:pPr>
                  <a:defRPr sz="915"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numRef>
              <c:f>Sheet1!$A$2:$A$7</c:f>
              <c:numCache>
                <c:formatCode>General</c:formatCode>
                <c:ptCount val="6"/>
                <c:pt idx="0">
                  <c:v>2005</c:v>
                </c:pt>
                <c:pt idx="1">
                  <c:v>2006</c:v>
                </c:pt>
                <c:pt idx="2">
                  <c:v>2007</c:v>
                </c:pt>
                <c:pt idx="3">
                  <c:v>2008</c:v>
                </c:pt>
                <c:pt idx="4">
                  <c:v>2009</c:v>
                </c:pt>
                <c:pt idx="5">
                  <c:v>2010</c:v>
                </c:pt>
              </c:numCache>
            </c:numRef>
          </c:cat>
          <c:val>
            <c:numRef>
              <c:f>Sheet1!$B$2:$B$7</c:f>
              <c:numCache>
                <c:formatCode>General</c:formatCode>
                <c:ptCount val="6"/>
                <c:pt idx="0">
                  <c:v>575</c:v>
                </c:pt>
                <c:pt idx="1">
                  <c:v>624</c:v>
                </c:pt>
                <c:pt idx="2">
                  <c:v>623</c:v>
                </c:pt>
                <c:pt idx="3">
                  <c:v>635</c:v>
                </c:pt>
                <c:pt idx="4">
                  <c:v>647</c:v>
                </c:pt>
                <c:pt idx="5">
                  <c:v>682</c:v>
                </c:pt>
              </c:numCache>
            </c:numRef>
          </c:val>
          <c:smooth val="0"/>
        </c:ser>
        <c:ser>
          <c:idx val="1"/>
          <c:order val="1"/>
          <c:tx>
            <c:strRef>
              <c:f>Sheet1!$C$1</c:f>
              <c:strCache>
                <c:ptCount val="1"/>
                <c:pt idx="0">
                  <c:v>Operational/ Trainee Members</c:v>
                </c:pt>
              </c:strCache>
            </c:strRef>
          </c:tx>
          <c:spPr>
            <a:ln w="31750">
              <a:solidFill>
                <a:srgbClr val="FF00FF"/>
              </a:solidFill>
              <a:prstDash val="solid"/>
            </a:ln>
          </c:spPr>
          <c:marker>
            <c:symbol val="square"/>
            <c:size val="10"/>
            <c:spPr>
              <a:solidFill>
                <a:srgbClr val="FF00FF"/>
              </a:solidFill>
              <a:ln>
                <a:solidFill>
                  <a:srgbClr val="FF00FF"/>
                </a:solidFill>
                <a:prstDash val="solid"/>
              </a:ln>
            </c:spPr>
          </c:marker>
          <c:dPt>
            <c:idx val="1"/>
            <c:bubble3D val="0"/>
          </c:dPt>
          <c:dPt>
            <c:idx val="2"/>
            <c:bubble3D val="0"/>
          </c:dPt>
          <c:dPt>
            <c:idx val="3"/>
            <c:bubble3D val="0"/>
          </c:dPt>
          <c:dPt>
            <c:idx val="4"/>
            <c:bubble3D val="0"/>
          </c:dPt>
          <c:dLbls>
            <c:dLbl>
              <c:idx val="0"/>
              <c:layout>
                <c:manualLayout>
                  <c:x val="-5.253936720885654E-2"/>
                  <c:y val="2.3062713009974384E-2"/>
                </c:manualLayout>
              </c:layout>
              <c:dLblPos val="r"/>
              <c:showLegendKey val="0"/>
              <c:showVal val="1"/>
              <c:showCatName val="0"/>
              <c:showSerName val="0"/>
              <c:showPercent val="0"/>
              <c:showBubbleSize val="0"/>
            </c:dLbl>
            <c:dLbl>
              <c:idx val="1"/>
              <c:layout>
                <c:manualLayout>
                  <c:x val="-2.1938217800809259E-2"/>
                  <c:y val="-3.7058232097130099E-2"/>
                </c:manualLayout>
              </c:layout>
              <c:dLblPos val="r"/>
              <c:showLegendKey val="0"/>
              <c:showVal val="1"/>
              <c:showCatName val="0"/>
              <c:showSerName val="0"/>
              <c:showPercent val="0"/>
              <c:showBubbleSize val="0"/>
            </c:dLbl>
            <c:dLbl>
              <c:idx val="2"/>
              <c:layout>
                <c:manualLayout>
                  <c:x val="-4.4472945827754606E-4"/>
                  <c:y val="-4.1665749206376272E-2"/>
                </c:manualLayout>
              </c:layout>
              <c:dLblPos val="r"/>
              <c:showLegendKey val="0"/>
              <c:showVal val="1"/>
              <c:showCatName val="0"/>
              <c:showSerName val="0"/>
              <c:showPercent val="0"/>
              <c:showBubbleSize val="0"/>
            </c:dLbl>
            <c:dLbl>
              <c:idx val="3"/>
              <c:layout>
                <c:manualLayout>
                  <c:x val="-1.9023907919082695E-2"/>
                  <c:y val="-7.0257326669714584E-2"/>
                </c:manualLayout>
              </c:layout>
              <c:dLblPos val="r"/>
              <c:showLegendKey val="0"/>
              <c:showVal val="1"/>
              <c:showCatName val="0"/>
              <c:showSerName val="0"/>
              <c:showPercent val="0"/>
              <c:showBubbleSize val="0"/>
            </c:dLbl>
            <c:dLbl>
              <c:idx val="4"/>
              <c:layout>
                <c:manualLayout>
                  <c:x val="-6.63769475875852E-3"/>
                  <c:y val="-5.0780305100749545E-2"/>
                </c:manualLayout>
              </c:layout>
              <c:dLblPos val="r"/>
              <c:showLegendKey val="0"/>
              <c:showVal val="1"/>
              <c:showCatName val="0"/>
              <c:showSerName val="0"/>
              <c:showPercent val="0"/>
              <c:showBubbleSize val="0"/>
            </c:dLbl>
            <c:spPr>
              <a:noFill/>
              <a:ln w="40500">
                <a:noFill/>
              </a:ln>
            </c:spPr>
            <c:txPr>
              <a:bodyPr/>
              <a:lstStyle/>
              <a:p>
                <a:pPr>
                  <a:defRPr sz="915"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numRef>
              <c:f>Sheet1!$A$2:$A$7</c:f>
              <c:numCache>
                <c:formatCode>General</c:formatCode>
                <c:ptCount val="6"/>
                <c:pt idx="0">
                  <c:v>2005</c:v>
                </c:pt>
                <c:pt idx="1">
                  <c:v>2006</c:v>
                </c:pt>
                <c:pt idx="2">
                  <c:v>2007</c:v>
                </c:pt>
                <c:pt idx="3">
                  <c:v>2008</c:v>
                </c:pt>
                <c:pt idx="4">
                  <c:v>2009</c:v>
                </c:pt>
                <c:pt idx="5">
                  <c:v>2010</c:v>
                </c:pt>
              </c:numCache>
            </c:numRef>
          </c:cat>
          <c:val>
            <c:numRef>
              <c:f>Sheet1!$C$2:$C$7</c:f>
              <c:numCache>
                <c:formatCode>General</c:formatCode>
                <c:ptCount val="6"/>
                <c:pt idx="0">
                  <c:v>399</c:v>
                </c:pt>
                <c:pt idx="1">
                  <c:v>416</c:v>
                </c:pt>
                <c:pt idx="2">
                  <c:v>352</c:v>
                </c:pt>
                <c:pt idx="3">
                  <c:v>366</c:v>
                </c:pt>
                <c:pt idx="4">
                  <c:v>379</c:v>
                </c:pt>
                <c:pt idx="5">
                  <c:v>413</c:v>
                </c:pt>
              </c:numCache>
            </c:numRef>
          </c:val>
          <c:smooth val="0"/>
        </c:ser>
        <c:ser>
          <c:idx val="2"/>
          <c:order val="2"/>
          <c:tx>
            <c:strRef>
              <c:f>Sheet1!$D$1</c:f>
              <c:strCache>
                <c:ptCount val="1"/>
                <c:pt idx="0">
                  <c:v>Administrative Members</c:v>
                </c:pt>
              </c:strCache>
            </c:strRef>
          </c:tx>
          <c:spPr>
            <a:ln w="40500">
              <a:solidFill>
                <a:srgbClr val="339966"/>
              </a:solidFill>
              <a:prstDash val="solid"/>
            </a:ln>
          </c:spPr>
          <c:marker>
            <c:symbol val="triangle"/>
            <c:size val="10"/>
            <c:spPr>
              <a:solidFill>
                <a:srgbClr val="339966"/>
              </a:solidFill>
              <a:ln>
                <a:solidFill>
                  <a:srgbClr val="339966"/>
                </a:solidFill>
                <a:prstDash val="solid"/>
              </a:ln>
            </c:spPr>
          </c:marker>
          <c:dLbls>
            <c:dLbl>
              <c:idx val="0"/>
              <c:layout>
                <c:manualLayout>
                  <c:x val="2.8394790954053978E-4"/>
                  <c:y val="1.6966022529489488E-2"/>
                </c:manualLayout>
              </c:layout>
              <c:dLblPos val="r"/>
              <c:showLegendKey val="0"/>
              <c:showVal val="1"/>
              <c:showCatName val="0"/>
              <c:showSerName val="0"/>
              <c:showPercent val="0"/>
              <c:showBubbleSize val="0"/>
            </c:dLbl>
            <c:dLbl>
              <c:idx val="1"/>
              <c:layout>
                <c:manualLayout>
                  <c:x val="-5.5447751778584199E-3"/>
                  <c:y val="3.1593724746084441E-2"/>
                </c:manualLayout>
              </c:layout>
              <c:dLblPos val="r"/>
              <c:showLegendKey val="0"/>
              <c:showVal val="1"/>
              <c:showCatName val="0"/>
              <c:showSerName val="0"/>
              <c:showPercent val="0"/>
              <c:showBubbleSize val="0"/>
            </c:dLbl>
            <c:dLbl>
              <c:idx val="2"/>
              <c:layout>
                <c:manualLayout>
                  <c:x val="-4.4472945827754606E-4"/>
                  <c:y val="2.0889559197493135E-2"/>
                </c:manualLayout>
              </c:layout>
              <c:dLblPos val="r"/>
              <c:showLegendKey val="0"/>
              <c:showVal val="1"/>
              <c:showCatName val="0"/>
              <c:showSerName val="0"/>
              <c:showPercent val="0"/>
              <c:showBubbleSize val="0"/>
            </c:dLbl>
            <c:dLbl>
              <c:idx val="3"/>
              <c:layout>
                <c:manualLayout>
                  <c:x val="-2.6304652961318567E-3"/>
                  <c:y val="1.4913708090646099E-2"/>
                </c:manualLayout>
              </c:layout>
              <c:dLblPos val="r"/>
              <c:showLegendKey val="0"/>
              <c:showVal val="1"/>
              <c:showCatName val="0"/>
              <c:showSerName val="0"/>
              <c:showPercent val="0"/>
              <c:showBubbleSize val="0"/>
            </c:dLbl>
            <c:dLbl>
              <c:idx val="4"/>
              <c:layout>
                <c:manualLayout>
                  <c:x val="6.4827974033077843E-4"/>
                  <c:y val="2.7771039517315629E-2"/>
                </c:manualLayout>
              </c:layout>
              <c:dLblPos val="r"/>
              <c:showLegendKey val="0"/>
              <c:showVal val="1"/>
              <c:showCatName val="0"/>
              <c:showSerName val="0"/>
              <c:showPercent val="0"/>
              <c:showBubbleSize val="0"/>
            </c:dLbl>
            <c:spPr>
              <a:noFill/>
              <a:ln w="40500">
                <a:noFill/>
              </a:ln>
            </c:spPr>
            <c:txPr>
              <a:bodyPr/>
              <a:lstStyle/>
              <a:p>
                <a:pPr>
                  <a:defRPr sz="915"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numRef>
              <c:f>Sheet1!$A$2:$A$7</c:f>
              <c:numCache>
                <c:formatCode>General</c:formatCode>
                <c:ptCount val="6"/>
                <c:pt idx="0">
                  <c:v>2005</c:v>
                </c:pt>
                <c:pt idx="1">
                  <c:v>2006</c:v>
                </c:pt>
                <c:pt idx="2">
                  <c:v>2007</c:v>
                </c:pt>
                <c:pt idx="3">
                  <c:v>2008</c:v>
                </c:pt>
                <c:pt idx="4">
                  <c:v>2009</c:v>
                </c:pt>
                <c:pt idx="5">
                  <c:v>2010</c:v>
                </c:pt>
              </c:numCache>
            </c:numRef>
          </c:cat>
          <c:val>
            <c:numRef>
              <c:f>Sheet1!$D$2:$D$7</c:f>
              <c:numCache>
                <c:formatCode>General</c:formatCode>
                <c:ptCount val="6"/>
                <c:pt idx="0">
                  <c:v>176</c:v>
                </c:pt>
                <c:pt idx="1">
                  <c:v>208</c:v>
                </c:pt>
                <c:pt idx="2">
                  <c:v>271</c:v>
                </c:pt>
                <c:pt idx="3">
                  <c:v>269</c:v>
                </c:pt>
                <c:pt idx="4">
                  <c:v>268</c:v>
                </c:pt>
                <c:pt idx="5">
                  <c:v>269</c:v>
                </c:pt>
              </c:numCache>
            </c:numRef>
          </c:val>
          <c:smooth val="0"/>
        </c:ser>
        <c:dLbls>
          <c:showLegendKey val="0"/>
          <c:showVal val="0"/>
          <c:showCatName val="0"/>
          <c:showSerName val="0"/>
          <c:showPercent val="0"/>
          <c:showBubbleSize val="0"/>
        </c:dLbls>
        <c:marker val="1"/>
        <c:smooth val="0"/>
        <c:axId val="143221120"/>
        <c:axId val="143222656"/>
      </c:lineChart>
      <c:catAx>
        <c:axId val="143221120"/>
        <c:scaling>
          <c:orientation val="minMax"/>
        </c:scaling>
        <c:delete val="0"/>
        <c:axPos val="b"/>
        <c:numFmt formatCode="General" sourceLinked="1"/>
        <c:majorTickMark val="out"/>
        <c:minorTickMark val="none"/>
        <c:tickLblPos val="nextTo"/>
        <c:spPr>
          <a:ln w="5062">
            <a:solidFill>
              <a:srgbClr val="000000"/>
            </a:solidFill>
            <a:prstDash val="solid"/>
          </a:ln>
        </c:spPr>
        <c:txPr>
          <a:bodyPr rot="0" vert="horz"/>
          <a:lstStyle/>
          <a:p>
            <a:pPr>
              <a:defRPr sz="1275" b="1" i="0" u="none" strike="noStrike" baseline="0">
                <a:solidFill>
                  <a:srgbClr val="000000"/>
                </a:solidFill>
                <a:latin typeface="Arial"/>
                <a:ea typeface="Arial"/>
                <a:cs typeface="Arial"/>
              </a:defRPr>
            </a:pPr>
            <a:endParaRPr lang="en-US"/>
          </a:p>
        </c:txPr>
        <c:crossAx val="143222656"/>
        <c:crosses val="autoZero"/>
        <c:auto val="1"/>
        <c:lblAlgn val="ctr"/>
        <c:lblOffset val="100"/>
        <c:tickLblSkip val="1"/>
        <c:tickMarkSkip val="1"/>
        <c:noMultiLvlLbl val="0"/>
      </c:catAx>
      <c:valAx>
        <c:axId val="143222656"/>
        <c:scaling>
          <c:orientation val="minMax"/>
        </c:scaling>
        <c:delete val="0"/>
        <c:axPos val="l"/>
        <c:majorGridlines>
          <c:spPr>
            <a:ln w="5062">
              <a:solidFill>
                <a:srgbClr val="000000"/>
              </a:solidFill>
              <a:prstDash val="solid"/>
            </a:ln>
          </c:spPr>
        </c:majorGridlines>
        <c:numFmt formatCode="General" sourceLinked="1"/>
        <c:majorTickMark val="out"/>
        <c:minorTickMark val="none"/>
        <c:tickLblPos val="nextTo"/>
        <c:spPr>
          <a:ln w="5062">
            <a:solidFill>
              <a:srgbClr val="000000"/>
            </a:solidFill>
            <a:prstDash val="solid"/>
          </a:ln>
        </c:spPr>
        <c:txPr>
          <a:bodyPr rot="0" vert="horz"/>
          <a:lstStyle/>
          <a:p>
            <a:pPr>
              <a:defRPr sz="1275" b="1" i="0" u="none" strike="noStrike" baseline="0">
                <a:solidFill>
                  <a:srgbClr val="000000"/>
                </a:solidFill>
                <a:latin typeface="Arial"/>
                <a:ea typeface="Arial"/>
                <a:cs typeface="Arial"/>
              </a:defRPr>
            </a:pPr>
            <a:endParaRPr lang="en-US"/>
          </a:p>
        </c:txPr>
        <c:crossAx val="143221120"/>
        <c:crosses val="autoZero"/>
        <c:crossBetween val="between"/>
      </c:valAx>
      <c:spPr>
        <a:solidFill>
          <a:srgbClr val="CCFFFF"/>
        </a:solidFill>
        <a:ln w="20250">
          <a:solidFill>
            <a:srgbClr val="808080"/>
          </a:solidFill>
          <a:prstDash val="solid"/>
        </a:ln>
      </c:spPr>
    </c:plotArea>
    <c:legend>
      <c:legendPos val="r"/>
      <c:layout>
        <c:manualLayout>
          <c:xMode val="edge"/>
          <c:yMode val="edge"/>
          <c:x val="0.84881612672927842"/>
          <c:y val="0.27112695527194319"/>
          <c:w val="0.1404810376814456"/>
          <c:h val="0.38144701518730373"/>
        </c:manualLayout>
      </c:layout>
      <c:overlay val="0"/>
      <c:spPr>
        <a:solidFill>
          <a:srgbClr val="FFFFFF"/>
        </a:solidFill>
        <a:ln w="5062">
          <a:solidFill>
            <a:srgbClr val="000000"/>
          </a:solidFill>
          <a:prstDash val="solid"/>
        </a:ln>
      </c:spPr>
      <c:txPr>
        <a:bodyPr/>
        <a:lstStyle/>
        <a:p>
          <a:pPr>
            <a:defRPr sz="877" b="0" i="0" u="none" strike="noStrike" baseline="0">
              <a:solidFill>
                <a:srgbClr val="000000"/>
              </a:solidFill>
              <a:latin typeface="Arial"/>
              <a:ea typeface="Arial"/>
              <a:cs typeface="Arial"/>
            </a:defRPr>
          </a:pPr>
          <a:endParaRPr lang="en-US"/>
        </a:p>
      </c:txPr>
    </c:legend>
    <c:plotVisOnly val="1"/>
    <c:dispBlanksAs val="gap"/>
    <c:showDLblsOverMax val="0"/>
  </c:chart>
  <c:spPr>
    <a:solidFill>
      <a:schemeClr val="bg1"/>
    </a:solidFill>
    <a:ln>
      <a:noFill/>
    </a:ln>
  </c:spPr>
  <c:txPr>
    <a:bodyPr/>
    <a:lstStyle/>
    <a:p>
      <a:pPr>
        <a:defRPr sz="755"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5221708120565329E-2"/>
          <c:y val="4.10446816492906E-2"/>
          <c:w val="0.76514215080346104"/>
          <c:h val="0.88805970149253732"/>
        </c:manualLayout>
      </c:layout>
      <c:lineChart>
        <c:grouping val="standard"/>
        <c:varyColors val="0"/>
        <c:ser>
          <c:idx val="0"/>
          <c:order val="0"/>
          <c:tx>
            <c:strRef>
              <c:f>Sheet1!$B$1</c:f>
              <c:strCache>
                <c:ptCount val="1"/>
                <c:pt idx="0">
                  <c:v>Total Hours</c:v>
                </c:pt>
              </c:strCache>
            </c:strRef>
          </c:tx>
          <c:spPr>
            <a:ln w="38422">
              <a:solidFill>
                <a:srgbClr val="000080"/>
              </a:solidFill>
              <a:prstDash val="solid"/>
            </a:ln>
          </c:spPr>
          <c:marker>
            <c:symbol val="diamond"/>
            <c:size val="8"/>
            <c:spPr>
              <a:solidFill>
                <a:srgbClr val="000080"/>
              </a:solidFill>
              <a:ln>
                <a:solidFill>
                  <a:srgbClr val="000080"/>
                </a:solidFill>
                <a:prstDash val="solid"/>
              </a:ln>
            </c:spPr>
          </c:marker>
          <c:dLbls>
            <c:dLbl>
              <c:idx val="0"/>
              <c:layout>
                <c:manualLayout>
                  <c:x val="-7.4289168666522585E-3"/>
                  <c:y val="3.943577902407415E-2"/>
                </c:manualLayout>
              </c:layout>
              <c:dLblPos val="r"/>
              <c:showLegendKey val="0"/>
              <c:showVal val="1"/>
              <c:showCatName val="0"/>
              <c:showSerName val="0"/>
              <c:showPercent val="0"/>
              <c:showBubbleSize val="0"/>
            </c:dLbl>
            <c:dLbl>
              <c:idx val="1"/>
              <c:layout>
                <c:manualLayout>
                  <c:x val="-5.9455965567098232E-3"/>
                  <c:y val="-3.1480332300033352E-2"/>
                </c:manualLayout>
              </c:layout>
              <c:dLblPos val="r"/>
              <c:showLegendKey val="0"/>
              <c:showVal val="1"/>
              <c:showCatName val="0"/>
              <c:showSerName val="0"/>
              <c:showPercent val="0"/>
              <c:showBubbleSize val="0"/>
            </c:dLbl>
            <c:dLbl>
              <c:idx val="2"/>
              <c:layout>
                <c:manualLayout>
                  <c:x val="-1.9900883604881E-3"/>
                  <c:y val="-7.6501443558850468E-2"/>
                </c:manualLayout>
              </c:layout>
              <c:dLblPos val="r"/>
              <c:showLegendKey val="0"/>
              <c:showVal val="1"/>
              <c:showCatName val="0"/>
              <c:showSerName val="0"/>
              <c:showPercent val="0"/>
              <c:showBubbleSize val="0"/>
            </c:dLbl>
            <c:dLbl>
              <c:idx val="3"/>
              <c:layout>
                <c:manualLayout>
                  <c:x val="-1.7428619936852797E-3"/>
                  <c:y val="-3.3813132821328577E-2"/>
                </c:manualLayout>
              </c:layout>
              <c:dLblPos val="r"/>
              <c:showLegendKey val="0"/>
              <c:showVal val="1"/>
              <c:showCatName val="0"/>
              <c:showSerName val="0"/>
              <c:showPercent val="0"/>
              <c:showBubbleSize val="0"/>
            </c:dLbl>
            <c:dLbl>
              <c:idx val="5"/>
              <c:layout>
                <c:manualLayout>
                  <c:x val="-1.9740260143987321E-2"/>
                  <c:y val="-3.6538463013868885E-2"/>
                </c:manualLayout>
              </c:layout>
              <c:dLblPos val="r"/>
              <c:showLegendKey val="0"/>
              <c:showVal val="1"/>
              <c:showCatName val="0"/>
              <c:showSerName val="0"/>
              <c:showPercent val="0"/>
              <c:showBubbleSize val="0"/>
            </c:dLbl>
            <c:spPr>
              <a:noFill/>
              <a:ln w="25615">
                <a:noFill/>
              </a:ln>
            </c:spPr>
            <c:txPr>
              <a:bodyPr/>
              <a:lstStyle/>
              <a:p>
                <a:pPr>
                  <a:defRPr sz="881"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numRef>
              <c:f>Sheet1!$A$2:$A$7</c:f>
              <c:numCache>
                <c:formatCode>General</c:formatCode>
                <c:ptCount val="6"/>
                <c:pt idx="0">
                  <c:v>2005</c:v>
                </c:pt>
                <c:pt idx="1">
                  <c:v>2006</c:v>
                </c:pt>
                <c:pt idx="2">
                  <c:v>2007</c:v>
                </c:pt>
                <c:pt idx="3">
                  <c:v>2008</c:v>
                </c:pt>
                <c:pt idx="4">
                  <c:v>2009</c:v>
                </c:pt>
                <c:pt idx="5">
                  <c:v>2010</c:v>
                </c:pt>
              </c:numCache>
            </c:numRef>
          </c:cat>
          <c:val>
            <c:numRef>
              <c:f>Sheet1!$B$2:$B$7</c:f>
              <c:numCache>
                <c:formatCode>_(* #,##0_);_(* \(#,##0\);_(* "-"??_);_(@_)</c:formatCode>
                <c:ptCount val="6"/>
                <c:pt idx="0">
                  <c:v>175408</c:v>
                </c:pt>
                <c:pt idx="1">
                  <c:v>167000</c:v>
                </c:pt>
                <c:pt idx="2">
                  <c:v>169886</c:v>
                </c:pt>
                <c:pt idx="3">
                  <c:v>184962</c:v>
                </c:pt>
                <c:pt idx="4">
                  <c:v>187960</c:v>
                </c:pt>
                <c:pt idx="5">
                  <c:v>200454</c:v>
                </c:pt>
              </c:numCache>
            </c:numRef>
          </c:val>
          <c:smooth val="0"/>
        </c:ser>
        <c:ser>
          <c:idx val="1"/>
          <c:order val="1"/>
          <c:tx>
            <c:strRef>
              <c:f>Sheet1!$C$1</c:f>
              <c:strCache>
                <c:ptCount val="1"/>
                <c:pt idx="0">
                  <c:v>Ops Hours</c:v>
                </c:pt>
              </c:strCache>
            </c:strRef>
          </c:tx>
          <c:spPr>
            <a:ln w="38422">
              <a:solidFill>
                <a:srgbClr val="FF00FF"/>
              </a:solidFill>
              <a:prstDash val="solid"/>
            </a:ln>
          </c:spPr>
          <c:marker>
            <c:symbol val="square"/>
            <c:size val="8"/>
            <c:spPr>
              <a:solidFill>
                <a:srgbClr val="FF00FF"/>
              </a:solidFill>
              <a:ln>
                <a:solidFill>
                  <a:srgbClr val="FF00FF"/>
                </a:solidFill>
                <a:prstDash val="solid"/>
              </a:ln>
            </c:spPr>
          </c:marker>
          <c:dLbls>
            <c:dLbl>
              <c:idx val="0"/>
              <c:layout>
                <c:manualLayout>
                  <c:x val="-2.4845410940935518E-3"/>
                  <c:y val="-3.3835681538095033E-2"/>
                </c:manualLayout>
              </c:layout>
              <c:dLblPos val="r"/>
              <c:showLegendKey val="0"/>
              <c:showVal val="1"/>
              <c:showCatName val="0"/>
              <c:showSerName val="0"/>
              <c:showPercent val="0"/>
              <c:showBubbleSize val="0"/>
            </c:dLbl>
            <c:dLbl>
              <c:idx val="1"/>
              <c:layout>
                <c:manualLayout>
                  <c:x val="-2.2373147272908424E-3"/>
                  <c:y val="-3.4569811898869485E-2"/>
                </c:manualLayout>
              </c:layout>
              <c:dLblPos val="r"/>
              <c:showLegendKey val="0"/>
              <c:showVal val="1"/>
              <c:showCatName val="0"/>
              <c:showSerName val="0"/>
              <c:showPercent val="0"/>
              <c:showBubbleSize val="0"/>
            </c:dLbl>
            <c:dLbl>
              <c:idx val="2"/>
              <c:layout>
                <c:manualLayout>
                  <c:x val="-3.226182303627749E-3"/>
                  <c:y val="-2.9313165894635073E-2"/>
                </c:manualLayout>
              </c:layout>
              <c:dLblPos val="r"/>
              <c:showLegendKey val="0"/>
              <c:showVal val="1"/>
              <c:showCatName val="0"/>
              <c:showSerName val="0"/>
              <c:showPercent val="0"/>
              <c:showBubbleSize val="0"/>
            </c:dLbl>
            <c:dLbl>
              <c:idx val="3"/>
              <c:layout>
                <c:manualLayout>
                  <c:x val="-7.9233317093837241E-3"/>
                  <c:y val="5.8266075357332869E-3"/>
                </c:manualLayout>
              </c:layout>
              <c:dLblPos val="r"/>
              <c:showLegendKey val="0"/>
              <c:showVal val="1"/>
              <c:showCatName val="0"/>
              <c:showSerName val="0"/>
              <c:showPercent val="0"/>
              <c:showBubbleSize val="0"/>
            </c:dLbl>
            <c:dLbl>
              <c:idx val="5"/>
              <c:layout>
                <c:manualLayout>
                  <c:x val="-1.6485448747018076E-2"/>
                  <c:y val="-4.1362307343521393E-2"/>
                </c:manualLayout>
              </c:layout>
              <c:dLblPos val="r"/>
              <c:showLegendKey val="0"/>
              <c:showVal val="1"/>
              <c:showCatName val="0"/>
              <c:showSerName val="0"/>
              <c:showPercent val="0"/>
              <c:showBubbleSize val="0"/>
            </c:dLbl>
            <c:spPr>
              <a:noFill/>
              <a:ln w="25615">
                <a:noFill/>
              </a:ln>
            </c:spPr>
            <c:txPr>
              <a:bodyPr/>
              <a:lstStyle/>
              <a:p>
                <a:pPr>
                  <a:defRPr sz="881"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numRef>
              <c:f>Sheet1!$A$2:$A$7</c:f>
              <c:numCache>
                <c:formatCode>General</c:formatCode>
                <c:ptCount val="6"/>
                <c:pt idx="0">
                  <c:v>2005</c:v>
                </c:pt>
                <c:pt idx="1">
                  <c:v>2006</c:v>
                </c:pt>
                <c:pt idx="2">
                  <c:v>2007</c:v>
                </c:pt>
                <c:pt idx="3">
                  <c:v>2008</c:v>
                </c:pt>
                <c:pt idx="4">
                  <c:v>2009</c:v>
                </c:pt>
                <c:pt idx="5">
                  <c:v>2010</c:v>
                </c:pt>
              </c:numCache>
            </c:numRef>
          </c:cat>
          <c:val>
            <c:numRef>
              <c:f>Sheet1!$C$2:$C$7</c:f>
              <c:numCache>
                <c:formatCode>_(* #,##0_);_(* \(#,##0\);_(* "-"??_);_(@_)</c:formatCode>
                <c:ptCount val="6"/>
                <c:pt idx="0">
                  <c:v>57646</c:v>
                </c:pt>
                <c:pt idx="1">
                  <c:v>55800</c:v>
                </c:pt>
                <c:pt idx="2">
                  <c:v>52362</c:v>
                </c:pt>
                <c:pt idx="3">
                  <c:v>65738</c:v>
                </c:pt>
                <c:pt idx="4">
                  <c:v>71863</c:v>
                </c:pt>
                <c:pt idx="5">
                  <c:v>81102</c:v>
                </c:pt>
              </c:numCache>
            </c:numRef>
          </c:val>
          <c:smooth val="0"/>
        </c:ser>
        <c:ser>
          <c:idx val="2"/>
          <c:order val="2"/>
          <c:tx>
            <c:strRef>
              <c:f>Sheet1!$D$1</c:f>
              <c:strCache>
                <c:ptCount val="1"/>
                <c:pt idx="0">
                  <c:v>Training Hours</c:v>
                </c:pt>
              </c:strCache>
            </c:strRef>
          </c:tx>
          <c:spPr>
            <a:ln w="38422">
              <a:solidFill>
                <a:srgbClr val="008080"/>
              </a:solidFill>
              <a:prstDash val="solid"/>
            </a:ln>
          </c:spPr>
          <c:marker>
            <c:symbol val="triangle"/>
            <c:size val="8"/>
            <c:spPr>
              <a:solidFill>
                <a:srgbClr val="FFFF00"/>
              </a:solidFill>
              <a:ln>
                <a:solidFill>
                  <a:srgbClr val="339966"/>
                </a:solidFill>
                <a:prstDash val="solid"/>
              </a:ln>
            </c:spPr>
          </c:marker>
          <c:dLbls>
            <c:dLbl>
              <c:idx val="0"/>
              <c:layout>
                <c:manualLayout>
                  <c:x val="-2.4845410940935518E-3"/>
                  <c:y val="-2.1271437442964603E-2"/>
                </c:manualLayout>
              </c:layout>
              <c:dLblPos val="r"/>
              <c:showLegendKey val="0"/>
              <c:showVal val="1"/>
              <c:showCatName val="0"/>
              <c:showSerName val="0"/>
              <c:showPercent val="0"/>
              <c:showBubbleSize val="0"/>
            </c:dLbl>
            <c:dLbl>
              <c:idx val="1"/>
              <c:layout>
                <c:manualLayout>
                  <c:x val="-2.2373147272908424E-3"/>
                  <c:y val="-2.830865322570348E-2"/>
                </c:manualLayout>
              </c:layout>
              <c:dLblPos val="r"/>
              <c:showLegendKey val="0"/>
              <c:showVal val="1"/>
              <c:showCatName val="0"/>
              <c:showSerName val="0"/>
              <c:showPercent val="0"/>
              <c:showBubbleSize val="0"/>
            </c:dLbl>
            <c:dLbl>
              <c:idx val="2"/>
              <c:layout>
                <c:manualLayout>
                  <c:x val="-7.539944173484065E-4"/>
                  <c:y val="-2.2002553030924146E-2"/>
                </c:manualLayout>
              </c:layout>
              <c:dLblPos val="r"/>
              <c:showLegendKey val="0"/>
              <c:showVal val="1"/>
              <c:showCatName val="0"/>
              <c:showSerName val="0"/>
              <c:showPercent val="0"/>
              <c:showBubbleSize val="0"/>
            </c:dLbl>
            <c:dLbl>
              <c:idx val="3"/>
              <c:layout>
                <c:manualLayout>
                  <c:x val="-1.7428619936853129E-3"/>
                  <c:y val="1.9443225691315992E-2"/>
                </c:manualLayout>
              </c:layout>
              <c:dLblPos val="r"/>
              <c:showLegendKey val="0"/>
              <c:showVal val="1"/>
              <c:showCatName val="0"/>
              <c:showSerName val="0"/>
              <c:showPercent val="0"/>
              <c:showBubbleSize val="0"/>
            </c:dLbl>
            <c:dLbl>
              <c:idx val="4"/>
              <c:layout>
                <c:manualLayout>
                  <c:x val="0"/>
                  <c:y val="1.9487180274063407E-2"/>
                </c:manualLayout>
              </c:layout>
              <c:dLblPos val="r"/>
              <c:showLegendKey val="0"/>
              <c:showVal val="1"/>
              <c:showCatName val="0"/>
              <c:showSerName val="0"/>
              <c:showPercent val="0"/>
              <c:showBubbleSize val="0"/>
            </c:dLbl>
            <c:dLbl>
              <c:idx val="5"/>
              <c:layout>
                <c:manualLayout>
                  <c:x val="-1.4805195107990492E-2"/>
                  <c:y val="2.9230770411095109E-2"/>
                </c:manualLayout>
              </c:layout>
              <c:dLblPos val="r"/>
              <c:showLegendKey val="0"/>
              <c:showVal val="1"/>
              <c:showCatName val="0"/>
              <c:showSerName val="0"/>
              <c:showPercent val="0"/>
              <c:showBubbleSize val="0"/>
            </c:dLbl>
            <c:spPr>
              <a:noFill/>
              <a:ln w="25615">
                <a:noFill/>
              </a:ln>
            </c:spPr>
            <c:txPr>
              <a:bodyPr/>
              <a:lstStyle/>
              <a:p>
                <a:pPr>
                  <a:defRPr sz="881"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numRef>
              <c:f>Sheet1!$A$2:$A$7</c:f>
              <c:numCache>
                <c:formatCode>General</c:formatCode>
                <c:ptCount val="6"/>
                <c:pt idx="0">
                  <c:v>2005</c:v>
                </c:pt>
                <c:pt idx="1">
                  <c:v>2006</c:v>
                </c:pt>
                <c:pt idx="2">
                  <c:v>2007</c:v>
                </c:pt>
                <c:pt idx="3">
                  <c:v>2008</c:v>
                </c:pt>
                <c:pt idx="4">
                  <c:v>2009</c:v>
                </c:pt>
                <c:pt idx="5">
                  <c:v>2010</c:v>
                </c:pt>
              </c:numCache>
            </c:numRef>
          </c:cat>
          <c:val>
            <c:numRef>
              <c:f>Sheet1!$D$2:$D$7</c:f>
              <c:numCache>
                <c:formatCode>_(* #,##0_);_(* \(#,##0\);_(* "-"??_);_(@_)</c:formatCode>
                <c:ptCount val="6"/>
                <c:pt idx="0">
                  <c:v>28963</c:v>
                </c:pt>
                <c:pt idx="1">
                  <c:v>32000</c:v>
                </c:pt>
                <c:pt idx="2">
                  <c:v>33000</c:v>
                </c:pt>
                <c:pt idx="3">
                  <c:v>34771</c:v>
                </c:pt>
                <c:pt idx="4">
                  <c:v>34472</c:v>
                </c:pt>
                <c:pt idx="5">
                  <c:v>39283</c:v>
                </c:pt>
              </c:numCache>
            </c:numRef>
          </c:val>
          <c:smooth val="0"/>
        </c:ser>
        <c:ser>
          <c:idx val="3"/>
          <c:order val="3"/>
          <c:tx>
            <c:strRef>
              <c:f>Sheet1!$E$1</c:f>
              <c:strCache>
                <c:ptCount val="1"/>
                <c:pt idx="0">
                  <c:v>Admin Hours</c:v>
                </c:pt>
              </c:strCache>
            </c:strRef>
          </c:tx>
          <c:spPr>
            <a:ln w="38422">
              <a:solidFill>
                <a:srgbClr val="0000FF"/>
              </a:solidFill>
              <a:prstDash val="solid"/>
            </a:ln>
          </c:spPr>
          <c:marker>
            <c:symbol val="diamond"/>
            <c:size val="8"/>
            <c:spPr>
              <a:solidFill>
                <a:srgbClr val="3366FF"/>
              </a:solidFill>
              <a:ln>
                <a:solidFill>
                  <a:srgbClr val="00FFFF"/>
                </a:solidFill>
                <a:prstDash val="solid"/>
              </a:ln>
            </c:spPr>
          </c:marker>
          <c:dLbls>
            <c:dLbl>
              <c:idx val="0"/>
              <c:layout>
                <c:manualLayout>
                  <c:x val="-3.7206350372332229E-3"/>
                  <c:y val="-3.9163869349950031E-2"/>
                </c:manualLayout>
              </c:layout>
              <c:dLblPos val="r"/>
              <c:showLegendKey val="0"/>
              <c:showVal val="1"/>
              <c:showCatName val="0"/>
              <c:showSerName val="0"/>
              <c:showPercent val="0"/>
              <c:showBubbleSize val="0"/>
            </c:dLbl>
            <c:dLbl>
              <c:idx val="1"/>
              <c:layout>
                <c:manualLayout>
                  <c:x val="2.3487315898849977E-4"/>
                  <c:y val="-4.3495227703828444E-2"/>
                </c:manualLayout>
              </c:layout>
              <c:dLblPos val="r"/>
              <c:showLegendKey val="0"/>
              <c:showVal val="1"/>
              <c:showCatName val="0"/>
              <c:showSerName val="0"/>
              <c:showPercent val="0"/>
              <c:showBubbleSize val="0"/>
            </c:dLbl>
            <c:dLbl>
              <c:idx val="2"/>
              <c:layout>
                <c:manualLayout>
                  <c:x val="-1.9900883604880223E-3"/>
                  <c:y val="-3.1462683213452428E-2"/>
                </c:manualLayout>
              </c:layout>
              <c:dLblPos val="r"/>
              <c:showLegendKey val="0"/>
              <c:showVal val="1"/>
              <c:showCatName val="0"/>
              <c:showSerName val="0"/>
              <c:showPercent val="0"/>
              <c:showBubbleSize val="0"/>
            </c:dLbl>
            <c:dLbl>
              <c:idx val="3"/>
              <c:layout>
                <c:manualLayout>
                  <c:x val="-6.6872377662439975E-3"/>
                  <c:y val="-2.3009215643167318E-2"/>
                </c:manualLayout>
              </c:layout>
              <c:dLblPos val="r"/>
              <c:showLegendKey val="0"/>
              <c:showVal val="1"/>
              <c:showCatName val="0"/>
              <c:showSerName val="0"/>
              <c:showPercent val="0"/>
              <c:showBubbleSize val="0"/>
            </c:dLbl>
            <c:dLbl>
              <c:idx val="4"/>
              <c:layout>
                <c:manualLayout>
                  <c:x val="-1.4956356268826035E-3"/>
                  <c:y val="-2.4376703034459806E-2"/>
                </c:manualLayout>
              </c:layout>
              <c:dLblPos val="r"/>
              <c:showLegendKey val="0"/>
              <c:showVal val="1"/>
              <c:showCatName val="0"/>
              <c:showSerName val="0"/>
              <c:showPercent val="0"/>
              <c:showBubbleSize val="0"/>
            </c:dLbl>
            <c:dLbl>
              <c:idx val="5"/>
              <c:layout>
                <c:manualLayout>
                  <c:x val="-1.6450216786656102E-2"/>
                  <c:y val="3.4047709834351299E-2"/>
                </c:manualLayout>
              </c:layout>
              <c:dLblPos val="r"/>
              <c:showLegendKey val="0"/>
              <c:showVal val="1"/>
              <c:showCatName val="0"/>
              <c:showSerName val="0"/>
              <c:showPercent val="0"/>
              <c:showBubbleSize val="0"/>
            </c:dLbl>
            <c:spPr>
              <a:noFill/>
              <a:ln w="25615">
                <a:noFill/>
              </a:ln>
            </c:spPr>
            <c:txPr>
              <a:bodyPr/>
              <a:lstStyle/>
              <a:p>
                <a:pPr>
                  <a:defRPr sz="881"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numRef>
              <c:f>Sheet1!$A$2:$A$7</c:f>
              <c:numCache>
                <c:formatCode>General</c:formatCode>
                <c:ptCount val="6"/>
                <c:pt idx="0">
                  <c:v>2005</c:v>
                </c:pt>
                <c:pt idx="1">
                  <c:v>2006</c:v>
                </c:pt>
                <c:pt idx="2">
                  <c:v>2007</c:v>
                </c:pt>
                <c:pt idx="3">
                  <c:v>2008</c:v>
                </c:pt>
                <c:pt idx="4">
                  <c:v>2009</c:v>
                </c:pt>
                <c:pt idx="5">
                  <c:v>2010</c:v>
                </c:pt>
              </c:numCache>
            </c:numRef>
          </c:cat>
          <c:val>
            <c:numRef>
              <c:f>Sheet1!$E$2:$E$7</c:f>
              <c:numCache>
                <c:formatCode>_(* #,##0_);_(* \(#,##0\);_(* "-"??_);_(@_)</c:formatCode>
                <c:ptCount val="6"/>
                <c:pt idx="0">
                  <c:v>88799</c:v>
                </c:pt>
                <c:pt idx="1">
                  <c:v>79000</c:v>
                </c:pt>
                <c:pt idx="2">
                  <c:v>84651</c:v>
                </c:pt>
                <c:pt idx="3">
                  <c:v>84454</c:v>
                </c:pt>
                <c:pt idx="4">
                  <c:v>81625</c:v>
                </c:pt>
                <c:pt idx="5">
                  <c:v>81269</c:v>
                </c:pt>
              </c:numCache>
            </c:numRef>
          </c:val>
          <c:smooth val="0"/>
        </c:ser>
        <c:dLbls>
          <c:showLegendKey val="0"/>
          <c:showVal val="0"/>
          <c:showCatName val="0"/>
          <c:showSerName val="0"/>
          <c:showPercent val="0"/>
          <c:showBubbleSize val="0"/>
        </c:dLbls>
        <c:marker val="1"/>
        <c:smooth val="0"/>
        <c:axId val="158251648"/>
        <c:axId val="157843840"/>
      </c:lineChart>
      <c:catAx>
        <c:axId val="158251648"/>
        <c:scaling>
          <c:orientation val="minMax"/>
        </c:scaling>
        <c:delete val="0"/>
        <c:axPos val="b"/>
        <c:numFmt formatCode="General" sourceLinked="1"/>
        <c:majorTickMark val="out"/>
        <c:minorTickMark val="none"/>
        <c:tickLblPos val="nextTo"/>
        <c:spPr>
          <a:ln w="3201">
            <a:solidFill>
              <a:srgbClr val="000000"/>
            </a:solidFill>
            <a:prstDash val="solid"/>
          </a:ln>
        </c:spPr>
        <c:txPr>
          <a:bodyPr rot="0" vert="horz"/>
          <a:lstStyle/>
          <a:p>
            <a:pPr>
              <a:defRPr sz="1186" b="1" i="0" u="none" strike="noStrike" baseline="0">
                <a:solidFill>
                  <a:srgbClr val="000000"/>
                </a:solidFill>
                <a:latin typeface="Arial"/>
                <a:ea typeface="Arial"/>
                <a:cs typeface="Arial"/>
              </a:defRPr>
            </a:pPr>
            <a:endParaRPr lang="en-US"/>
          </a:p>
        </c:txPr>
        <c:crossAx val="157843840"/>
        <c:crosses val="autoZero"/>
        <c:auto val="1"/>
        <c:lblAlgn val="ctr"/>
        <c:lblOffset val="100"/>
        <c:tickLblSkip val="1"/>
        <c:tickMarkSkip val="1"/>
        <c:noMultiLvlLbl val="0"/>
      </c:catAx>
      <c:valAx>
        <c:axId val="157843840"/>
        <c:scaling>
          <c:orientation val="minMax"/>
        </c:scaling>
        <c:delete val="0"/>
        <c:axPos val="l"/>
        <c:majorGridlines>
          <c:spPr>
            <a:ln w="3201">
              <a:solidFill>
                <a:srgbClr val="000000"/>
              </a:solidFill>
              <a:prstDash val="solid"/>
            </a:ln>
          </c:spPr>
        </c:majorGridlines>
        <c:numFmt formatCode="_(* #,##0_);_(* \(#,##0\);_(* &quot;-&quot;??_);_(@_)" sourceLinked="1"/>
        <c:majorTickMark val="out"/>
        <c:minorTickMark val="none"/>
        <c:tickLblPos val="nextTo"/>
        <c:spPr>
          <a:ln w="3201">
            <a:solidFill>
              <a:srgbClr val="000000"/>
            </a:solidFill>
            <a:prstDash val="solid"/>
          </a:ln>
        </c:spPr>
        <c:txPr>
          <a:bodyPr rot="0" vert="horz"/>
          <a:lstStyle/>
          <a:p>
            <a:pPr>
              <a:defRPr sz="984" b="1" i="0" u="none" strike="noStrike" baseline="0">
                <a:solidFill>
                  <a:srgbClr val="000000"/>
                </a:solidFill>
                <a:latin typeface="Arial"/>
                <a:ea typeface="Arial"/>
                <a:cs typeface="Arial"/>
              </a:defRPr>
            </a:pPr>
            <a:endParaRPr lang="en-US"/>
          </a:p>
        </c:txPr>
        <c:crossAx val="158251648"/>
        <c:crosses val="autoZero"/>
        <c:crossBetween val="between"/>
      </c:valAx>
      <c:spPr>
        <a:solidFill>
          <a:srgbClr val="CCFFFF"/>
        </a:solidFill>
        <a:ln w="12808">
          <a:solidFill>
            <a:srgbClr val="808080"/>
          </a:solidFill>
          <a:prstDash val="solid"/>
        </a:ln>
      </c:spPr>
    </c:plotArea>
    <c:legend>
      <c:legendPos val="r"/>
      <c:layout>
        <c:manualLayout>
          <c:xMode val="edge"/>
          <c:yMode val="edge"/>
          <c:x val="0.85661304543640537"/>
          <c:y val="0.26865667347695027"/>
          <c:w val="0.13022678113426966"/>
          <c:h val="0.30353431469954834"/>
        </c:manualLayout>
      </c:layout>
      <c:overlay val="0"/>
      <c:spPr>
        <a:solidFill>
          <a:srgbClr val="FFFFFF"/>
        </a:solidFill>
        <a:ln w="3201">
          <a:solidFill>
            <a:srgbClr val="000000"/>
          </a:solidFill>
          <a:prstDash val="solid"/>
        </a:ln>
      </c:spPr>
      <c:txPr>
        <a:bodyPr/>
        <a:lstStyle/>
        <a:p>
          <a:pPr>
            <a:defRPr sz="928" b="0" i="0" u="none" strike="noStrike" baseline="0">
              <a:solidFill>
                <a:srgbClr val="000000"/>
              </a:solidFill>
              <a:latin typeface="Arial"/>
              <a:ea typeface="Arial"/>
              <a:cs typeface="Arial"/>
            </a:defRPr>
          </a:pPr>
          <a:endParaRPr lang="en-US"/>
        </a:p>
      </c:txPr>
    </c:legend>
    <c:plotVisOnly val="1"/>
    <c:dispBlanksAs val="gap"/>
    <c:showDLblsOverMax val="0"/>
  </c:chart>
  <c:spPr>
    <a:solidFill>
      <a:schemeClr val="bg1"/>
    </a:solidFill>
    <a:ln>
      <a:noFill/>
    </a:ln>
  </c:spPr>
  <c:txPr>
    <a:bodyPr/>
    <a:lstStyle/>
    <a:p>
      <a:pPr>
        <a:defRPr sz="881"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F2B7BD-7912-4A57-A1EB-3E66EF63D0B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D7BFD0F-8C20-41DC-A750-8F4FBB1D2695}">
      <dgm:prSet phldrT="[Text]" custT="1"/>
      <dgm:spPr>
        <a:solidFill>
          <a:srgbClr val="FFFDA1"/>
        </a:solidFill>
        <a:ln>
          <a:solidFill>
            <a:srgbClr val="FF0000"/>
          </a:solidFill>
        </a:ln>
      </dgm:spPr>
      <dgm:t>
        <a:bodyPr/>
        <a:lstStyle/>
        <a:p>
          <a:r>
            <a:rPr lang="en-US" sz="1800" b="1" i="0" baseline="0" smtClean="0">
              <a:solidFill>
                <a:schemeClr val="tx1"/>
              </a:solidFill>
            </a:rPr>
            <a:t>Board of Supervisors</a:t>
          </a:r>
          <a:endParaRPr lang="en-US" sz="1800" b="1" i="0" baseline="0" dirty="0">
            <a:solidFill>
              <a:schemeClr val="tx1"/>
            </a:solidFill>
          </a:endParaRPr>
        </a:p>
      </dgm:t>
    </dgm:pt>
    <dgm:pt modelId="{CE034C06-08C1-4795-8D66-89E2F0939845}" type="parTrans" cxnId="{545DA25E-3D36-402D-96C7-DE4B18E61339}">
      <dgm:prSet/>
      <dgm:spPr/>
      <dgm:t>
        <a:bodyPr/>
        <a:lstStyle/>
        <a:p>
          <a:endParaRPr lang="en-US"/>
        </a:p>
      </dgm:t>
    </dgm:pt>
    <dgm:pt modelId="{B13A7088-FEB6-40A1-AB19-644AA8BA3392}" type="sibTrans" cxnId="{545DA25E-3D36-402D-96C7-DE4B18E61339}">
      <dgm:prSet/>
      <dgm:spPr/>
      <dgm:t>
        <a:bodyPr/>
        <a:lstStyle/>
        <a:p>
          <a:endParaRPr lang="en-US"/>
        </a:p>
      </dgm:t>
    </dgm:pt>
    <dgm:pt modelId="{35449FD5-BF7A-4818-86DF-414BE9DAC548}">
      <dgm:prSet phldrT="[Text]" custT="1"/>
      <dgm:spPr>
        <a:solidFill>
          <a:srgbClr val="FFFDA1"/>
        </a:solidFill>
        <a:ln>
          <a:solidFill>
            <a:srgbClr val="FF0000"/>
          </a:solidFill>
        </a:ln>
      </dgm:spPr>
      <dgm:t>
        <a:bodyPr/>
        <a:lstStyle/>
        <a:p>
          <a:r>
            <a:rPr lang="en-US" sz="1800" b="1" i="0" baseline="0" smtClean="0">
              <a:solidFill>
                <a:schemeClr val="tx1"/>
              </a:solidFill>
            </a:rPr>
            <a:t>County Executive</a:t>
          </a:r>
          <a:endParaRPr lang="en-US" sz="1800" b="1" i="0" baseline="0" dirty="0">
            <a:solidFill>
              <a:schemeClr val="tx1"/>
            </a:solidFill>
          </a:endParaRPr>
        </a:p>
      </dgm:t>
    </dgm:pt>
    <dgm:pt modelId="{BD083E78-6332-4854-82CB-6D17303AD6DE}" type="parTrans" cxnId="{2AAA7602-093B-4E4D-86E3-0F6AC7008AFE}">
      <dgm:prSet/>
      <dgm:spPr>
        <a:solidFill>
          <a:srgbClr val="FFFDA1"/>
        </a:solidFill>
        <a:ln>
          <a:solidFill>
            <a:srgbClr val="FF0000"/>
          </a:solidFill>
        </a:ln>
      </dgm:spPr>
      <dgm:t>
        <a:bodyPr/>
        <a:lstStyle/>
        <a:p>
          <a:endParaRPr lang="en-US" baseline="0">
            <a:solidFill>
              <a:schemeClr val="tx1"/>
            </a:solidFill>
          </a:endParaRPr>
        </a:p>
      </dgm:t>
    </dgm:pt>
    <dgm:pt modelId="{CE3C5471-670B-4385-A061-D51252D7DE69}" type="sibTrans" cxnId="{2AAA7602-093B-4E4D-86E3-0F6AC7008AFE}">
      <dgm:prSet/>
      <dgm:spPr/>
      <dgm:t>
        <a:bodyPr/>
        <a:lstStyle/>
        <a:p>
          <a:endParaRPr lang="en-US"/>
        </a:p>
      </dgm:t>
    </dgm:pt>
    <dgm:pt modelId="{907B65B2-1887-4288-BAD5-B140270F9CB2}">
      <dgm:prSet phldrT="[Text]" custT="1"/>
      <dgm:spPr>
        <a:solidFill>
          <a:srgbClr val="FFFDA1"/>
        </a:solidFill>
        <a:ln>
          <a:solidFill>
            <a:srgbClr val="FF0000"/>
          </a:solidFill>
        </a:ln>
      </dgm:spPr>
      <dgm:t>
        <a:bodyPr/>
        <a:lstStyle/>
        <a:p>
          <a:r>
            <a:rPr lang="en-US" sz="1800" b="1" i="0" baseline="0" smtClean="0">
              <a:solidFill>
                <a:schemeClr val="tx1"/>
              </a:solidFill>
            </a:rPr>
            <a:t>Deputy County Exec</a:t>
          </a:r>
          <a:endParaRPr lang="en-US" sz="1800" b="1" i="0" baseline="0" dirty="0">
            <a:solidFill>
              <a:schemeClr val="tx1"/>
            </a:solidFill>
          </a:endParaRPr>
        </a:p>
      </dgm:t>
    </dgm:pt>
    <dgm:pt modelId="{C8916BFF-B798-4A09-962A-0D1BBFDFB8FD}" type="parTrans" cxnId="{52FED916-687E-4F77-813B-DE602587C00C}">
      <dgm:prSet/>
      <dgm:spPr>
        <a:solidFill>
          <a:srgbClr val="FFFDA1"/>
        </a:solidFill>
        <a:ln>
          <a:solidFill>
            <a:srgbClr val="FF0000"/>
          </a:solidFill>
        </a:ln>
      </dgm:spPr>
      <dgm:t>
        <a:bodyPr/>
        <a:lstStyle/>
        <a:p>
          <a:endParaRPr lang="en-US" baseline="0">
            <a:solidFill>
              <a:schemeClr val="tx1"/>
            </a:solidFill>
          </a:endParaRPr>
        </a:p>
      </dgm:t>
    </dgm:pt>
    <dgm:pt modelId="{08FE3D66-BEE7-43A9-AB95-2DC474C349AE}" type="sibTrans" cxnId="{52FED916-687E-4F77-813B-DE602587C00C}">
      <dgm:prSet/>
      <dgm:spPr/>
      <dgm:t>
        <a:bodyPr/>
        <a:lstStyle/>
        <a:p>
          <a:endParaRPr lang="en-US"/>
        </a:p>
      </dgm:t>
    </dgm:pt>
    <dgm:pt modelId="{44D18C41-74E4-488D-837F-C44CE715ECE3}">
      <dgm:prSet phldrT="[Text]" custT="1"/>
      <dgm:spPr>
        <a:solidFill>
          <a:srgbClr val="FFFDA1"/>
        </a:solidFill>
        <a:ln>
          <a:solidFill>
            <a:srgbClr val="FF0000"/>
          </a:solidFill>
        </a:ln>
      </dgm:spPr>
      <dgm:t>
        <a:bodyPr/>
        <a:lstStyle/>
        <a:p>
          <a:r>
            <a:rPr lang="en-US" sz="1800" b="1" i="0" baseline="0" smtClean="0">
              <a:solidFill>
                <a:schemeClr val="tx1"/>
              </a:solidFill>
            </a:rPr>
            <a:t>Fire Chief</a:t>
          </a:r>
          <a:endParaRPr lang="en-US" sz="1800" b="1" i="0" baseline="0" dirty="0">
            <a:solidFill>
              <a:schemeClr val="tx1"/>
            </a:solidFill>
          </a:endParaRPr>
        </a:p>
      </dgm:t>
    </dgm:pt>
    <dgm:pt modelId="{4F33F190-6C19-4760-A8FA-3EC1E1345449}" type="parTrans" cxnId="{F038F51B-CC79-4655-8E99-3BFA4E8206A5}">
      <dgm:prSet/>
      <dgm:spPr>
        <a:solidFill>
          <a:srgbClr val="FFFDA1"/>
        </a:solidFill>
        <a:ln>
          <a:solidFill>
            <a:srgbClr val="FF0000"/>
          </a:solidFill>
        </a:ln>
      </dgm:spPr>
      <dgm:t>
        <a:bodyPr/>
        <a:lstStyle/>
        <a:p>
          <a:endParaRPr lang="en-US" baseline="0">
            <a:solidFill>
              <a:schemeClr val="tx1"/>
            </a:solidFill>
          </a:endParaRPr>
        </a:p>
      </dgm:t>
    </dgm:pt>
    <dgm:pt modelId="{80646D75-8042-46F2-8CBF-CF0E7680785F}" type="sibTrans" cxnId="{F038F51B-CC79-4655-8E99-3BFA4E8206A5}">
      <dgm:prSet/>
      <dgm:spPr/>
      <dgm:t>
        <a:bodyPr/>
        <a:lstStyle/>
        <a:p>
          <a:endParaRPr lang="en-US"/>
        </a:p>
      </dgm:t>
    </dgm:pt>
    <dgm:pt modelId="{77D98708-4B57-4E07-9E71-2DD46D2078E7}">
      <dgm:prSet phldrT="[Text]" custT="1"/>
      <dgm:spPr>
        <a:solidFill>
          <a:srgbClr val="FFFDA1"/>
        </a:solidFill>
        <a:ln>
          <a:solidFill>
            <a:srgbClr val="FF0000"/>
          </a:solidFill>
        </a:ln>
      </dgm:spPr>
      <dgm:t>
        <a:bodyPr/>
        <a:lstStyle/>
        <a:p>
          <a:r>
            <a:rPr lang="en-US" sz="1800" b="1" i="0" baseline="0" smtClean="0">
              <a:solidFill>
                <a:schemeClr val="tx1"/>
              </a:solidFill>
            </a:rPr>
            <a:t>Volunteer Fire Commission</a:t>
          </a:r>
          <a:endParaRPr lang="en-US" sz="1800" b="1" i="0" baseline="0" dirty="0">
            <a:solidFill>
              <a:schemeClr val="tx1"/>
            </a:solidFill>
          </a:endParaRPr>
        </a:p>
      </dgm:t>
    </dgm:pt>
    <dgm:pt modelId="{3F13FDD1-C5ED-4B1C-81CE-F43F8CEFE395}" type="parTrans" cxnId="{D891F1B7-5AC9-4D73-947A-D53E6F48228D}">
      <dgm:prSet/>
      <dgm:spPr>
        <a:solidFill>
          <a:srgbClr val="FFFDA1"/>
        </a:solidFill>
        <a:ln>
          <a:solidFill>
            <a:srgbClr val="FF0000"/>
          </a:solidFill>
        </a:ln>
      </dgm:spPr>
      <dgm:t>
        <a:bodyPr/>
        <a:lstStyle/>
        <a:p>
          <a:endParaRPr lang="en-US" baseline="0">
            <a:solidFill>
              <a:schemeClr val="tx1"/>
            </a:solidFill>
          </a:endParaRPr>
        </a:p>
      </dgm:t>
    </dgm:pt>
    <dgm:pt modelId="{D4523137-AECB-4A6D-8CB4-4E9561689867}" type="sibTrans" cxnId="{D891F1B7-5AC9-4D73-947A-D53E6F48228D}">
      <dgm:prSet/>
      <dgm:spPr/>
      <dgm:t>
        <a:bodyPr/>
        <a:lstStyle/>
        <a:p>
          <a:endParaRPr lang="en-US"/>
        </a:p>
      </dgm:t>
    </dgm:pt>
    <dgm:pt modelId="{128023C0-B174-410D-803C-CE6A2DEDB87C}">
      <dgm:prSet phldrT="[Text]" custT="1"/>
      <dgm:spPr>
        <a:solidFill>
          <a:srgbClr val="FFFDA1"/>
        </a:solidFill>
        <a:ln>
          <a:solidFill>
            <a:srgbClr val="FF0000"/>
          </a:solidFill>
        </a:ln>
      </dgm:spPr>
      <dgm:t>
        <a:bodyPr/>
        <a:lstStyle/>
        <a:p>
          <a:r>
            <a:rPr lang="en-US" sz="1800" b="1" i="0" baseline="0" dirty="0" smtClean="0">
              <a:solidFill>
                <a:schemeClr val="tx1"/>
              </a:solidFill>
            </a:rPr>
            <a:t>FCVFRA</a:t>
          </a:r>
          <a:endParaRPr lang="en-US" sz="1800" b="1" i="0" baseline="0" dirty="0">
            <a:solidFill>
              <a:schemeClr val="tx1"/>
            </a:solidFill>
          </a:endParaRPr>
        </a:p>
      </dgm:t>
    </dgm:pt>
    <dgm:pt modelId="{379B11B0-E73B-4102-B9D8-0BB599895BC3}" type="parTrans" cxnId="{C4214A9C-324F-42F1-9475-D7EE746D7E61}">
      <dgm:prSet/>
      <dgm:spPr>
        <a:solidFill>
          <a:srgbClr val="FFFDA1"/>
        </a:solidFill>
        <a:ln>
          <a:solidFill>
            <a:srgbClr val="FF0000"/>
          </a:solidFill>
        </a:ln>
      </dgm:spPr>
      <dgm:t>
        <a:bodyPr/>
        <a:lstStyle/>
        <a:p>
          <a:endParaRPr lang="en-US" baseline="0">
            <a:solidFill>
              <a:schemeClr val="tx1"/>
            </a:solidFill>
          </a:endParaRPr>
        </a:p>
      </dgm:t>
    </dgm:pt>
    <dgm:pt modelId="{3834B37E-D1B5-44B9-A5C3-D72D55D1D30D}" type="sibTrans" cxnId="{C4214A9C-324F-42F1-9475-D7EE746D7E61}">
      <dgm:prSet/>
      <dgm:spPr/>
      <dgm:t>
        <a:bodyPr/>
        <a:lstStyle/>
        <a:p>
          <a:endParaRPr lang="en-US"/>
        </a:p>
      </dgm:t>
    </dgm:pt>
    <dgm:pt modelId="{5190629A-F3A0-45AF-A0A0-FB5CE05D7F93}">
      <dgm:prSet phldrT="[Text]"/>
      <dgm:spPr>
        <a:solidFill>
          <a:srgbClr val="FFFDA1"/>
        </a:solidFill>
        <a:ln>
          <a:solidFill>
            <a:srgbClr val="FF0000"/>
          </a:solidFill>
        </a:ln>
      </dgm:spPr>
      <dgm:t>
        <a:bodyPr/>
        <a:lstStyle/>
        <a:p>
          <a:r>
            <a:rPr lang="en-US" b="1" baseline="0" dirty="0" smtClean="0">
              <a:solidFill>
                <a:schemeClr val="tx1"/>
              </a:solidFill>
            </a:rPr>
            <a:t>Volunteer Liaison</a:t>
          </a:r>
          <a:endParaRPr lang="en-US" b="1" baseline="0" dirty="0">
            <a:solidFill>
              <a:schemeClr val="tx1"/>
            </a:solidFill>
          </a:endParaRPr>
        </a:p>
      </dgm:t>
    </dgm:pt>
    <dgm:pt modelId="{25089C77-FB29-4563-8FD8-36386E21A15E}" type="parTrans" cxnId="{29A6D92C-9AED-4226-9C71-BC408ED4BA2E}">
      <dgm:prSet/>
      <dgm:spPr>
        <a:solidFill>
          <a:srgbClr val="FFFDA1"/>
        </a:solidFill>
        <a:ln>
          <a:solidFill>
            <a:srgbClr val="FF0000"/>
          </a:solidFill>
        </a:ln>
      </dgm:spPr>
      <dgm:t>
        <a:bodyPr/>
        <a:lstStyle/>
        <a:p>
          <a:endParaRPr lang="en-US" baseline="0">
            <a:solidFill>
              <a:schemeClr val="tx1"/>
            </a:solidFill>
          </a:endParaRPr>
        </a:p>
      </dgm:t>
    </dgm:pt>
    <dgm:pt modelId="{2462E9EE-7891-460F-BEC6-DBB2971FBA6F}" type="sibTrans" cxnId="{29A6D92C-9AED-4226-9C71-BC408ED4BA2E}">
      <dgm:prSet/>
      <dgm:spPr/>
      <dgm:t>
        <a:bodyPr/>
        <a:lstStyle/>
        <a:p>
          <a:endParaRPr lang="en-US"/>
        </a:p>
      </dgm:t>
    </dgm:pt>
    <dgm:pt modelId="{1AC5630D-B045-4668-BD54-F21C0F20F315}">
      <dgm:prSet phldrT="[Text]" custT="1"/>
      <dgm:spPr>
        <a:solidFill>
          <a:srgbClr val="FFFDA1"/>
        </a:solidFill>
        <a:ln>
          <a:solidFill>
            <a:srgbClr val="FF0000"/>
          </a:solidFill>
        </a:ln>
      </dgm:spPr>
      <dgm:t>
        <a:bodyPr/>
        <a:lstStyle/>
        <a:p>
          <a:r>
            <a:rPr lang="en-US" sz="1800" b="1" i="0" baseline="0" smtClean="0">
              <a:solidFill>
                <a:schemeClr val="tx1"/>
              </a:solidFill>
            </a:rPr>
            <a:t>Volunteer Companies</a:t>
          </a:r>
          <a:endParaRPr lang="en-US" sz="1800" b="1" i="0" baseline="0" dirty="0">
            <a:solidFill>
              <a:schemeClr val="tx1"/>
            </a:solidFill>
          </a:endParaRPr>
        </a:p>
      </dgm:t>
    </dgm:pt>
    <dgm:pt modelId="{808B4F7E-A00E-4CCC-9610-7E1764E2AC15}" type="parTrans" cxnId="{0FEBE675-A2D8-4FD7-A42E-0BBB34EFF2CD}">
      <dgm:prSet/>
      <dgm:spPr>
        <a:solidFill>
          <a:srgbClr val="FFFDA1"/>
        </a:solidFill>
        <a:ln>
          <a:solidFill>
            <a:srgbClr val="FF0000"/>
          </a:solidFill>
        </a:ln>
      </dgm:spPr>
      <dgm:t>
        <a:bodyPr/>
        <a:lstStyle/>
        <a:p>
          <a:endParaRPr lang="en-US" baseline="0">
            <a:solidFill>
              <a:schemeClr val="tx1"/>
            </a:solidFill>
          </a:endParaRPr>
        </a:p>
      </dgm:t>
    </dgm:pt>
    <dgm:pt modelId="{5BE49434-EDB4-45A9-8520-51C8E4102E8B}" type="sibTrans" cxnId="{0FEBE675-A2D8-4FD7-A42E-0BBB34EFF2CD}">
      <dgm:prSet/>
      <dgm:spPr/>
      <dgm:t>
        <a:bodyPr/>
        <a:lstStyle/>
        <a:p>
          <a:endParaRPr lang="en-US"/>
        </a:p>
      </dgm:t>
    </dgm:pt>
    <dgm:pt modelId="{0AA07A54-4C1E-4C88-AAD1-9228293E2215}">
      <dgm:prSet phldrT="[Text]"/>
      <dgm:spPr>
        <a:solidFill>
          <a:srgbClr val="FFFDA1"/>
        </a:solidFill>
        <a:ln>
          <a:solidFill>
            <a:srgbClr val="FF0000"/>
          </a:solidFill>
        </a:ln>
      </dgm:spPr>
      <dgm:t>
        <a:bodyPr/>
        <a:lstStyle/>
        <a:p>
          <a:r>
            <a:rPr lang="en-US" b="1" baseline="0" dirty="0" smtClean="0">
              <a:solidFill>
                <a:schemeClr val="tx1"/>
              </a:solidFill>
            </a:rPr>
            <a:t>Volunteer Training Coordinator</a:t>
          </a:r>
          <a:endParaRPr lang="en-US" b="1" baseline="0" dirty="0">
            <a:solidFill>
              <a:schemeClr val="tx1"/>
            </a:solidFill>
          </a:endParaRPr>
        </a:p>
      </dgm:t>
    </dgm:pt>
    <dgm:pt modelId="{542A436C-6870-425D-8697-946B53A58A14}" type="parTrans" cxnId="{A30DD017-2493-4DC0-B46D-9CE47410B501}">
      <dgm:prSet/>
      <dgm:spPr>
        <a:ln>
          <a:solidFill>
            <a:srgbClr val="FF0000"/>
          </a:solidFill>
        </a:ln>
      </dgm:spPr>
      <dgm:t>
        <a:bodyPr/>
        <a:lstStyle/>
        <a:p>
          <a:endParaRPr lang="en-US"/>
        </a:p>
      </dgm:t>
    </dgm:pt>
    <dgm:pt modelId="{0E1ED1ED-251F-460D-9A32-02E66E4682C9}" type="sibTrans" cxnId="{A30DD017-2493-4DC0-B46D-9CE47410B501}">
      <dgm:prSet/>
      <dgm:spPr/>
      <dgm:t>
        <a:bodyPr/>
        <a:lstStyle/>
        <a:p>
          <a:endParaRPr lang="en-US"/>
        </a:p>
      </dgm:t>
    </dgm:pt>
    <dgm:pt modelId="{0D5F8B8A-C0A9-4901-8FEE-191B18B56AAC}" type="pres">
      <dgm:prSet presAssocID="{7CF2B7BD-7912-4A57-A1EB-3E66EF63D0B9}" presName="hierChild1" presStyleCnt="0">
        <dgm:presLayoutVars>
          <dgm:orgChart val="1"/>
          <dgm:chPref val="1"/>
          <dgm:dir/>
          <dgm:animOne val="branch"/>
          <dgm:animLvl val="lvl"/>
          <dgm:resizeHandles/>
        </dgm:presLayoutVars>
      </dgm:prSet>
      <dgm:spPr/>
      <dgm:t>
        <a:bodyPr/>
        <a:lstStyle/>
        <a:p>
          <a:endParaRPr lang="en-US"/>
        </a:p>
      </dgm:t>
    </dgm:pt>
    <dgm:pt modelId="{C5B921BE-111E-404D-A4E8-2C507035A21B}" type="pres">
      <dgm:prSet presAssocID="{0D7BFD0F-8C20-41DC-A750-8F4FBB1D2695}" presName="hierRoot1" presStyleCnt="0">
        <dgm:presLayoutVars>
          <dgm:hierBranch val="init"/>
        </dgm:presLayoutVars>
      </dgm:prSet>
      <dgm:spPr/>
    </dgm:pt>
    <dgm:pt modelId="{8570DBDD-2FEA-445D-8497-2C9D9576EA3E}" type="pres">
      <dgm:prSet presAssocID="{0D7BFD0F-8C20-41DC-A750-8F4FBB1D2695}" presName="rootComposite1" presStyleCnt="0"/>
      <dgm:spPr/>
    </dgm:pt>
    <dgm:pt modelId="{DC5A81EA-EBFB-4559-B121-B286A1BEB3B1}" type="pres">
      <dgm:prSet presAssocID="{0D7BFD0F-8C20-41DC-A750-8F4FBB1D2695}" presName="rootText1" presStyleLbl="node0" presStyleIdx="0" presStyleCnt="1">
        <dgm:presLayoutVars>
          <dgm:chPref val="3"/>
        </dgm:presLayoutVars>
      </dgm:prSet>
      <dgm:spPr/>
      <dgm:t>
        <a:bodyPr/>
        <a:lstStyle/>
        <a:p>
          <a:endParaRPr lang="en-US"/>
        </a:p>
      </dgm:t>
    </dgm:pt>
    <dgm:pt modelId="{72F1359F-E9B5-4D60-884D-D5DA3CB39F8B}" type="pres">
      <dgm:prSet presAssocID="{0D7BFD0F-8C20-41DC-A750-8F4FBB1D2695}" presName="rootConnector1" presStyleLbl="node1" presStyleIdx="0" presStyleCnt="0"/>
      <dgm:spPr/>
      <dgm:t>
        <a:bodyPr/>
        <a:lstStyle/>
        <a:p>
          <a:endParaRPr lang="en-US"/>
        </a:p>
      </dgm:t>
    </dgm:pt>
    <dgm:pt modelId="{2562B12E-B89F-4EB1-A600-3D17CB5FFE8C}" type="pres">
      <dgm:prSet presAssocID="{0D7BFD0F-8C20-41DC-A750-8F4FBB1D2695}" presName="hierChild2" presStyleCnt="0"/>
      <dgm:spPr/>
    </dgm:pt>
    <dgm:pt modelId="{3353E82B-3E3A-42B3-9F3E-B24FA0450935}" type="pres">
      <dgm:prSet presAssocID="{BD083E78-6332-4854-82CB-6D17303AD6DE}" presName="Name37" presStyleLbl="parChTrans1D2" presStyleIdx="0" presStyleCnt="2"/>
      <dgm:spPr/>
      <dgm:t>
        <a:bodyPr/>
        <a:lstStyle/>
        <a:p>
          <a:endParaRPr lang="en-US"/>
        </a:p>
      </dgm:t>
    </dgm:pt>
    <dgm:pt modelId="{A976F5B6-0610-4050-B690-FC9829E6F3A1}" type="pres">
      <dgm:prSet presAssocID="{35449FD5-BF7A-4818-86DF-414BE9DAC548}" presName="hierRoot2" presStyleCnt="0">
        <dgm:presLayoutVars>
          <dgm:hierBranch val="init"/>
        </dgm:presLayoutVars>
      </dgm:prSet>
      <dgm:spPr/>
    </dgm:pt>
    <dgm:pt modelId="{B2BB1103-C8B7-4E9B-9188-50FB26077293}" type="pres">
      <dgm:prSet presAssocID="{35449FD5-BF7A-4818-86DF-414BE9DAC548}" presName="rootComposite" presStyleCnt="0"/>
      <dgm:spPr/>
    </dgm:pt>
    <dgm:pt modelId="{32EF9C35-295B-425E-A589-AEDA8B70EF10}" type="pres">
      <dgm:prSet presAssocID="{35449FD5-BF7A-4818-86DF-414BE9DAC548}" presName="rootText" presStyleLbl="node2" presStyleIdx="0" presStyleCnt="2" custLinFactX="-6536" custLinFactY="-5697" custLinFactNeighborX="-100000" custLinFactNeighborY="-100000">
        <dgm:presLayoutVars>
          <dgm:chPref val="3"/>
        </dgm:presLayoutVars>
      </dgm:prSet>
      <dgm:spPr/>
      <dgm:t>
        <a:bodyPr/>
        <a:lstStyle/>
        <a:p>
          <a:endParaRPr lang="en-US"/>
        </a:p>
      </dgm:t>
    </dgm:pt>
    <dgm:pt modelId="{BAF40D14-49A6-43A1-9532-C65FFCA90F60}" type="pres">
      <dgm:prSet presAssocID="{35449FD5-BF7A-4818-86DF-414BE9DAC548}" presName="rootConnector" presStyleLbl="node2" presStyleIdx="0" presStyleCnt="2"/>
      <dgm:spPr/>
      <dgm:t>
        <a:bodyPr/>
        <a:lstStyle/>
        <a:p>
          <a:endParaRPr lang="en-US"/>
        </a:p>
      </dgm:t>
    </dgm:pt>
    <dgm:pt modelId="{BEEE183E-D081-408B-9700-754CEA99EFFB}" type="pres">
      <dgm:prSet presAssocID="{35449FD5-BF7A-4818-86DF-414BE9DAC548}" presName="hierChild4" presStyleCnt="0"/>
      <dgm:spPr/>
    </dgm:pt>
    <dgm:pt modelId="{9F6923DB-3C58-48AF-816E-55420925D8D5}" type="pres">
      <dgm:prSet presAssocID="{C8916BFF-B798-4A09-962A-0D1BBFDFB8FD}" presName="Name37" presStyleLbl="parChTrans1D3" presStyleIdx="0" presStyleCnt="2"/>
      <dgm:spPr/>
      <dgm:t>
        <a:bodyPr/>
        <a:lstStyle/>
        <a:p>
          <a:endParaRPr lang="en-US"/>
        </a:p>
      </dgm:t>
    </dgm:pt>
    <dgm:pt modelId="{F2391006-2AE1-4F04-94DB-9A2790293117}" type="pres">
      <dgm:prSet presAssocID="{907B65B2-1887-4288-BAD5-B140270F9CB2}" presName="hierRoot2" presStyleCnt="0">
        <dgm:presLayoutVars>
          <dgm:hierBranch val="init"/>
        </dgm:presLayoutVars>
      </dgm:prSet>
      <dgm:spPr/>
    </dgm:pt>
    <dgm:pt modelId="{41AB08CB-4FD9-41F1-9A60-AEE093C73670}" type="pres">
      <dgm:prSet presAssocID="{907B65B2-1887-4288-BAD5-B140270F9CB2}" presName="rootComposite" presStyleCnt="0"/>
      <dgm:spPr/>
    </dgm:pt>
    <dgm:pt modelId="{7A31452B-6867-4E1A-862A-FABBA12DD955}" type="pres">
      <dgm:prSet presAssocID="{907B65B2-1887-4288-BAD5-B140270F9CB2}" presName="rootText" presStyleLbl="node3" presStyleIdx="0" presStyleCnt="2" custLinFactX="-6536" custLinFactY="-41393" custLinFactNeighborX="-100000" custLinFactNeighborY="-100000">
        <dgm:presLayoutVars>
          <dgm:chPref val="3"/>
        </dgm:presLayoutVars>
      </dgm:prSet>
      <dgm:spPr/>
      <dgm:t>
        <a:bodyPr/>
        <a:lstStyle/>
        <a:p>
          <a:endParaRPr lang="en-US"/>
        </a:p>
      </dgm:t>
    </dgm:pt>
    <dgm:pt modelId="{A50C4E8E-5703-47A1-867A-5C771FFC8367}" type="pres">
      <dgm:prSet presAssocID="{907B65B2-1887-4288-BAD5-B140270F9CB2}" presName="rootConnector" presStyleLbl="node3" presStyleIdx="0" presStyleCnt="2"/>
      <dgm:spPr/>
      <dgm:t>
        <a:bodyPr/>
        <a:lstStyle/>
        <a:p>
          <a:endParaRPr lang="en-US"/>
        </a:p>
      </dgm:t>
    </dgm:pt>
    <dgm:pt modelId="{D09012AF-054B-4639-9982-477322969D3D}" type="pres">
      <dgm:prSet presAssocID="{907B65B2-1887-4288-BAD5-B140270F9CB2}" presName="hierChild4" presStyleCnt="0"/>
      <dgm:spPr/>
    </dgm:pt>
    <dgm:pt modelId="{FD0B6369-F420-4A02-A6B2-175F42B8F8BF}" type="pres">
      <dgm:prSet presAssocID="{4F33F190-6C19-4760-A8FA-3EC1E1345449}" presName="Name37" presStyleLbl="parChTrans1D4" presStyleIdx="0" presStyleCnt="4"/>
      <dgm:spPr/>
      <dgm:t>
        <a:bodyPr/>
        <a:lstStyle/>
        <a:p>
          <a:endParaRPr lang="en-US"/>
        </a:p>
      </dgm:t>
    </dgm:pt>
    <dgm:pt modelId="{619F0C64-E3E1-414A-819E-F7B70244107F}" type="pres">
      <dgm:prSet presAssocID="{44D18C41-74E4-488D-837F-C44CE715ECE3}" presName="hierRoot2" presStyleCnt="0">
        <dgm:presLayoutVars>
          <dgm:hierBranch val="init"/>
        </dgm:presLayoutVars>
      </dgm:prSet>
      <dgm:spPr/>
    </dgm:pt>
    <dgm:pt modelId="{2474F3A3-A4BA-4BE6-BDA7-46B3AD978837}" type="pres">
      <dgm:prSet presAssocID="{44D18C41-74E4-488D-837F-C44CE715ECE3}" presName="rootComposite" presStyleCnt="0"/>
      <dgm:spPr/>
    </dgm:pt>
    <dgm:pt modelId="{6C485CBB-0C5E-4D8A-9766-46AE363FFFFA}" type="pres">
      <dgm:prSet presAssocID="{44D18C41-74E4-488D-837F-C44CE715ECE3}" presName="rootText" presStyleLbl="node4" presStyleIdx="0" presStyleCnt="4" custLinFactX="-6469" custLinFactY="-77090" custLinFactNeighborX="-100000" custLinFactNeighborY="-100000">
        <dgm:presLayoutVars>
          <dgm:chPref val="3"/>
        </dgm:presLayoutVars>
      </dgm:prSet>
      <dgm:spPr/>
      <dgm:t>
        <a:bodyPr/>
        <a:lstStyle/>
        <a:p>
          <a:endParaRPr lang="en-US"/>
        </a:p>
      </dgm:t>
    </dgm:pt>
    <dgm:pt modelId="{D02C69AF-347C-41E3-83FF-F80F1DFDB2BA}" type="pres">
      <dgm:prSet presAssocID="{44D18C41-74E4-488D-837F-C44CE715ECE3}" presName="rootConnector" presStyleLbl="node4" presStyleIdx="0" presStyleCnt="4"/>
      <dgm:spPr/>
      <dgm:t>
        <a:bodyPr/>
        <a:lstStyle/>
        <a:p>
          <a:endParaRPr lang="en-US"/>
        </a:p>
      </dgm:t>
    </dgm:pt>
    <dgm:pt modelId="{072CEF00-A2A2-40C3-82A3-AB631396C6B2}" type="pres">
      <dgm:prSet presAssocID="{44D18C41-74E4-488D-837F-C44CE715ECE3}" presName="hierChild4" presStyleCnt="0"/>
      <dgm:spPr/>
    </dgm:pt>
    <dgm:pt modelId="{E32EFEF3-C3F1-455A-9D94-8E77128686AC}" type="pres">
      <dgm:prSet presAssocID="{25089C77-FB29-4563-8FD8-36386E21A15E}" presName="Name37" presStyleLbl="parChTrans1D4" presStyleIdx="1" presStyleCnt="4"/>
      <dgm:spPr/>
      <dgm:t>
        <a:bodyPr/>
        <a:lstStyle/>
        <a:p>
          <a:endParaRPr lang="en-US"/>
        </a:p>
      </dgm:t>
    </dgm:pt>
    <dgm:pt modelId="{247B54E0-F4C0-4478-860E-59ECD3DA1D2C}" type="pres">
      <dgm:prSet presAssocID="{5190629A-F3A0-45AF-A0A0-FB5CE05D7F93}" presName="hierRoot2" presStyleCnt="0">
        <dgm:presLayoutVars>
          <dgm:hierBranch val="init"/>
        </dgm:presLayoutVars>
      </dgm:prSet>
      <dgm:spPr/>
    </dgm:pt>
    <dgm:pt modelId="{199C6E72-4C78-4DF2-BAC9-5E7205FEB504}" type="pres">
      <dgm:prSet presAssocID="{5190629A-F3A0-45AF-A0A0-FB5CE05D7F93}" presName="rootComposite" presStyleCnt="0"/>
      <dgm:spPr/>
    </dgm:pt>
    <dgm:pt modelId="{26ACA6E2-036F-482B-87F2-539CF02F3863}" type="pres">
      <dgm:prSet presAssocID="{5190629A-F3A0-45AF-A0A0-FB5CE05D7F93}" presName="rootText" presStyleLbl="node4" presStyleIdx="1" presStyleCnt="4" custScaleX="84746" custScaleY="36074" custLinFactNeighborX="71178" custLinFactNeighborY="-46386">
        <dgm:presLayoutVars>
          <dgm:chPref val="3"/>
        </dgm:presLayoutVars>
      </dgm:prSet>
      <dgm:spPr/>
      <dgm:t>
        <a:bodyPr/>
        <a:lstStyle/>
        <a:p>
          <a:endParaRPr lang="en-US"/>
        </a:p>
      </dgm:t>
    </dgm:pt>
    <dgm:pt modelId="{B11D7EC0-CF07-4D19-986B-93050A6E2A97}" type="pres">
      <dgm:prSet presAssocID="{5190629A-F3A0-45AF-A0A0-FB5CE05D7F93}" presName="rootConnector" presStyleLbl="node4" presStyleIdx="1" presStyleCnt="4"/>
      <dgm:spPr/>
      <dgm:t>
        <a:bodyPr/>
        <a:lstStyle/>
        <a:p>
          <a:endParaRPr lang="en-US"/>
        </a:p>
      </dgm:t>
    </dgm:pt>
    <dgm:pt modelId="{9DF71057-346A-4BB1-B076-3CED156575A7}" type="pres">
      <dgm:prSet presAssocID="{5190629A-F3A0-45AF-A0A0-FB5CE05D7F93}" presName="hierChild4" presStyleCnt="0"/>
      <dgm:spPr/>
    </dgm:pt>
    <dgm:pt modelId="{80BEAFC8-109B-41B4-8393-CD620B3FF22A}" type="pres">
      <dgm:prSet presAssocID="{5190629A-F3A0-45AF-A0A0-FB5CE05D7F93}" presName="hierChild5" presStyleCnt="0"/>
      <dgm:spPr/>
    </dgm:pt>
    <dgm:pt modelId="{2D24BE0C-A4B1-487B-988B-2B9F43D75E22}" type="pres">
      <dgm:prSet presAssocID="{542A436C-6870-425D-8697-946B53A58A14}" presName="Name37" presStyleLbl="parChTrans1D4" presStyleIdx="2" presStyleCnt="4"/>
      <dgm:spPr/>
      <dgm:t>
        <a:bodyPr/>
        <a:lstStyle/>
        <a:p>
          <a:endParaRPr lang="en-US"/>
        </a:p>
      </dgm:t>
    </dgm:pt>
    <dgm:pt modelId="{D0B3540B-97A0-40A4-904C-15A9264FC38C}" type="pres">
      <dgm:prSet presAssocID="{0AA07A54-4C1E-4C88-AAD1-9228293E2215}" presName="hierRoot2" presStyleCnt="0">
        <dgm:presLayoutVars>
          <dgm:hierBranch val="init"/>
        </dgm:presLayoutVars>
      </dgm:prSet>
      <dgm:spPr/>
    </dgm:pt>
    <dgm:pt modelId="{B2511A3C-99D5-4068-BDE2-E52F2867ECA0}" type="pres">
      <dgm:prSet presAssocID="{0AA07A54-4C1E-4C88-AAD1-9228293E2215}" presName="rootComposite" presStyleCnt="0"/>
      <dgm:spPr/>
    </dgm:pt>
    <dgm:pt modelId="{0A25098C-7A65-45F2-8163-59287BB32C0D}" type="pres">
      <dgm:prSet presAssocID="{0AA07A54-4C1E-4C88-AAD1-9228293E2215}" presName="rootText" presStyleLbl="node4" presStyleIdx="2" presStyleCnt="4" custScaleX="84746" custScaleY="36074" custLinFactNeighborX="71178" custLinFactNeighborY="-74623">
        <dgm:presLayoutVars>
          <dgm:chPref val="3"/>
        </dgm:presLayoutVars>
      </dgm:prSet>
      <dgm:spPr/>
      <dgm:t>
        <a:bodyPr/>
        <a:lstStyle/>
        <a:p>
          <a:endParaRPr lang="en-US"/>
        </a:p>
      </dgm:t>
    </dgm:pt>
    <dgm:pt modelId="{3ED9B81A-D901-42ED-BA8C-BE6186621D2F}" type="pres">
      <dgm:prSet presAssocID="{0AA07A54-4C1E-4C88-AAD1-9228293E2215}" presName="rootConnector" presStyleLbl="node4" presStyleIdx="2" presStyleCnt="4"/>
      <dgm:spPr/>
      <dgm:t>
        <a:bodyPr/>
        <a:lstStyle/>
        <a:p>
          <a:endParaRPr lang="en-US"/>
        </a:p>
      </dgm:t>
    </dgm:pt>
    <dgm:pt modelId="{A8A72E32-56D0-4187-8E5C-D7FD7CC43EA0}" type="pres">
      <dgm:prSet presAssocID="{0AA07A54-4C1E-4C88-AAD1-9228293E2215}" presName="hierChild4" presStyleCnt="0"/>
      <dgm:spPr/>
    </dgm:pt>
    <dgm:pt modelId="{5DA98FDE-40BF-49AB-AF67-E4EC45CCD523}" type="pres">
      <dgm:prSet presAssocID="{0AA07A54-4C1E-4C88-AAD1-9228293E2215}" presName="hierChild5" presStyleCnt="0"/>
      <dgm:spPr/>
    </dgm:pt>
    <dgm:pt modelId="{5965622E-03AD-4A40-BB68-DE429D8E649E}" type="pres">
      <dgm:prSet presAssocID="{44D18C41-74E4-488D-837F-C44CE715ECE3}" presName="hierChild5" presStyleCnt="0"/>
      <dgm:spPr/>
    </dgm:pt>
    <dgm:pt modelId="{AC6891DB-E604-4759-903E-B268A7DED07A}" type="pres">
      <dgm:prSet presAssocID="{907B65B2-1887-4288-BAD5-B140270F9CB2}" presName="hierChild5" presStyleCnt="0"/>
      <dgm:spPr/>
    </dgm:pt>
    <dgm:pt modelId="{56B8AA14-3A9A-446E-B2B7-97ABDDE20F21}" type="pres">
      <dgm:prSet presAssocID="{35449FD5-BF7A-4818-86DF-414BE9DAC548}" presName="hierChild5" presStyleCnt="0"/>
      <dgm:spPr/>
    </dgm:pt>
    <dgm:pt modelId="{6B3D2FF6-E6D5-47BE-8423-C0369D81D5FF}" type="pres">
      <dgm:prSet presAssocID="{3F13FDD1-C5ED-4B1C-81CE-F43F8CEFE395}" presName="Name37" presStyleLbl="parChTrans1D2" presStyleIdx="1" presStyleCnt="2"/>
      <dgm:spPr/>
      <dgm:t>
        <a:bodyPr/>
        <a:lstStyle/>
        <a:p>
          <a:endParaRPr lang="en-US"/>
        </a:p>
      </dgm:t>
    </dgm:pt>
    <dgm:pt modelId="{BFB52606-3F54-4CD8-B51B-99A50CC64912}" type="pres">
      <dgm:prSet presAssocID="{77D98708-4B57-4E07-9E71-2DD46D2078E7}" presName="hierRoot2" presStyleCnt="0">
        <dgm:presLayoutVars>
          <dgm:hierBranch val="init"/>
        </dgm:presLayoutVars>
      </dgm:prSet>
      <dgm:spPr/>
    </dgm:pt>
    <dgm:pt modelId="{F1DF2624-0E0D-4BBC-A029-A0EBC89F280C}" type="pres">
      <dgm:prSet presAssocID="{77D98708-4B57-4E07-9E71-2DD46D2078E7}" presName="rootComposite" presStyleCnt="0"/>
      <dgm:spPr/>
    </dgm:pt>
    <dgm:pt modelId="{5B6F3DF6-03A2-41A4-8627-AE0A060A5C81}" type="pres">
      <dgm:prSet presAssocID="{77D98708-4B57-4E07-9E71-2DD46D2078E7}" presName="rootText" presStyleLbl="node2" presStyleIdx="1" presStyleCnt="2" custLinFactX="17950" custLinFactY="6976" custLinFactNeighborX="100000" custLinFactNeighborY="100000">
        <dgm:presLayoutVars>
          <dgm:chPref val="3"/>
        </dgm:presLayoutVars>
      </dgm:prSet>
      <dgm:spPr/>
      <dgm:t>
        <a:bodyPr/>
        <a:lstStyle/>
        <a:p>
          <a:endParaRPr lang="en-US"/>
        </a:p>
      </dgm:t>
    </dgm:pt>
    <dgm:pt modelId="{1D935FEC-6649-4A89-90F2-D460C3CAC63B}" type="pres">
      <dgm:prSet presAssocID="{77D98708-4B57-4E07-9E71-2DD46D2078E7}" presName="rootConnector" presStyleLbl="node2" presStyleIdx="1" presStyleCnt="2"/>
      <dgm:spPr/>
      <dgm:t>
        <a:bodyPr/>
        <a:lstStyle/>
        <a:p>
          <a:endParaRPr lang="en-US"/>
        </a:p>
      </dgm:t>
    </dgm:pt>
    <dgm:pt modelId="{73A8A6E6-B73C-450C-B39B-61D543C641FB}" type="pres">
      <dgm:prSet presAssocID="{77D98708-4B57-4E07-9E71-2DD46D2078E7}" presName="hierChild4" presStyleCnt="0"/>
      <dgm:spPr/>
    </dgm:pt>
    <dgm:pt modelId="{5CD9D21E-44A9-4AF3-AB65-3893C7BE0DEC}" type="pres">
      <dgm:prSet presAssocID="{379B11B0-E73B-4102-B9D8-0BB599895BC3}" presName="Name37" presStyleLbl="parChTrans1D3" presStyleIdx="1" presStyleCnt="2"/>
      <dgm:spPr/>
      <dgm:t>
        <a:bodyPr/>
        <a:lstStyle/>
        <a:p>
          <a:endParaRPr lang="en-US"/>
        </a:p>
      </dgm:t>
    </dgm:pt>
    <dgm:pt modelId="{8CBC2815-F92E-4CCB-8FE1-E39C238FB67F}" type="pres">
      <dgm:prSet presAssocID="{128023C0-B174-410D-803C-CE6A2DEDB87C}" presName="hierRoot2" presStyleCnt="0">
        <dgm:presLayoutVars>
          <dgm:hierBranch val="init"/>
        </dgm:presLayoutVars>
      </dgm:prSet>
      <dgm:spPr/>
    </dgm:pt>
    <dgm:pt modelId="{7FA1486C-1A48-47E7-9376-B36F17E8990D}" type="pres">
      <dgm:prSet presAssocID="{128023C0-B174-410D-803C-CE6A2DEDB87C}" presName="rootComposite" presStyleCnt="0"/>
      <dgm:spPr/>
    </dgm:pt>
    <dgm:pt modelId="{8F313966-B01E-4919-A6F0-24BB3E220E55}" type="pres">
      <dgm:prSet presAssocID="{128023C0-B174-410D-803C-CE6A2DEDB87C}" presName="rootText" presStyleLbl="node3" presStyleIdx="1" presStyleCnt="2" custLinFactX="18102" custLinFactY="4213" custLinFactNeighborX="100000" custLinFactNeighborY="100000">
        <dgm:presLayoutVars>
          <dgm:chPref val="3"/>
        </dgm:presLayoutVars>
      </dgm:prSet>
      <dgm:spPr/>
      <dgm:t>
        <a:bodyPr/>
        <a:lstStyle/>
        <a:p>
          <a:endParaRPr lang="en-US"/>
        </a:p>
      </dgm:t>
    </dgm:pt>
    <dgm:pt modelId="{58681523-B933-48CE-96CC-FA44D7CA59F0}" type="pres">
      <dgm:prSet presAssocID="{128023C0-B174-410D-803C-CE6A2DEDB87C}" presName="rootConnector" presStyleLbl="node3" presStyleIdx="1" presStyleCnt="2"/>
      <dgm:spPr/>
      <dgm:t>
        <a:bodyPr/>
        <a:lstStyle/>
        <a:p>
          <a:endParaRPr lang="en-US"/>
        </a:p>
      </dgm:t>
    </dgm:pt>
    <dgm:pt modelId="{29BEE48B-D6F9-41E8-BB8F-D82FC0B47BC5}" type="pres">
      <dgm:prSet presAssocID="{128023C0-B174-410D-803C-CE6A2DEDB87C}" presName="hierChild4" presStyleCnt="0"/>
      <dgm:spPr/>
    </dgm:pt>
    <dgm:pt modelId="{3D273357-ABD1-4E4A-9367-02842D97FA3E}" type="pres">
      <dgm:prSet presAssocID="{808B4F7E-A00E-4CCC-9610-7E1764E2AC15}" presName="Name37" presStyleLbl="parChTrans1D4" presStyleIdx="3" presStyleCnt="4"/>
      <dgm:spPr/>
      <dgm:t>
        <a:bodyPr/>
        <a:lstStyle/>
        <a:p>
          <a:endParaRPr lang="en-US"/>
        </a:p>
      </dgm:t>
    </dgm:pt>
    <dgm:pt modelId="{65CB25EF-8E43-4A48-8BE1-A9AA54F336D5}" type="pres">
      <dgm:prSet presAssocID="{1AC5630D-B045-4668-BD54-F21C0F20F315}" presName="hierRoot2" presStyleCnt="0">
        <dgm:presLayoutVars>
          <dgm:hierBranch val="init"/>
        </dgm:presLayoutVars>
      </dgm:prSet>
      <dgm:spPr/>
    </dgm:pt>
    <dgm:pt modelId="{A298F0EC-A40C-4D6C-BD74-4E689BD31197}" type="pres">
      <dgm:prSet presAssocID="{1AC5630D-B045-4668-BD54-F21C0F20F315}" presName="rootComposite" presStyleCnt="0"/>
      <dgm:spPr/>
    </dgm:pt>
    <dgm:pt modelId="{E936FBE5-BDF4-413E-A37B-E8628F294E59}" type="pres">
      <dgm:prSet presAssocID="{1AC5630D-B045-4668-BD54-F21C0F20F315}" presName="rootText" presStyleLbl="node4" presStyleIdx="3" presStyleCnt="4" custLinFactNeighborX="93099" custLinFactNeighborY="89846">
        <dgm:presLayoutVars>
          <dgm:chPref val="3"/>
        </dgm:presLayoutVars>
      </dgm:prSet>
      <dgm:spPr/>
      <dgm:t>
        <a:bodyPr/>
        <a:lstStyle/>
        <a:p>
          <a:endParaRPr lang="en-US"/>
        </a:p>
      </dgm:t>
    </dgm:pt>
    <dgm:pt modelId="{A41E22DE-BAA2-4C73-B9CD-B36CCFDD084D}" type="pres">
      <dgm:prSet presAssocID="{1AC5630D-B045-4668-BD54-F21C0F20F315}" presName="rootConnector" presStyleLbl="node4" presStyleIdx="3" presStyleCnt="4"/>
      <dgm:spPr/>
      <dgm:t>
        <a:bodyPr/>
        <a:lstStyle/>
        <a:p>
          <a:endParaRPr lang="en-US"/>
        </a:p>
      </dgm:t>
    </dgm:pt>
    <dgm:pt modelId="{67FDFD43-D6E8-40AC-A667-2C68E34D0A0C}" type="pres">
      <dgm:prSet presAssocID="{1AC5630D-B045-4668-BD54-F21C0F20F315}" presName="hierChild4" presStyleCnt="0"/>
      <dgm:spPr/>
    </dgm:pt>
    <dgm:pt modelId="{5502AF7C-24F1-42EF-90F3-7DA74083261A}" type="pres">
      <dgm:prSet presAssocID="{1AC5630D-B045-4668-BD54-F21C0F20F315}" presName="hierChild5" presStyleCnt="0"/>
      <dgm:spPr/>
    </dgm:pt>
    <dgm:pt modelId="{BC280D19-F404-46B9-8DF1-8B7AE5466510}" type="pres">
      <dgm:prSet presAssocID="{128023C0-B174-410D-803C-CE6A2DEDB87C}" presName="hierChild5" presStyleCnt="0"/>
      <dgm:spPr/>
    </dgm:pt>
    <dgm:pt modelId="{8059A024-C946-4515-9161-F194BB464F7F}" type="pres">
      <dgm:prSet presAssocID="{77D98708-4B57-4E07-9E71-2DD46D2078E7}" presName="hierChild5" presStyleCnt="0"/>
      <dgm:spPr/>
    </dgm:pt>
    <dgm:pt modelId="{F4051B5A-5BAE-4202-9E0D-E85C57E45D11}" type="pres">
      <dgm:prSet presAssocID="{0D7BFD0F-8C20-41DC-A750-8F4FBB1D2695}" presName="hierChild3" presStyleCnt="0"/>
      <dgm:spPr/>
    </dgm:pt>
  </dgm:ptLst>
  <dgm:cxnLst>
    <dgm:cxn modelId="{FB7FEEB2-1D91-4C29-8B33-8047593D2566}" type="presOf" srcId="{44D18C41-74E4-488D-837F-C44CE715ECE3}" destId="{D02C69AF-347C-41E3-83FF-F80F1DFDB2BA}" srcOrd="1" destOrd="0" presId="urn:microsoft.com/office/officeart/2005/8/layout/orgChart1"/>
    <dgm:cxn modelId="{152ABCEB-34C5-4AE2-AC89-F889B300737C}" type="presOf" srcId="{BD083E78-6332-4854-82CB-6D17303AD6DE}" destId="{3353E82B-3E3A-42B3-9F3E-B24FA0450935}" srcOrd="0" destOrd="0" presId="urn:microsoft.com/office/officeart/2005/8/layout/orgChart1"/>
    <dgm:cxn modelId="{5D19A489-38FD-4EF1-B89D-D6A6C853C9F2}" type="presOf" srcId="{128023C0-B174-410D-803C-CE6A2DEDB87C}" destId="{8F313966-B01E-4919-A6F0-24BB3E220E55}" srcOrd="0" destOrd="0" presId="urn:microsoft.com/office/officeart/2005/8/layout/orgChart1"/>
    <dgm:cxn modelId="{6DDCCFDD-608D-4B9E-90E4-0C0A823AC5BC}" type="presOf" srcId="{907B65B2-1887-4288-BAD5-B140270F9CB2}" destId="{7A31452B-6867-4E1A-862A-FABBA12DD955}" srcOrd="0" destOrd="0" presId="urn:microsoft.com/office/officeart/2005/8/layout/orgChart1"/>
    <dgm:cxn modelId="{11FE859E-7F76-4455-81FA-ED0EBBA5453F}" type="presOf" srcId="{4F33F190-6C19-4760-A8FA-3EC1E1345449}" destId="{FD0B6369-F420-4A02-A6B2-175F42B8F8BF}" srcOrd="0" destOrd="0" presId="urn:microsoft.com/office/officeart/2005/8/layout/orgChart1"/>
    <dgm:cxn modelId="{29A6D92C-9AED-4226-9C71-BC408ED4BA2E}" srcId="{44D18C41-74E4-488D-837F-C44CE715ECE3}" destId="{5190629A-F3A0-45AF-A0A0-FB5CE05D7F93}" srcOrd="0" destOrd="0" parTransId="{25089C77-FB29-4563-8FD8-36386E21A15E}" sibTransId="{2462E9EE-7891-460F-BEC6-DBB2971FBA6F}"/>
    <dgm:cxn modelId="{C4214A9C-324F-42F1-9475-D7EE746D7E61}" srcId="{77D98708-4B57-4E07-9E71-2DD46D2078E7}" destId="{128023C0-B174-410D-803C-CE6A2DEDB87C}" srcOrd="0" destOrd="0" parTransId="{379B11B0-E73B-4102-B9D8-0BB599895BC3}" sibTransId="{3834B37E-D1B5-44B9-A5C3-D72D55D1D30D}"/>
    <dgm:cxn modelId="{37A553BF-C2F5-4D6A-9C01-1CCDD35B0C91}" type="presOf" srcId="{3F13FDD1-C5ED-4B1C-81CE-F43F8CEFE395}" destId="{6B3D2FF6-E6D5-47BE-8423-C0369D81D5FF}" srcOrd="0" destOrd="0" presId="urn:microsoft.com/office/officeart/2005/8/layout/orgChart1"/>
    <dgm:cxn modelId="{90EE01CC-7E87-422E-98CA-6225E158C8A6}" type="presOf" srcId="{35449FD5-BF7A-4818-86DF-414BE9DAC548}" destId="{BAF40D14-49A6-43A1-9532-C65FFCA90F60}" srcOrd="1" destOrd="0" presId="urn:microsoft.com/office/officeart/2005/8/layout/orgChart1"/>
    <dgm:cxn modelId="{A30DD017-2493-4DC0-B46D-9CE47410B501}" srcId="{44D18C41-74E4-488D-837F-C44CE715ECE3}" destId="{0AA07A54-4C1E-4C88-AAD1-9228293E2215}" srcOrd="1" destOrd="0" parTransId="{542A436C-6870-425D-8697-946B53A58A14}" sibTransId="{0E1ED1ED-251F-460D-9A32-02E66E4682C9}"/>
    <dgm:cxn modelId="{545DA25E-3D36-402D-96C7-DE4B18E61339}" srcId="{7CF2B7BD-7912-4A57-A1EB-3E66EF63D0B9}" destId="{0D7BFD0F-8C20-41DC-A750-8F4FBB1D2695}" srcOrd="0" destOrd="0" parTransId="{CE034C06-08C1-4795-8D66-89E2F0939845}" sibTransId="{B13A7088-FEB6-40A1-AB19-644AA8BA3392}"/>
    <dgm:cxn modelId="{F5F75286-0E7E-4992-A649-BD67B67BFB0C}" type="presOf" srcId="{1AC5630D-B045-4668-BD54-F21C0F20F315}" destId="{A41E22DE-BAA2-4C73-B9CD-B36CCFDD084D}" srcOrd="1" destOrd="0" presId="urn:microsoft.com/office/officeart/2005/8/layout/orgChart1"/>
    <dgm:cxn modelId="{2AAA7602-093B-4E4D-86E3-0F6AC7008AFE}" srcId="{0D7BFD0F-8C20-41DC-A750-8F4FBB1D2695}" destId="{35449FD5-BF7A-4818-86DF-414BE9DAC548}" srcOrd="0" destOrd="0" parTransId="{BD083E78-6332-4854-82CB-6D17303AD6DE}" sibTransId="{CE3C5471-670B-4385-A061-D51252D7DE69}"/>
    <dgm:cxn modelId="{888E9C74-3727-440D-B851-B5EE69EAEF48}" type="presOf" srcId="{1AC5630D-B045-4668-BD54-F21C0F20F315}" destId="{E936FBE5-BDF4-413E-A37B-E8628F294E59}" srcOrd="0" destOrd="0" presId="urn:microsoft.com/office/officeart/2005/8/layout/orgChart1"/>
    <dgm:cxn modelId="{6547D542-83F1-414C-94F1-DB9365B72F20}" type="presOf" srcId="{77D98708-4B57-4E07-9E71-2DD46D2078E7}" destId="{1D935FEC-6649-4A89-90F2-D460C3CAC63B}" srcOrd="1" destOrd="0" presId="urn:microsoft.com/office/officeart/2005/8/layout/orgChart1"/>
    <dgm:cxn modelId="{F038F51B-CC79-4655-8E99-3BFA4E8206A5}" srcId="{907B65B2-1887-4288-BAD5-B140270F9CB2}" destId="{44D18C41-74E4-488D-837F-C44CE715ECE3}" srcOrd="0" destOrd="0" parTransId="{4F33F190-6C19-4760-A8FA-3EC1E1345449}" sibTransId="{80646D75-8042-46F2-8CBF-CF0E7680785F}"/>
    <dgm:cxn modelId="{AAD292DD-3025-47B8-BD88-EB393F971061}" type="presOf" srcId="{0D7BFD0F-8C20-41DC-A750-8F4FBB1D2695}" destId="{DC5A81EA-EBFB-4559-B121-B286A1BEB3B1}" srcOrd="0" destOrd="0" presId="urn:microsoft.com/office/officeart/2005/8/layout/orgChart1"/>
    <dgm:cxn modelId="{ED2CB108-A77E-48D0-89F0-DA1B09D16C12}" type="presOf" srcId="{44D18C41-74E4-488D-837F-C44CE715ECE3}" destId="{6C485CBB-0C5E-4D8A-9766-46AE363FFFFA}" srcOrd="0" destOrd="0" presId="urn:microsoft.com/office/officeart/2005/8/layout/orgChart1"/>
    <dgm:cxn modelId="{52FED916-687E-4F77-813B-DE602587C00C}" srcId="{35449FD5-BF7A-4818-86DF-414BE9DAC548}" destId="{907B65B2-1887-4288-BAD5-B140270F9CB2}" srcOrd="0" destOrd="0" parTransId="{C8916BFF-B798-4A09-962A-0D1BBFDFB8FD}" sibTransId="{08FE3D66-BEE7-43A9-AB95-2DC474C349AE}"/>
    <dgm:cxn modelId="{D891F1B7-5AC9-4D73-947A-D53E6F48228D}" srcId="{0D7BFD0F-8C20-41DC-A750-8F4FBB1D2695}" destId="{77D98708-4B57-4E07-9E71-2DD46D2078E7}" srcOrd="1" destOrd="0" parTransId="{3F13FDD1-C5ED-4B1C-81CE-F43F8CEFE395}" sibTransId="{D4523137-AECB-4A6D-8CB4-4E9561689867}"/>
    <dgm:cxn modelId="{B0B30AF7-1DDE-4091-80AE-2C129EF7FC75}" type="presOf" srcId="{77D98708-4B57-4E07-9E71-2DD46D2078E7}" destId="{5B6F3DF6-03A2-41A4-8627-AE0A060A5C81}" srcOrd="0" destOrd="0" presId="urn:microsoft.com/office/officeart/2005/8/layout/orgChart1"/>
    <dgm:cxn modelId="{91D9151F-FCEB-414F-83A9-4B7F8F615BB1}" type="presOf" srcId="{35449FD5-BF7A-4818-86DF-414BE9DAC548}" destId="{32EF9C35-295B-425E-A589-AEDA8B70EF10}" srcOrd="0" destOrd="0" presId="urn:microsoft.com/office/officeart/2005/8/layout/orgChart1"/>
    <dgm:cxn modelId="{468EF1EF-F480-4155-A64F-9E6982BEA44E}" type="presOf" srcId="{5190629A-F3A0-45AF-A0A0-FB5CE05D7F93}" destId="{B11D7EC0-CF07-4D19-986B-93050A6E2A97}" srcOrd="1" destOrd="0" presId="urn:microsoft.com/office/officeart/2005/8/layout/orgChart1"/>
    <dgm:cxn modelId="{6CA8DB43-6FD7-4A93-A043-CDD2BDBD6C2D}" type="presOf" srcId="{0D7BFD0F-8C20-41DC-A750-8F4FBB1D2695}" destId="{72F1359F-E9B5-4D60-884D-D5DA3CB39F8B}" srcOrd="1" destOrd="0" presId="urn:microsoft.com/office/officeart/2005/8/layout/orgChart1"/>
    <dgm:cxn modelId="{C1AEA996-D7B1-4105-A12C-0BAE45CE986A}" type="presOf" srcId="{808B4F7E-A00E-4CCC-9610-7E1764E2AC15}" destId="{3D273357-ABD1-4E4A-9367-02842D97FA3E}" srcOrd="0" destOrd="0" presId="urn:microsoft.com/office/officeart/2005/8/layout/orgChart1"/>
    <dgm:cxn modelId="{2658A751-89BD-4F9F-8088-772CF056FA19}" type="presOf" srcId="{25089C77-FB29-4563-8FD8-36386E21A15E}" destId="{E32EFEF3-C3F1-455A-9D94-8E77128686AC}" srcOrd="0" destOrd="0" presId="urn:microsoft.com/office/officeart/2005/8/layout/orgChart1"/>
    <dgm:cxn modelId="{ED4A10D9-EFF1-4375-8236-C0739CB76A9F}" type="presOf" srcId="{7CF2B7BD-7912-4A57-A1EB-3E66EF63D0B9}" destId="{0D5F8B8A-C0A9-4901-8FEE-191B18B56AAC}" srcOrd="0" destOrd="0" presId="urn:microsoft.com/office/officeart/2005/8/layout/orgChart1"/>
    <dgm:cxn modelId="{0FEBE675-A2D8-4FD7-A42E-0BBB34EFF2CD}" srcId="{128023C0-B174-410D-803C-CE6A2DEDB87C}" destId="{1AC5630D-B045-4668-BD54-F21C0F20F315}" srcOrd="0" destOrd="0" parTransId="{808B4F7E-A00E-4CCC-9610-7E1764E2AC15}" sibTransId="{5BE49434-EDB4-45A9-8520-51C8E4102E8B}"/>
    <dgm:cxn modelId="{ACCEC615-2607-4AF0-A211-522AAD49D523}" type="presOf" srcId="{0AA07A54-4C1E-4C88-AAD1-9228293E2215}" destId="{3ED9B81A-D901-42ED-BA8C-BE6186621D2F}" srcOrd="1" destOrd="0" presId="urn:microsoft.com/office/officeart/2005/8/layout/orgChart1"/>
    <dgm:cxn modelId="{AC38B33C-231F-41E5-B9DD-65D467CC1A02}" type="presOf" srcId="{907B65B2-1887-4288-BAD5-B140270F9CB2}" destId="{A50C4E8E-5703-47A1-867A-5C771FFC8367}" srcOrd="1" destOrd="0" presId="urn:microsoft.com/office/officeart/2005/8/layout/orgChart1"/>
    <dgm:cxn modelId="{FBBDC8EC-C09D-4AD8-91E8-8107FEFF6EDB}" type="presOf" srcId="{0AA07A54-4C1E-4C88-AAD1-9228293E2215}" destId="{0A25098C-7A65-45F2-8163-59287BB32C0D}" srcOrd="0" destOrd="0" presId="urn:microsoft.com/office/officeart/2005/8/layout/orgChart1"/>
    <dgm:cxn modelId="{315A59D5-E5C7-4C0D-B3BE-C62C10156919}" type="presOf" srcId="{128023C0-B174-410D-803C-CE6A2DEDB87C}" destId="{58681523-B933-48CE-96CC-FA44D7CA59F0}" srcOrd="1" destOrd="0" presId="urn:microsoft.com/office/officeart/2005/8/layout/orgChart1"/>
    <dgm:cxn modelId="{276166AC-6FDC-4605-AD44-F7D085BB9C65}" type="presOf" srcId="{C8916BFF-B798-4A09-962A-0D1BBFDFB8FD}" destId="{9F6923DB-3C58-48AF-816E-55420925D8D5}" srcOrd="0" destOrd="0" presId="urn:microsoft.com/office/officeart/2005/8/layout/orgChart1"/>
    <dgm:cxn modelId="{180504D3-57CB-4B31-9175-5DDE886FDF9E}" type="presOf" srcId="{542A436C-6870-425D-8697-946B53A58A14}" destId="{2D24BE0C-A4B1-487B-988B-2B9F43D75E22}" srcOrd="0" destOrd="0" presId="urn:microsoft.com/office/officeart/2005/8/layout/orgChart1"/>
    <dgm:cxn modelId="{4935D900-B8A3-4E1B-8C0C-F553916A2062}" type="presOf" srcId="{379B11B0-E73B-4102-B9D8-0BB599895BC3}" destId="{5CD9D21E-44A9-4AF3-AB65-3893C7BE0DEC}" srcOrd="0" destOrd="0" presId="urn:microsoft.com/office/officeart/2005/8/layout/orgChart1"/>
    <dgm:cxn modelId="{224FE8A6-53DB-4CDC-8682-3DB07EFDF50D}" type="presOf" srcId="{5190629A-F3A0-45AF-A0A0-FB5CE05D7F93}" destId="{26ACA6E2-036F-482B-87F2-539CF02F3863}" srcOrd="0" destOrd="0" presId="urn:microsoft.com/office/officeart/2005/8/layout/orgChart1"/>
    <dgm:cxn modelId="{F71D2933-5D29-4A69-B664-7982FD7CAD8F}" type="presParOf" srcId="{0D5F8B8A-C0A9-4901-8FEE-191B18B56AAC}" destId="{C5B921BE-111E-404D-A4E8-2C507035A21B}" srcOrd="0" destOrd="0" presId="urn:microsoft.com/office/officeart/2005/8/layout/orgChart1"/>
    <dgm:cxn modelId="{FFFB7F80-C1B2-4DBA-B25A-63D6C1583321}" type="presParOf" srcId="{C5B921BE-111E-404D-A4E8-2C507035A21B}" destId="{8570DBDD-2FEA-445D-8497-2C9D9576EA3E}" srcOrd="0" destOrd="0" presId="urn:microsoft.com/office/officeart/2005/8/layout/orgChart1"/>
    <dgm:cxn modelId="{2F7EBA50-A958-4741-83E9-FB6B7BE6A1AD}" type="presParOf" srcId="{8570DBDD-2FEA-445D-8497-2C9D9576EA3E}" destId="{DC5A81EA-EBFB-4559-B121-B286A1BEB3B1}" srcOrd="0" destOrd="0" presId="urn:microsoft.com/office/officeart/2005/8/layout/orgChart1"/>
    <dgm:cxn modelId="{11E2C020-3389-494F-AFF6-AF5F22C34F40}" type="presParOf" srcId="{8570DBDD-2FEA-445D-8497-2C9D9576EA3E}" destId="{72F1359F-E9B5-4D60-884D-D5DA3CB39F8B}" srcOrd="1" destOrd="0" presId="urn:microsoft.com/office/officeart/2005/8/layout/orgChart1"/>
    <dgm:cxn modelId="{7B824F51-5C1F-4F48-820F-C3554CADC5B8}" type="presParOf" srcId="{C5B921BE-111E-404D-A4E8-2C507035A21B}" destId="{2562B12E-B89F-4EB1-A600-3D17CB5FFE8C}" srcOrd="1" destOrd="0" presId="urn:microsoft.com/office/officeart/2005/8/layout/orgChart1"/>
    <dgm:cxn modelId="{25A5FE3E-3DDC-4FBE-A8DE-FBBF1237C333}" type="presParOf" srcId="{2562B12E-B89F-4EB1-A600-3D17CB5FFE8C}" destId="{3353E82B-3E3A-42B3-9F3E-B24FA0450935}" srcOrd="0" destOrd="0" presId="urn:microsoft.com/office/officeart/2005/8/layout/orgChart1"/>
    <dgm:cxn modelId="{2C1F3500-FB91-419E-A3DE-DB7B81545FAB}" type="presParOf" srcId="{2562B12E-B89F-4EB1-A600-3D17CB5FFE8C}" destId="{A976F5B6-0610-4050-B690-FC9829E6F3A1}" srcOrd="1" destOrd="0" presId="urn:microsoft.com/office/officeart/2005/8/layout/orgChart1"/>
    <dgm:cxn modelId="{4C013054-0BDA-4CDF-8CBD-7934265E744C}" type="presParOf" srcId="{A976F5B6-0610-4050-B690-FC9829E6F3A1}" destId="{B2BB1103-C8B7-4E9B-9188-50FB26077293}" srcOrd="0" destOrd="0" presId="urn:microsoft.com/office/officeart/2005/8/layout/orgChart1"/>
    <dgm:cxn modelId="{74831818-445C-4345-97B3-9FB1BD5863D7}" type="presParOf" srcId="{B2BB1103-C8B7-4E9B-9188-50FB26077293}" destId="{32EF9C35-295B-425E-A589-AEDA8B70EF10}" srcOrd="0" destOrd="0" presId="urn:microsoft.com/office/officeart/2005/8/layout/orgChart1"/>
    <dgm:cxn modelId="{C65A9618-55FE-41DD-B151-C8BBF60CBED9}" type="presParOf" srcId="{B2BB1103-C8B7-4E9B-9188-50FB26077293}" destId="{BAF40D14-49A6-43A1-9532-C65FFCA90F60}" srcOrd="1" destOrd="0" presId="urn:microsoft.com/office/officeart/2005/8/layout/orgChart1"/>
    <dgm:cxn modelId="{6F8CDF81-7B2C-44F0-A7C7-606365F8A193}" type="presParOf" srcId="{A976F5B6-0610-4050-B690-FC9829E6F3A1}" destId="{BEEE183E-D081-408B-9700-754CEA99EFFB}" srcOrd="1" destOrd="0" presId="urn:microsoft.com/office/officeart/2005/8/layout/orgChart1"/>
    <dgm:cxn modelId="{34BBC1AA-BD98-493B-AABB-3D6521F45492}" type="presParOf" srcId="{BEEE183E-D081-408B-9700-754CEA99EFFB}" destId="{9F6923DB-3C58-48AF-816E-55420925D8D5}" srcOrd="0" destOrd="0" presId="urn:microsoft.com/office/officeart/2005/8/layout/orgChart1"/>
    <dgm:cxn modelId="{CDDBB401-27AC-4ACA-A408-D777BDDCA956}" type="presParOf" srcId="{BEEE183E-D081-408B-9700-754CEA99EFFB}" destId="{F2391006-2AE1-4F04-94DB-9A2790293117}" srcOrd="1" destOrd="0" presId="urn:microsoft.com/office/officeart/2005/8/layout/orgChart1"/>
    <dgm:cxn modelId="{E7C899CF-CB9E-45DA-8AD3-9144925F654B}" type="presParOf" srcId="{F2391006-2AE1-4F04-94DB-9A2790293117}" destId="{41AB08CB-4FD9-41F1-9A60-AEE093C73670}" srcOrd="0" destOrd="0" presId="urn:microsoft.com/office/officeart/2005/8/layout/orgChart1"/>
    <dgm:cxn modelId="{07205923-25E7-4899-A44C-246EC5F370CA}" type="presParOf" srcId="{41AB08CB-4FD9-41F1-9A60-AEE093C73670}" destId="{7A31452B-6867-4E1A-862A-FABBA12DD955}" srcOrd="0" destOrd="0" presId="urn:microsoft.com/office/officeart/2005/8/layout/orgChart1"/>
    <dgm:cxn modelId="{E2A3CF61-A5F2-4092-86DC-CA89305E44D2}" type="presParOf" srcId="{41AB08CB-4FD9-41F1-9A60-AEE093C73670}" destId="{A50C4E8E-5703-47A1-867A-5C771FFC8367}" srcOrd="1" destOrd="0" presId="urn:microsoft.com/office/officeart/2005/8/layout/orgChart1"/>
    <dgm:cxn modelId="{6F9E239F-A240-48C3-8220-C39A6F59F879}" type="presParOf" srcId="{F2391006-2AE1-4F04-94DB-9A2790293117}" destId="{D09012AF-054B-4639-9982-477322969D3D}" srcOrd="1" destOrd="0" presId="urn:microsoft.com/office/officeart/2005/8/layout/orgChart1"/>
    <dgm:cxn modelId="{A7C20546-303F-4891-95FE-E1D40D222FAC}" type="presParOf" srcId="{D09012AF-054B-4639-9982-477322969D3D}" destId="{FD0B6369-F420-4A02-A6B2-175F42B8F8BF}" srcOrd="0" destOrd="0" presId="urn:microsoft.com/office/officeart/2005/8/layout/orgChart1"/>
    <dgm:cxn modelId="{82BCDAD9-650D-42B3-8D36-FD09557990D0}" type="presParOf" srcId="{D09012AF-054B-4639-9982-477322969D3D}" destId="{619F0C64-E3E1-414A-819E-F7B70244107F}" srcOrd="1" destOrd="0" presId="urn:microsoft.com/office/officeart/2005/8/layout/orgChart1"/>
    <dgm:cxn modelId="{F8FB1C1F-2858-4B38-B1B9-6B01C0E16208}" type="presParOf" srcId="{619F0C64-E3E1-414A-819E-F7B70244107F}" destId="{2474F3A3-A4BA-4BE6-BDA7-46B3AD978837}" srcOrd="0" destOrd="0" presId="urn:microsoft.com/office/officeart/2005/8/layout/orgChart1"/>
    <dgm:cxn modelId="{49FAA838-3631-4377-8B94-3AA13BB1E159}" type="presParOf" srcId="{2474F3A3-A4BA-4BE6-BDA7-46B3AD978837}" destId="{6C485CBB-0C5E-4D8A-9766-46AE363FFFFA}" srcOrd="0" destOrd="0" presId="urn:microsoft.com/office/officeart/2005/8/layout/orgChart1"/>
    <dgm:cxn modelId="{1DD6474D-5FBE-4C37-A0B7-2EA7199157C9}" type="presParOf" srcId="{2474F3A3-A4BA-4BE6-BDA7-46B3AD978837}" destId="{D02C69AF-347C-41E3-83FF-F80F1DFDB2BA}" srcOrd="1" destOrd="0" presId="urn:microsoft.com/office/officeart/2005/8/layout/orgChart1"/>
    <dgm:cxn modelId="{78338F10-F3E1-4A84-B5A9-5A6F26CEBFC9}" type="presParOf" srcId="{619F0C64-E3E1-414A-819E-F7B70244107F}" destId="{072CEF00-A2A2-40C3-82A3-AB631396C6B2}" srcOrd="1" destOrd="0" presId="urn:microsoft.com/office/officeart/2005/8/layout/orgChart1"/>
    <dgm:cxn modelId="{DBC35F97-AFD2-4A94-9649-043037F1BDB5}" type="presParOf" srcId="{072CEF00-A2A2-40C3-82A3-AB631396C6B2}" destId="{E32EFEF3-C3F1-455A-9D94-8E77128686AC}" srcOrd="0" destOrd="0" presId="urn:microsoft.com/office/officeart/2005/8/layout/orgChart1"/>
    <dgm:cxn modelId="{A3273859-6EAC-4B35-895D-9D3140BC6F3A}" type="presParOf" srcId="{072CEF00-A2A2-40C3-82A3-AB631396C6B2}" destId="{247B54E0-F4C0-4478-860E-59ECD3DA1D2C}" srcOrd="1" destOrd="0" presId="urn:microsoft.com/office/officeart/2005/8/layout/orgChart1"/>
    <dgm:cxn modelId="{E1DC5EA8-03C8-4805-AC20-E15F34B3DF14}" type="presParOf" srcId="{247B54E0-F4C0-4478-860E-59ECD3DA1D2C}" destId="{199C6E72-4C78-4DF2-BAC9-5E7205FEB504}" srcOrd="0" destOrd="0" presId="urn:microsoft.com/office/officeart/2005/8/layout/orgChart1"/>
    <dgm:cxn modelId="{4013136D-BDB5-472C-B943-6209184ED93C}" type="presParOf" srcId="{199C6E72-4C78-4DF2-BAC9-5E7205FEB504}" destId="{26ACA6E2-036F-482B-87F2-539CF02F3863}" srcOrd="0" destOrd="0" presId="urn:microsoft.com/office/officeart/2005/8/layout/orgChart1"/>
    <dgm:cxn modelId="{3B0ACBD5-30D5-4328-9A60-A7CDFA39F7D6}" type="presParOf" srcId="{199C6E72-4C78-4DF2-BAC9-5E7205FEB504}" destId="{B11D7EC0-CF07-4D19-986B-93050A6E2A97}" srcOrd="1" destOrd="0" presId="urn:microsoft.com/office/officeart/2005/8/layout/orgChart1"/>
    <dgm:cxn modelId="{03BBA07C-1CE3-4D7F-9E0E-9A13667D5A28}" type="presParOf" srcId="{247B54E0-F4C0-4478-860E-59ECD3DA1D2C}" destId="{9DF71057-346A-4BB1-B076-3CED156575A7}" srcOrd="1" destOrd="0" presId="urn:microsoft.com/office/officeart/2005/8/layout/orgChart1"/>
    <dgm:cxn modelId="{7F2D0D25-7510-45A3-9B7E-26C52FDC8F70}" type="presParOf" srcId="{247B54E0-F4C0-4478-860E-59ECD3DA1D2C}" destId="{80BEAFC8-109B-41B4-8393-CD620B3FF22A}" srcOrd="2" destOrd="0" presId="urn:microsoft.com/office/officeart/2005/8/layout/orgChart1"/>
    <dgm:cxn modelId="{E38D5FB0-C9B4-41E4-8AC2-EC88A7FFCBBC}" type="presParOf" srcId="{072CEF00-A2A2-40C3-82A3-AB631396C6B2}" destId="{2D24BE0C-A4B1-487B-988B-2B9F43D75E22}" srcOrd="2" destOrd="0" presId="urn:microsoft.com/office/officeart/2005/8/layout/orgChart1"/>
    <dgm:cxn modelId="{E86A817A-54D9-470D-BACE-1126536C59A9}" type="presParOf" srcId="{072CEF00-A2A2-40C3-82A3-AB631396C6B2}" destId="{D0B3540B-97A0-40A4-904C-15A9264FC38C}" srcOrd="3" destOrd="0" presId="urn:microsoft.com/office/officeart/2005/8/layout/orgChart1"/>
    <dgm:cxn modelId="{85CA6C8A-2C29-4770-A8D5-0B4F00F775B1}" type="presParOf" srcId="{D0B3540B-97A0-40A4-904C-15A9264FC38C}" destId="{B2511A3C-99D5-4068-BDE2-E52F2867ECA0}" srcOrd="0" destOrd="0" presId="urn:microsoft.com/office/officeart/2005/8/layout/orgChart1"/>
    <dgm:cxn modelId="{9CFC8797-3CEA-4BEA-AFAA-51685360E05C}" type="presParOf" srcId="{B2511A3C-99D5-4068-BDE2-E52F2867ECA0}" destId="{0A25098C-7A65-45F2-8163-59287BB32C0D}" srcOrd="0" destOrd="0" presId="urn:microsoft.com/office/officeart/2005/8/layout/orgChart1"/>
    <dgm:cxn modelId="{8183F8AA-EC7D-4692-A945-207B2777890D}" type="presParOf" srcId="{B2511A3C-99D5-4068-BDE2-E52F2867ECA0}" destId="{3ED9B81A-D901-42ED-BA8C-BE6186621D2F}" srcOrd="1" destOrd="0" presId="urn:microsoft.com/office/officeart/2005/8/layout/orgChart1"/>
    <dgm:cxn modelId="{705ED398-54B7-4277-B785-71E8E31DF68B}" type="presParOf" srcId="{D0B3540B-97A0-40A4-904C-15A9264FC38C}" destId="{A8A72E32-56D0-4187-8E5C-D7FD7CC43EA0}" srcOrd="1" destOrd="0" presId="urn:microsoft.com/office/officeart/2005/8/layout/orgChart1"/>
    <dgm:cxn modelId="{65030FDA-CEBE-47DB-A8A5-6D1053A42175}" type="presParOf" srcId="{D0B3540B-97A0-40A4-904C-15A9264FC38C}" destId="{5DA98FDE-40BF-49AB-AF67-E4EC45CCD523}" srcOrd="2" destOrd="0" presId="urn:microsoft.com/office/officeart/2005/8/layout/orgChart1"/>
    <dgm:cxn modelId="{A3CFECDA-962A-46AB-BBEF-845C5844E90F}" type="presParOf" srcId="{619F0C64-E3E1-414A-819E-F7B70244107F}" destId="{5965622E-03AD-4A40-BB68-DE429D8E649E}" srcOrd="2" destOrd="0" presId="urn:microsoft.com/office/officeart/2005/8/layout/orgChart1"/>
    <dgm:cxn modelId="{FEDC154B-9478-4F52-810C-B6A9C4063EB8}" type="presParOf" srcId="{F2391006-2AE1-4F04-94DB-9A2790293117}" destId="{AC6891DB-E604-4759-903E-B268A7DED07A}" srcOrd="2" destOrd="0" presId="urn:microsoft.com/office/officeart/2005/8/layout/orgChart1"/>
    <dgm:cxn modelId="{C9658641-CE29-4995-BBD2-88CF1D84BACD}" type="presParOf" srcId="{A976F5B6-0610-4050-B690-FC9829E6F3A1}" destId="{56B8AA14-3A9A-446E-B2B7-97ABDDE20F21}" srcOrd="2" destOrd="0" presId="urn:microsoft.com/office/officeart/2005/8/layout/orgChart1"/>
    <dgm:cxn modelId="{FCF76334-C883-4FEE-AAD9-6A9A5A3E2312}" type="presParOf" srcId="{2562B12E-B89F-4EB1-A600-3D17CB5FFE8C}" destId="{6B3D2FF6-E6D5-47BE-8423-C0369D81D5FF}" srcOrd="2" destOrd="0" presId="urn:microsoft.com/office/officeart/2005/8/layout/orgChart1"/>
    <dgm:cxn modelId="{C6E02C67-D799-421F-9CBB-9693F5341346}" type="presParOf" srcId="{2562B12E-B89F-4EB1-A600-3D17CB5FFE8C}" destId="{BFB52606-3F54-4CD8-B51B-99A50CC64912}" srcOrd="3" destOrd="0" presId="urn:microsoft.com/office/officeart/2005/8/layout/orgChart1"/>
    <dgm:cxn modelId="{9551BBD0-9B97-4D91-B0CA-82C8208A15FB}" type="presParOf" srcId="{BFB52606-3F54-4CD8-B51B-99A50CC64912}" destId="{F1DF2624-0E0D-4BBC-A029-A0EBC89F280C}" srcOrd="0" destOrd="0" presId="urn:microsoft.com/office/officeart/2005/8/layout/orgChart1"/>
    <dgm:cxn modelId="{59371C82-2F7D-412F-92B0-9144FE39E1BD}" type="presParOf" srcId="{F1DF2624-0E0D-4BBC-A029-A0EBC89F280C}" destId="{5B6F3DF6-03A2-41A4-8627-AE0A060A5C81}" srcOrd="0" destOrd="0" presId="urn:microsoft.com/office/officeart/2005/8/layout/orgChart1"/>
    <dgm:cxn modelId="{9D8B93FB-9E07-4E47-9DB0-4D450D4BEBD9}" type="presParOf" srcId="{F1DF2624-0E0D-4BBC-A029-A0EBC89F280C}" destId="{1D935FEC-6649-4A89-90F2-D460C3CAC63B}" srcOrd="1" destOrd="0" presId="urn:microsoft.com/office/officeart/2005/8/layout/orgChart1"/>
    <dgm:cxn modelId="{DF10DD9A-220B-421F-BCEE-E8CA8C13BC1A}" type="presParOf" srcId="{BFB52606-3F54-4CD8-B51B-99A50CC64912}" destId="{73A8A6E6-B73C-450C-B39B-61D543C641FB}" srcOrd="1" destOrd="0" presId="urn:microsoft.com/office/officeart/2005/8/layout/orgChart1"/>
    <dgm:cxn modelId="{868079FC-1BB1-44DA-831E-0E67F494F694}" type="presParOf" srcId="{73A8A6E6-B73C-450C-B39B-61D543C641FB}" destId="{5CD9D21E-44A9-4AF3-AB65-3893C7BE0DEC}" srcOrd="0" destOrd="0" presId="urn:microsoft.com/office/officeart/2005/8/layout/orgChart1"/>
    <dgm:cxn modelId="{58B3948F-6D5F-4DB4-88C6-A469A5302524}" type="presParOf" srcId="{73A8A6E6-B73C-450C-B39B-61D543C641FB}" destId="{8CBC2815-F92E-4CCB-8FE1-E39C238FB67F}" srcOrd="1" destOrd="0" presId="urn:microsoft.com/office/officeart/2005/8/layout/orgChart1"/>
    <dgm:cxn modelId="{A8454F75-B163-49F2-9FD2-5FB53EAE7FE9}" type="presParOf" srcId="{8CBC2815-F92E-4CCB-8FE1-E39C238FB67F}" destId="{7FA1486C-1A48-47E7-9376-B36F17E8990D}" srcOrd="0" destOrd="0" presId="urn:microsoft.com/office/officeart/2005/8/layout/orgChart1"/>
    <dgm:cxn modelId="{594FD284-CD97-49D1-9336-40156A52889F}" type="presParOf" srcId="{7FA1486C-1A48-47E7-9376-B36F17E8990D}" destId="{8F313966-B01E-4919-A6F0-24BB3E220E55}" srcOrd="0" destOrd="0" presId="urn:microsoft.com/office/officeart/2005/8/layout/orgChart1"/>
    <dgm:cxn modelId="{1261447A-01DB-47E6-A446-A4A2930B1C60}" type="presParOf" srcId="{7FA1486C-1A48-47E7-9376-B36F17E8990D}" destId="{58681523-B933-48CE-96CC-FA44D7CA59F0}" srcOrd="1" destOrd="0" presId="urn:microsoft.com/office/officeart/2005/8/layout/orgChart1"/>
    <dgm:cxn modelId="{7C4D7752-746E-4BB4-A3AE-43639925489E}" type="presParOf" srcId="{8CBC2815-F92E-4CCB-8FE1-E39C238FB67F}" destId="{29BEE48B-D6F9-41E8-BB8F-D82FC0B47BC5}" srcOrd="1" destOrd="0" presId="urn:microsoft.com/office/officeart/2005/8/layout/orgChart1"/>
    <dgm:cxn modelId="{E6B80D40-D728-4123-A4B7-A58FC0EEBAC2}" type="presParOf" srcId="{29BEE48B-D6F9-41E8-BB8F-D82FC0B47BC5}" destId="{3D273357-ABD1-4E4A-9367-02842D97FA3E}" srcOrd="0" destOrd="0" presId="urn:microsoft.com/office/officeart/2005/8/layout/orgChart1"/>
    <dgm:cxn modelId="{9A80D7B7-A07F-4052-AE9B-B8865A47B20A}" type="presParOf" srcId="{29BEE48B-D6F9-41E8-BB8F-D82FC0B47BC5}" destId="{65CB25EF-8E43-4A48-8BE1-A9AA54F336D5}" srcOrd="1" destOrd="0" presId="urn:microsoft.com/office/officeart/2005/8/layout/orgChart1"/>
    <dgm:cxn modelId="{5B06245D-F6C6-488A-8B61-DC1B7FFA578B}" type="presParOf" srcId="{65CB25EF-8E43-4A48-8BE1-A9AA54F336D5}" destId="{A298F0EC-A40C-4D6C-BD74-4E689BD31197}" srcOrd="0" destOrd="0" presId="urn:microsoft.com/office/officeart/2005/8/layout/orgChart1"/>
    <dgm:cxn modelId="{526315C9-517D-4BAF-AC11-CEB11E42A0B6}" type="presParOf" srcId="{A298F0EC-A40C-4D6C-BD74-4E689BD31197}" destId="{E936FBE5-BDF4-413E-A37B-E8628F294E59}" srcOrd="0" destOrd="0" presId="urn:microsoft.com/office/officeart/2005/8/layout/orgChart1"/>
    <dgm:cxn modelId="{78E5489F-11F5-4CAB-83D2-7D7BE013967D}" type="presParOf" srcId="{A298F0EC-A40C-4D6C-BD74-4E689BD31197}" destId="{A41E22DE-BAA2-4C73-B9CD-B36CCFDD084D}" srcOrd="1" destOrd="0" presId="urn:microsoft.com/office/officeart/2005/8/layout/orgChart1"/>
    <dgm:cxn modelId="{CF3F6EA6-8173-4F67-A083-5FED9CD9E005}" type="presParOf" srcId="{65CB25EF-8E43-4A48-8BE1-A9AA54F336D5}" destId="{67FDFD43-D6E8-40AC-A667-2C68E34D0A0C}" srcOrd="1" destOrd="0" presId="urn:microsoft.com/office/officeart/2005/8/layout/orgChart1"/>
    <dgm:cxn modelId="{F24B0270-1ACD-4EF3-B8F3-54B6346E5B75}" type="presParOf" srcId="{65CB25EF-8E43-4A48-8BE1-A9AA54F336D5}" destId="{5502AF7C-24F1-42EF-90F3-7DA74083261A}" srcOrd="2" destOrd="0" presId="urn:microsoft.com/office/officeart/2005/8/layout/orgChart1"/>
    <dgm:cxn modelId="{166DA259-AF4C-481F-AC20-9FD447DBA597}" type="presParOf" srcId="{8CBC2815-F92E-4CCB-8FE1-E39C238FB67F}" destId="{BC280D19-F404-46B9-8DF1-8B7AE5466510}" srcOrd="2" destOrd="0" presId="urn:microsoft.com/office/officeart/2005/8/layout/orgChart1"/>
    <dgm:cxn modelId="{0CF78942-5B25-458E-BD98-E5B465BC81FA}" type="presParOf" srcId="{BFB52606-3F54-4CD8-B51B-99A50CC64912}" destId="{8059A024-C946-4515-9161-F194BB464F7F}" srcOrd="2" destOrd="0" presId="urn:microsoft.com/office/officeart/2005/8/layout/orgChart1"/>
    <dgm:cxn modelId="{6D977D6E-E390-41DB-982A-975DB25DC5AE}" type="presParOf" srcId="{C5B921BE-111E-404D-A4E8-2C507035A21B}" destId="{F4051B5A-5BAE-4202-9E0D-E85C57E45D11}" srcOrd="2" destOrd="0" presId="urn:microsoft.com/office/officeart/2005/8/layout/orgChart1"/>
  </dgm:cxnLst>
  <dgm:bg/>
  <dgm:whole>
    <a:ln w="22225">
      <a:prstDash val="sysDash"/>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0372F2-2869-453E-8495-F03B47421B8C}" type="doc">
      <dgm:prSet loTypeId="urn:microsoft.com/office/officeart/2005/8/layout/orgChart1" loCatId="hierarchy" qsTypeId="urn:microsoft.com/office/officeart/2005/8/quickstyle/simple1" qsCatId="simple" csTypeId="urn:microsoft.com/office/officeart/2005/8/colors/accent1_2" csCatId="accent1"/>
      <dgm:spPr/>
    </dgm:pt>
    <dgm:pt modelId="{39A45F3D-CAA4-440F-8ECB-7D93EED88043}">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AC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John Caussin</a:t>
          </a:r>
        </a:p>
      </dgm:t>
    </dgm:pt>
    <dgm:pt modelId="{4572FB2D-1A15-4BE3-A6E5-E9CA0F1457AF}" type="parTrans" cxnId="{5C78CD16-3919-45D1-BC16-C2A128614E7D}">
      <dgm:prSet/>
      <dgm:spPr/>
    </dgm:pt>
    <dgm:pt modelId="{87FAB1C1-C466-438A-B9E5-1D7D4AF909B2}" type="sibTrans" cxnId="{5C78CD16-3919-45D1-BC16-C2A128614E7D}">
      <dgm:prSet/>
      <dgm:spPr/>
    </dgm:pt>
    <dgm:pt modelId="{F61C79D4-08BB-4685-B7FB-03402CA5F1EC}">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Ops A-Shift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DC Walsh</a:t>
          </a:r>
        </a:p>
      </dgm:t>
    </dgm:pt>
    <dgm:pt modelId="{6FB28A4E-CA17-421F-9C55-2AC2EB6E6545}" type="parTrans" cxnId="{F87FE250-A513-4FBD-95FD-A86A06359615}">
      <dgm:prSet/>
      <dgm:spPr/>
    </dgm:pt>
    <dgm:pt modelId="{C5A47FC2-26B4-4D00-BF63-9B3AFA98B03F}" type="sibTrans" cxnId="{F87FE250-A513-4FBD-95FD-A86A06359615}">
      <dgm:prSet/>
      <dgm:spPr/>
    </dgm:pt>
    <dgm:pt modelId="{0A7F73E7-6CE5-45B1-B03B-F9AABB3AD18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Ops B-Shift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DC Ryan</a:t>
          </a:r>
        </a:p>
      </dgm:t>
    </dgm:pt>
    <dgm:pt modelId="{F0E1FE5C-7F41-4A85-8898-720255F54E9B}" type="parTrans" cxnId="{B972EE67-69DF-403B-844C-2122B5736C14}">
      <dgm:prSet/>
      <dgm:spPr/>
    </dgm:pt>
    <dgm:pt modelId="{9D646C71-ABB0-473E-B5E0-CFE02C846D11}" type="sibTrans" cxnId="{B972EE67-69DF-403B-844C-2122B5736C14}">
      <dgm:prSet/>
      <dgm:spPr/>
    </dgm:pt>
    <dgm:pt modelId="{4F98D398-5DEA-4158-BEC7-87A5F6238B3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Ops C-Shift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DC Duke</a:t>
          </a:r>
        </a:p>
      </dgm:t>
    </dgm:pt>
    <dgm:pt modelId="{1FFD45A9-3CF9-4167-BE3C-4A587369F9C8}" type="parTrans" cxnId="{155729C7-F2DB-4B9C-84B2-A60DA76CDAA8}">
      <dgm:prSet/>
      <dgm:spPr/>
    </dgm:pt>
    <dgm:pt modelId="{3E1B49CE-DE17-4D46-B582-0985015EAAAD}" type="sibTrans" cxnId="{155729C7-F2DB-4B9C-84B2-A60DA76CDAA8}">
      <dgm:prSet/>
      <dgm:spPr/>
    </dgm:pt>
    <dgm:pt modelId="{BEC813B4-2601-423E-BC45-BFDB22684546}">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EMS Admin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DC Morrison</a:t>
          </a:r>
        </a:p>
      </dgm:t>
    </dgm:pt>
    <dgm:pt modelId="{A98E4BC5-891A-45A6-A95B-034EB3E0E4E0}" type="parTrans" cxnId="{6D76235F-DF43-45DD-B7B7-C6D3058AA6AA}">
      <dgm:prSet/>
      <dgm:spPr/>
    </dgm:pt>
    <dgm:pt modelId="{D2473D01-3130-42A9-8919-2AE2011C2049}" type="sibTrans" cxnId="{6D76235F-DF43-45DD-B7B7-C6D3058AA6AA}">
      <dgm:prSet/>
      <dgm:spPr/>
    </dgm:pt>
    <dgm:pt modelId="{B73D9D21-C347-4D58-AB5D-1E0F90A0CA5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Special Services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DC Johnson</a:t>
          </a:r>
        </a:p>
      </dgm:t>
    </dgm:pt>
    <dgm:pt modelId="{4E82EEAC-AAFC-4DE1-B5BB-DB41C10019B6}" type="parTrans" cxnId="{2B9CF7D2-6E01-4174-ADB2-2315F34A7C5D}">
      <dgm:prSet/>
      <dgm:spPr/>
    </dgm:pt>
    <dgm:pt modelId="{D5534F96-7EE7-4B80-882C-974E52603E77}" type="sibTrans" cxnId="{2B9CF7D2-6E01-4174-ADB2-2315F34A7C5D}">
      <dgm:prSet/>
      <dgm:spPr/>
    </dgm:pt>
    <dgm:pt modelId="{550FE102-78B1-4034-810B-57FC069B9250}" type="pres">
      <dgm:prSet presAssocID="{D50372F2-2869-453E-8495-F03B47421B8C}" presName="hierChild1" presStyleCnt="0">
        <dgm:presLayoutVars>
          <dgm:orgChart val="1"/>
          <dgm:chPref val="1"/>
          <dgm:dir/>
          <dgm:animOne val="branch"/>
          <dgm:animLvl val="lvl"/>
          <dgm:resizeHandles/>
        </dgm:presLayoutVars>
      </dgm:prSet>
      <dgm:spPr/>
    </dgm:pt>
    <dgm:pt modelId="{9EC20E79-D5CF-48F2-AFA3-236D6EB3F023}" type="pres">
      <dgm:prSet presAssocID="{39A45F3D-CAA4-440F-8ECB-7D93EED88043}" presName="hierRoot1" presStyleCnt="0">
        <dgm:presLayoutVars>
          <dgm:hierBranch val="r"/>
        </dgm:presLayoutVars>
      </dgm:prSet>
      <dgm:spPr/>
    </dgm:pt>
    <dgm:pt modelId="{2EF91217-3A16-4A6B-A631-25DCC9AA009B}" type="pres">
      <dgm:prSet presAssocID="{39A45F3D-CAA4-440F-8ECB-7D93EED88043}" presName="rootComposite1" presStyleCnt="0"/>
      <dgm:spPr/>
    </dgm:pt>
    <dgm:pt modelId="{5404BA27-BE6F-4FA8-9D93-3ED5542366AC}" type="pres">
      <dgm:prSet presAssocID="{39A45F3D-CAA4-440F-8ECB-7D93EED88043}" presName="rootText1" presStyleLbl="node0" presStyleIdx="0" presStyleCnt="1">
        <dgm:presLayoutVars>
          <dgm:chPref val="3"/>
        </dgm:presLayoutVars>
      </dgm:prSet>
      <dgm:spPr/>
      <dgm:t>
        <a:bodyPr/>
        <a:lstStyle/>
        <a:p>
          <a:endParaRPr lang="en-US"/>
        </a:p>
      </dgm:t>
    </dgm:pt>
    <dgm:pt modelId="{FE16C691-D31A-4353-9D1A-5CA8E4B90AAF}" type="pres">
      <dgm:prSet presAssocID="{39A45F3D-CAA4-440F-8ECB-7D93EED88043}" presName="rootConnector1" presStyleLbl="node1" presStyleIdx="0" presStyleCnt="0"/>
      <dgm:spPr/>
      <dgm:t>
        <a:bodyPr/>
        <a:lstStyle/>
        <a:p>
          <a:endParaRPr lang="en-US"/>
        </a:p>
      </dgm:t>
    </dgm:pt>
    <dgm:pt modelId="{4EFDCD9C-EF96-49B0-A3F4-1C3E6B5F7818}" type="pres">
      <dgm:prSet presAssocID="{39A45F3D-CAA4-440F-8ECB-7D93EED88043}" presName="hierChild2" presStyleCnt="0"/>
      <dgm:spPr/>
    </dgm:pt>
    <dgm:pt modelId="{9B7AA41C-4885-444D-97EE-E2514ED6BE09}" type="pres">
      <dgm:prSet presAssocID="{6FB28A4E-CA17-421F-9C55-2AC2EB6E6545}" presName="Name50" presStyleLbl="parChTrans1D2" presStyleIdx="0" presStyleCnt="5"/>
      <dgm:spPr/>
    </dgm:pt>
    <dgm:pt modelId="{EE289507-0CAA-4133-9470-2CA214EE3D06}" type="pres">
      <dgm:prSet presAssocID="{F61C79D4-08BB-4685-B7FB-03402CA5F1EC}" presName="hierRoot2" presStyleCnt="0">
        <dgm:presLayoutVars>
          <dgm:hierBranch/>
        </dgm:presLayoutVars>
      </dgm:prSet>
      <dgm:spPr/>
    </dgm:pt>
    <dgm:pt modelId="{F1BD140B-51EE-4881-BCAD-0CD58134486E}" type="pres">
      <dgm:prSet presAssocID="{F61C79D4-08BB-4685-B7FB-03402CA5F1EC}" presName="rootComposite" presStyleCnt="0"/>
      <dgm:spPr/>
    </dgm:pt>
    <dgm:pt modelId="{724ABBB4-D369-40FC-98A9-43602B273825}" type="pres">
      <dgm:prSet presAssocID="{F61C79D4-08BB-4685-B7FB-03402CA5F1EC}" presName="rootText" presStyleLbl="node2" presStyleIdx="0" presStyleCnt="5">
        <dgm:presLayoutVars>
          <dgm:chPref val="3"/>
        </dgm:presLayoutVars>
      </dgm:prSet>
      <dgm:spPr/>
      <dgm:t>
        <a:bodyPr/>
        <a:lstStyle/>
        <a:p>
          <a:endParaRPr lang="en-US"/>
        </a:p>
      </dgm:t>
    </dgm:pt>
    <dgm:pt modelId="{09A64725-29A9-4910-A5A1-59AFF2F1D8A4}" type="pres">
      <dgm:prSet presAssocID="{F61C79D4-08BB-4685-B7FB-03402CA5F1EC}" presName="rootConnector" presStyleLbl="node2" presStyleIdx="0" presStyleCnt="5"/>
      <dgm:spPr/>
      <dgm:t>
        <a:bodyPr/>
        <a:lstStyle/>
        <a:p>
          <a:endParaRPr lang="en-US"/>
        </a:p>
      </dgm:t>
    </dgm:pt>
    <dgm:pt modelId="{A5F214C7-0875-444C-A83D-91F8A8C5F4F4}" type="pres">
      <dgm:prSet presAssocID="{F61C79D4-08BB-4685-B7FB-03402CA5F1EC}" presName="hierChild4" presStyleCnt="0"/>
      <dgm:spPr/>
    </dgm:pt>
    <dgm:pt modelId="{D405E958-0A5D-42C5-AAF9-FE2B2653AB05}" type="pres">
      <dgm:prSet presAssocID="{F61C79D4-08BB-4685-B7FB-03402CA5F1EC}" presName="hierChild5" presStyleCnt="0"/>
      <dgm:spPr/>
    </dgm:pt>
    <dgm:pt modelId="{89AEA9DD-5304-4477-868C-371AEC60E17F}" type="pres">
      <dgm:prSet presAssocID="{F0E1FE5C-7F41-4A85-8898-720255F54E9B}" presName="Name50" presStyleLbl="parChTrans1D2" presStyleIdx="1" presStyleCnt="5"/>
      <dgm:spPr/>
    </dgm:pt>
    <dgm:pt modelId="{DE90E3B7-9044-43AC-A5C6-1168F034879E}" type="pres">
      <dgm:prSet presAssocID="{0A7F73E7-6CE5-45B1-B03B-F9AABB3AD184}" presName="hierRoot2" presStyleCnt="0">
        <dgm:presLayoutVars>
          <dgm:hierBranch/>
        </dgm:presLayoutVars>
      </dgm:prSet>
      <dgm:spPr/>
    </dgm:pt>
    <dgm:pt modelId="{987731A0-F979-460C-A856-317288577B1F}" type="pres">
      <dgm:prSet presAssocID="{0A7F73E7-6CE5-45B1-B03B-F9AABB3AD184}" presName="rootComposite" presStyleCnt="0"/>
      <dgm:spPr/>
    </dgm:pt>
    <dgm:pt modelId="{5B09D247-4776-4E19-88C4-300CDC421028}" type="pres">
      <dgm:prSet presAssocID="{0A7F73E7-6CE5-45B1-B03B-F9AABB3AD184}" presName="rootText" presStyleLbl="node2" presStyleIdx="1" presStyleCnt="5">
        <dgm:presLayoutVars>
          <dgm:chPref val="3"/>
        </dgm:presLayoutVars>
      </dgm:prSet>
      <dgm:spPr/>
      <dgm:t>
        <a:bodyPr/>
        <a:lstStyle/>
        <a:p>
          <a:endParaRPr lang="en-US"/>
        </a:p>
      </dgm:t>
    </dgm:pt>
    <dgm:pt modelId="{97CF4E74-EC8D-4189-BA95-AAC915D70A91}" type="pres">
      <dgm:prSet presAssocID="{0A7F73E7-6CE5-45B1-B03B-F9AABB3AD184}" presName="rootConnector" presStyleLbl="node2" presStyleIdx="1" presStyleCnt="5"/>
      <dgm:spPr/>
      <dgm:t>
        <a:bodyPr/>
        <a:lstStyle/>
        <a:p>
          <a:endParaRPr lang="en-US"/>
        </a:p>
      </dgm:t>
    </dgm:pt>
    <dgm:pt modelId="{0283A0EA-70A9-4A40-8244-A606ED2150C4}" type="pres">
      <dgm:prSet presAssocID="{0A7F73E7-6CE5-45B1-B03B-F9AABB3AD184}" presName="hierChild4" presStyleCnt="0"/>
      <dgm:spPr/>
    </dgm:pt>
    <dgm:pt modelId="{9A9EF0E4-F21B-4159-94CA-FB763B32533B}" type="pres">
      <dgm:prSet presAssocID="{0A7F73E7-6CE5-45B1-B03B-F9AABB3AD184}" presName="hierChild5" presStyleCnt="0"/>
      <dgm:spPr/>
    </dgm:pt>
    <dgm:pt modelId="{DD44B028-877A-41EA-ACDA-3BBCB75F1295}" type="pres">
      <dgm:prSet presAssocID="{1FFD45A9-3CF9-4167-BE3C-4A587369F9C8}" presName="Name50" presStyleLbl="parChTrans1D2" presStyleIdx="2" presStyleCnt="5"/>
      <dgm:spPr/>
    </dgm:pt>
    <dgm:pt modelId="{3AC08EB5-613B-4C32-90A2-FEF29D6F24AB}" type="pres">
      <dgm:prSet presAssocID="{4F98D398-5DEA-4158-BEC7-87A5F6238B34}" presName="hierRoot2" presStyleCnt="0">
        <dgm:presLayoutVars>
          <dgm:hierBranch/>
        </dgm:presLayoutVars>
      </dgm:prSet>
      <dgm:spPr/>
    </dgm:pt>
    <dgm:pt modelId="{D071EF28-1783-40A0-835A-E8841897114F}" type="pres">
      <dgm:prSet presAssocID="{4F98D398-5DEA-4158-BEC7-87A5F6238B34}" presName="rootComposite" presStyleCnt="0"/>
      <dgm:spPr/>
    </dgm:pt>
    <dgm:pt modelId="{715C86BD-7196-4BD3-9D3E-37592D47362B}" type="pres">
      <dgm:prSet presAssocID="{4F98D398-5DEA-4158-BEC7-87A5F6238B34}" presName="rootText" presStyleLbl="node2" presStyleIdx="2" presStyleCnt="5">
        <dgm:presLayoutVars>
          <dgm:chPref val="3"/>
        </dgm:presLayoutVars>
      </dgm:prSet>
      <dgm:spPr/>
      <dgm:t>
        <a:bodyPr/>
        <a:lstStyle/>
        <a:p>
          <a:endParaRPr lang="en-US"/>
        </a:p>
      </dgm:t>
    </dgm:pt>
    <dgm:pt modelId="{AD38B480-24FC-47B5-8654-7DC4D19DA945}" type="pres">
      <dgm:prSet presAssocID="{4F98D398-5DEA-4158-BEC7-87A5F6238B34}" presName="rootConnector" presStyleLbl="node2" presStyleIdx="2" presStyleCnt="5"/>
      <dgm:spPr/>
      <dgm:t>
        <a:bodyPr/>
        <a:lstStyle/>
        <a:p>
          <a:endParaRPr lang="en-US"/>
        </a:p>
      </dgm:t>
    </dgm:pt>
    <dgm:pt modelId="{12FAAE4D-0BD8-4B8A-8C7D-9DA181BE9B01}" type="pres">
      <dgm:prSet presAssocID="{4F98D398-5DEA-4158-BEC7-87A5F6238B34}" presName="hierChild4" presStyleCnt="0"/>
      <dgm:spPr/>
    </dgm:pt>
    <dgm:pt modelId="{EB989573-816E-48B7-B2D0-3A983977E8C7}" type="pres">
      <dgm:prSet presAssocID="{4F98D398-5DEA-4158-BEC7-87A5F6238B34}" presName="hierChild5" presStyleCnt="0"/>
      <dgm:spPr/>
    </dgm:pt>
    <dgm:pt modelId="{66366951-5FBF-48D2-A0F6-5A818FEE1409}" type="pres">
      <dgm:prSet presAssocID="{A98E4BC5-891A-45A6-A95B-034EB3E0E4E0}" presName="Name50" presStyleLbl="parChTrans1D2" presStyleIdx="3" presStyleCnt="5"/>
      <dgm:spPr/>
    </dgm:pt>
    <dgm:pt modelId="{F28C6377-DFDF-443B-80DC-F8127C11B6FB}" type="pres">
      <dgm:prSet presAssocID="{BEC813B4-2601-423E-BC45-BFDB22684546}" presName="hierRoot2" presStyleCnt="0">
        <dgm:presLayoutVars>
          <dgm:hierBranch/>
        </dgm:presLayoutVars>
      </dgm:prSet>
      <dgm:spPr/>
    </dgm:pt>
    <dgm:pt modelId="{6C474DF9-CDDC-4922-BDB7-15D556C046AA}" type="pres">
      <dgm:prSet presAssocID="{BEC813B4-2601-423E-BC45-BFDB22684546}" presName="rootComposite" presStyleCnt="0"/>
      <dgm:spPr/>
    </dgm:pt>
    <dgm:pt modelId="{9CC70B03-9D04-4872-9797-56BA1ACD766A}" type="pres">
      <dgm:prSet presAssocID="{BEC813B4-2601-423E-BC45-BFDB22684546}" presName="rootText" presStyleLbl="node2" presStyleIdx="3" presStyleCnt="5">
        <dgm:presLayoutVars>
          <dgm:chPref val="3"/>
        </dgm:presLayoutVars>
      </dgm:prSet>
      <dgm:spPr/>
      <dgm:t>
        <a:bodyPr/>
        <a:lstStyle/>
        <a:p>
          <a:endParaRPr lang="en-US"/>
        </a:p>
      </dgm:t>
    </dgm:pt>
    <dgm:pt modelId="{42919E4C-F531-4BE4-A446-559C28B4B2A6}" type="pres">
      <dgm:prSet presAssocID="{BEC813B4-2601-423E-BC45-BFDB22684546}" presName="rootConnector" presStyleLbl="node2" presStyleIdx="3" presStyleCnt="5"/>
      <dgm:spPr/>
      <dgm:t>
        <a:bodyPr/>
        <a:lstStyle/>
        <a:p>
          <a:endParaRPr lang="en-US"/>
        </a:p>
      </dgm:t>
    </dgm:pt>
    <dgm:pt modelId="{11ED939C-3163-4E62-8A02-86D0E0598C3E}" type="pres">
      <dgm:prSet presAssocID="{BEC813B4-2601-423E-BC45-BFDB22684546}" presName="hierChild4" presStyleCnt="0"/>
      <dgm:spPr/>
    </dgm:pt>
    <dgm:pt modelId="{9ED1EED0-85DE-40F8-9F30-381A539B9720}" type="pres">
      <dgm:prSet presAssocID="{BEC813B4-2601-423E-BC45-BFDB22684546}" presName="hierChild5" presStyleCnt="0"/>
      <dgm:spPr/>
    </dgm:pt>
    <dgm:pt modelId="{9200E6DA-81A6-42BD-A370-41E2A9092C8B}" type="pres">
      <dgm:prSet presAssocID="{4E82EEAC-AAFC-4DE1-B5BB-DB41C10019B6}" presName="Name50" presStyleLbl="parChTrans1D2" presStyleIdx="4" presStyleCnt="5"/>
      <dgm:spPr/>
    </dgm:pt>
    <dgm:pt modelId="{A25496F5-7548-4CEE-9B69-E2AA09C59579}" type="pres">
      <dgm:prSet presAssocID="{B73D9D21-C347-4D58-AB5D-1E0F90A0CA57}" presName="hierRoot2" presStyleCnt="0">
        <dgm:presLayoutVars>
          <dgm:hierBranch/>
        </dgm:presLayoutVars>
      </dgm:prSet>
      <dgm:spPr/>
    </dgm:pt>
    <dgm:pt modelId="{6137BC22-D86C-41C6-AB40-635526C4AFC4}" type="pres">
      <dgm:prSet presAssocID="{B73D9D21-C347-4D58-AB5D-1E0F90A0CA57}" presName="rootComposite" presStyleCnt="0"/>
      <dgm:spPr/>
    </dgm:pt>
    <dgm:pt modelId="{74680255-FDB2-43D2-B3A4-C225B45EFD1D}" type="pres">
      <dgm:prSet presAssocID="{B73D9D21-C347-4D58-AB5D-1E0F90A0CA57}" presName="rootText" presStyleLbl="node2" presStyleIdx="4" presStyleCnt="5">
        <dgm:presLayoutVars>
          <dgm:chPref val="3"/>
        </dgm:presLayoutVars>
      </dgm:prSet>
      <dgm:spPr/>
      <dgm:t>
        <a:bodyPr/>
        <a:lstStyle/>
        <a:p>
          <a:endParaRPr lang="en-US"/>
        </a:p>
      </dgm:t>
    </dgm:pt>
    <dgm:pt modelId="{10403F45-A7E2-4789-B377-EF1D7E75A32E}" type="pres">
      <dgm:prSet presAssocID="{B73D9D21-C347-4D58-AB5D-1E0F90A0CA57}" presName="rootConnector" presStyleLbl="node2" presStyleIdx="4" presStyleCnt="5"/>
      <dgm:spPr/>
      <dgm:t>
        <a:bodyPr/>
        <a:lstStyle/>
        <a:p>
          <a:endParaRPr lang="en-US"/>
        </a:p>
      </dgm:t>
    </dgm:pt>
    <dgm:pt modelId="{647FE895-1CBB-4909-84CC-E9D0029E030A}" type="pres">
      <dgm:prSet presAssocID="{B73D9D21-C347-4D58-AB5D-1E0F90A0CA57}" presName="hierChild4" presStyleCnt="0"/>
      <dgm:spPr/>
    </dgm:pt>
    <dgm:pt modelId="{C2ACF2CA-0281-4F1C-85F3-AAB1927F0E5F}" type="pres">
      <dgm:prSet presAssocID="{B73D9D21-C347-4D58-AB5D-1E0F90A0CA57}" presName="hierChild5" presStyleCnt="0"/>
      <dgm:spPr/>
    </dgm:pt>
    <dgm:pt modelId="{BE71E209-C8E3-4324-ADB8-BC5C6648F32E}" type="pres">
      <dgm:prSet presAssocID="{39A45F3D-CAA4-440F-8ECB-7D93EED88043}" presName="hierChild3" presStyleCnt="0"/>
      <dgm:spPr/>
    </dgm:pt>
  </dgm:ptLst>
  <dgm:cxnLst>
    <dgm:cxn modelId="{60D825DA-4020-4847-8EF7-8233E5E5AE5C}" type="presOf" srcId="{B73D9D21-C347-4D58-AB5D-1E0F90A0CA57}" destId="{10403F45-A7E2-4789-B377-EF1D7E75A32E}" srcOrd="1" destOrd="0" presId="urn:microsoft.com/office/officeart/2005/8/layout/orgChart1"/>
    <dgm:cxn modelId="{514382A5-7941-4829-9343-E80615EF32D1}" type="presOf" srcId="{B73D9D21-C347-4D58-AB5D-1E0F90A0CA57}" destId="{74680255-FDB2-43D2-B3A4-C225B45EFD1D}" srcOrd="0" destOrd="0" presId="urn:microsoft.com/office/officeart/2005/8/layout/orgChart1"/>
    <dgm:cxn modelId="{BB88ABD5-AF97-4A8A-8300-1A96241B5242}" type="presOf" srcId="{4F98D398-5DEA-4158-BEC7-87A5F6238B34}" destId="{715C86BD-7196-4BD3-9D3E-37592D47362B}" srcOrd="0" destOrd="0" presId="urn:microsoft.com/office/officeart/2005/8/layout/orgChart1"/>
    <dgm:cxn modelId="{7C9A834A-9D7F-4892-98FC-F15C5FC520D7}" type="presOf" srcId="{0A7F73E7-6CE5-45B1-B03B-F9AABB3AD184}" destId="{5B09D247-4776-4E19-88C4-300CDC421028}" srcOrd="0" destOrd="0" presId="urn:microsoft.com/office/officeart/2005/8/layout/orgChart1"/>
    <dgm:cxn modelId="{EE24CF87-7DDA-4198-A28A-4F1F8BB5002B}" type="presOf" srcId="{39A45F3D-CAA4-440F-8ECB-7D93EED88043}" destId="{FE16C691-D31A-4353-9D1A-5CA8E4B90AAF}" srcOrd="1" destOrd="0" presId="urn:microsoft.com/office/officeart/2005/8/layout/orgChart1"/>
    <dgm:cxn modelId="{16396DC8-E2BD-4278-A618-AC353DDC1FD4}" type="presOf" srcId="{4E82EEAC-AAFC-4DE1-B5BB-DB41C10019B6}" destId="{9200E6DA-81A6-42BD-A370-41E2A9092C8B}" srcOrd="0" destOrd="0" presId="urn:microsoft.com/office/officeart/2005/8/layout/orgChart1"/>
    <dgm:cxn modelId="{AE19684A-6ED1-4AAE-91EE-F94D5E4AEF3D}" type="presOf" srcId="{F61C79D4-08BB-4685-B7FB-03402CA5F1EC}" destId="{724ABBB4-D369-40FC-98A9-43602B273825}" srcOrd="0" destOrd="0" presId="urn:microsoft.com/office/officeart/2005/8/layout/orgChart1"/>
    <dgm:cxn modelId="{18562DC3-6BEB-4E8C-BE20-A7A8EDB84A7A}" type="presOf" srcId="{BEC813B4-2601-423E-BC45-BFDB22684546}" destId="{9CC70B03-9D04-4872-9797-56BA1ACD766A}" srcOrd="0" destOrd="0" presId="urn:microsoft.com/office/officeart/2005/8/layout/orgChart1"/>
    <dgm:cxn modelId="{2B9CF7D2-6E01-4174-ADB2-2315F34A7C5D}" srcId="{39A45F3D-CAA4-440F-8ECB-7D93EED88043}" destId="{B73D9D21-C347-4D58-AB5D-1E0F90A0CA57}" srcOrd="4" destOrd="0" parTransId="{4E82EEAC-AAFC-4DE1-B5BB-DB41C10019B6}" sibTransId="{D5534F96-7EE7-4B80-882C-974E52603E77}"/>
    <dgm:cxn modelId="{4B3FC66E-A772-4789-A223-6CAC109D8181}" type="presOf" srcId="{39A45F3D-CAA4-440F-8ECB-7D93EED88043}" destId="{5404BA27-BE6F-4FA8-9D93-3ED5542366AC}" srcOrd="0" destOrd="0" presId="urn:microsoft.com/office/officeart/2005/8/layout/orgChart1"/>
    <dgm:cxn modelId="{DCEBC375-31D7-4B4D-B8CA-299233272FC6}" type="presOf" srcId="{4F98D398-5DEA-4158-BEC7-87A5F6238B34}" destId="{AD38B480-24FC-47B5-8654-7DC4D19DA945}" srcOrd="1" destOrd="0" presId="urn:microsoft.com/office/officeart/2005/8/layout/orgChart1"/>
    <dgm:cxn modelId="{155729C7-F2DB-4B9C-84B2-A60DA76CDAA8}" srcId="{39A45F3D-CAA4-440F-8ECB-7D93EED88043}" destId="{4F98D398-5DEA-4158-BEC7-87A5F6238B34}" srcOrd="2" destOrd="0" parTransId="{1FFD45A9-3CF9-4167-BE3C-4A587369F9C8}" sibTransId="{3E1B49CE-DE17-4D46-B582-0985015EAAAD}"/>
    <dgm:cxn modelId="{0078483A-C77A-4C69-A185-66903C7DCDC7}" type="presOf" srcId="{0A7F73E7-6CE5-45B1-B03B-F9AABB3AD184}" destId="{97CF4E74-EC8D-4189-BA95-AAC915D70A91}" srcOrd="1" destOrd="0" presId="urn:microsoft.com/office/officeart/2005/8/layout/orgChart1"/>
    <dgm:cxn modelId="{C33BA346-0D8A-4E42-A1BB-43FFDD04C17E}" type="presOf" srcId="{6FB28A4E-CA17-421F-9C55-2AC2EB6E6545}" destId="{9B7AA41C-4885-444D-97EE-E2514ED6BE09}" srcOrd="0" destOrd="0" presId="urn:microsoft.com/office/officeart/2005/8/layout/orgChart1"/>
    <dgm:cxn modelId="{B972EE67-69DF-403B-844C-2122B5736C14}" srcId="{39A45F3D-CAA4-440F-8ECB-7D93EED88043}" destId="{0A7F73E7-6CE5-45B1-B03B-F9AABB3AD184}" srcOrd="1" destOrd="0" parTransId="{F0E1FE5C-7F41-4A85-8898-720255F54E9B}" sibTransId="{9D646C71-ABB0-473E-B5E0-CFE02C846D11}"/>
    <dgm:cxn modelId="{6D76235F-DF43-45DD-B7B7-C6D3058AA6AA}" srcId="{39A45F3D-CAA4-440F-8ECB-7D93EED88043}" destId="{BEC813B4-2601-423E-BC45-BFDB22684546}" srcOrd="3" destOrd="0" parTransId="{A98E4BC5-891A-45A6-A95B-034EB3E0E4E0}" sibTransId="{D2473D01-3130-42A9-8919-2AE2011C2049}"/>
    <dgm:cxn modelId="{A787D18B-6603-42C5-9A1B-BEE6B57F6E4F}" type="presOf" srcId="{D50372F2-2869-453E-8495-F03B47421B8C}" destId="{550FE102-78B1-4034-810B-57FC069B9250}" srcOrd="0" destOrd="0" presId="urn:microsoft.com/office/officeart/2005/8/layout/orgChart1"/>
    <dgm:cxn modelId="{5C78CD16-3919-45D1-BC16-C2A128614E7D}" srcId="{D50372F2-2869-453E-8495-F03B47421B8C}" destId="{39A45F3D-CAA4-440F-8ECB-7D93EED88043}" srcOrd="0" destOrd="0" parTransId="{4572FB2D-1A15-4BE3-A6E5-E9CA0F1457AF}" sibTransId="{87FAB1C1-C466-438A-B9E5-1D7D4AF909B2}"/>
    <dgm:cxn modelId="{1C3DBC24-3908-44DE-92D9-25CF57682E60}" type="presOf" srcId="{F61C79D4-08BB-4685-B7FB-03402CA5F1EC}" destId="{09A64725-29A9-4910-A5A1-59AFF2F1D8A4}" srcOrd="1" destOrd="0" presId="urn:microsoft.com/office/officeart/2005/8/layout/orgChart1"/>
    <dgm:cxn modelId="{A86D844A-1167-4295-9BE8-7C2C1C605113}" type="presOf" srcId="{F0E1FE5C-7F41-4A85-8898-720255F54E9B}" destId="{89AEA9DD-5304-4477-868C-371AEC60E17F}" srcOrd="0" destOrd="0" presId="urn:microsoft.com/office/officeart/2005/8/layout/orgChart1"/>
    <dgm:cxn modelId="{01DA2066-8280-47CA-8E2B-0CCD5860A4D6}" type="presOf" srcId="{1FFD45A9-3CF9-4167-BE3C-4A587369F9C8}" destId="{DD44B028-877A-41EA-ACDA-3BBCB75F1295}" srcOrd="0" destOrd="0" presId="urn:microsoft.com/office/officeart/2005/8/layout/orgChart1"/>
    <dgm:cxn modelId="{0893A81E-BD0B-4B40-8087-3084A7FCCF54}" type="presOf" srcId="{BEC813B4-2601-423E-BC45-BFDB22684546}" destId="{42919E4C-F531-4BE4-A446-559C28B4B2A6}" srcOrd="1" destOrd="0" presId="urn:microsoft.com/office/officeart/2005/8/layout/orgChart1"/>
    <dgm:cxn modelId="{D10B79F6-67E2-4166-9A3C-61EE7567A888}" type="presOf" srcId="{A98E4BC5-891A-45A6-A95B-034EB3E0E4E0}" destId="{66366951-5FBF-48D2-A0F6-5A818FEE1409}" srcOrd="0" destOrd="0" presId="urn:microsoft.com/office/officeart/2005/8/layout/orgChart1"/>
    <dgm:cxn modelId="{F87FE250-A513-4FBD-95FD-A86A06359615}" srcId="{39A45F3D-CAA4-440F-8ECB-7D93EED88043}" destId="{F61C79D4-08BB-4685-B7FB-03402CA5F1EC}" srcOrd="0" destOrd="0" parTransId="{6FB28A4E-CA17-421F-9C55-2AC2EB6E6545}" sibTransId="{C5A47FC2-26B4-4D00-BF63-9B3AFA98B03F}"/>
    <dgm:cxn modelId="{5DCD7902-02C3-42E9-AF16-F24405402603}" type="presParOf" srcId="{550FE102-78B1-4034-810B-57FC069B9250}" destId="{9EC20E79-D5CF-48F2-AFA3-236D6EB3F023}" srcOrd="0" destOrd="0" presId="urn:microsoft.com/office/officeart/2005/8/layout/orgChart1"/>
    <dgm:cxn modelId="{F0A944D3-FA8A-4551-B9AC-324E38CB21D9}" type="presParOf" srcId="{9EC20E79-D5CF-48F2-AFA3-236D6EB3F023}" destId="{2EF91217-3A16-4A6B-A631-25DCC9AA009B}" srcOrd="0" destOrd="0" presId="urn:microsoft.com/office/officeart/2005/8/layout/orgChart1"/>
    <dgm:cxn modelId="{93358026-52CC-45C8-9083-580334D5C155}" type="presParOf" srcId="{2EF91217-3A16-4A6B-A631-25DCC9AA009B}" destId="{5404BA27-BE6F-4FA8-9D93-3ED5542366AC}" srcOrd="0" destOrd="0" presId="urn:microsoft.com/office/officeart/2005/8/layout/orgChart1"/>
    <dgm:cxn modelId="{BD953A70-2167-4925-A352-0BDB7FD9F474}" type="presParOf" srcId="{2EF91217-3A16-4A6B-A631-25DCC9AA009B}" destId="{FE16C691-D31A-4353-9D1A-5CA8E4B90AAF}" srcOrd="1" destOrd="0" presId="urn:microsoft.com/office/officeart/2005/8/layout/orgChart1"/>
    <dgm:cxn modelId="{053BD3C2-8BFA-4A43-98E7-B602A2FFA5D9}" type="presParOf" srcId="{9EC20E79-D5CF-48F2-AFA3-236D6EB3F023}" destId="{4EFDCD9C-EF96-49B0-A3F4-1C3E6B5F7818}" srcOrd="1" destOrd="0" presId="urn:microsoft.com/office/officeart/2005/8/layout/orgChart1"/>
    <dgm:cxn modelId="{A520B863-DD5B-4DEA-A866-4883F18972DB}" type="presParOf" srcId="{4EFDCD9C-EF96-49B0-A3F4-1C3E6B5F7818}" destId="{9B7AA41C-4885-444D-97EE-E2514ED6BE09}" srcOrd="0" destOrd="0" presId="urn:microsoft.com/office/officeart/2005/8/layout/orgChart1"/>
    <dgm:cxn modelId="{F16581A4-B8B7-4D59-9A73-8830EA6D7DE1}" type="presParOf" srcId="{4EFDCD9C-EF96-49B0-A3F4-1C3E6B5F7818}" destId="{EE289507-0CAA-4133-9470-2CA214EE3D06}" srcOrd="1" destOrd="0" presId="urn:microsoft.com/office/officeart/2005/8/layout/orgChart1"/>
    <dgm:cxn modelId="{78EE9933-581B-41C3-8653-3493F9DA3FC2}" type="presParOf" srcId="{EE289507-0CAA-4133-9470-2CA214EE3D06}" destId="{F1BD140B-51EE-4881-BCAD-0CD58134486E}" srcOrd="0" destOrd="0" presId="urn:microsoft.com/office/officeart/2005/8/layout/orgChart1"/>
    <dgm:cxn modelId="{B51DB113-187B-425F-90B3-03591A82E297}" type="presParOf" srcId="{F1BD140B-51EE-4881-BCAD-0CD58134486E}" destId="{724ABBB4-D369-40FC-98A9-43602B273825}" srcOrd="0" destOrd="0" presId="urn:microsoft.com/office/officeart/2005/8/layout/orgChart1"/>
    <dgm:cxn modelId="{51E3D4A1-9A78-4AAE-B3BB-328C62ABF4D0}" type="presParOf" srcId="{F1BD140B-51EE-4881-BCAD-0CD58134486E}" destId="{09A64725-29A9-4910-A5A1-59AFF2F1D8A4}" srcOrd="1" destOrd="0" presId="urn:microsoft.com/office/officeart/2005/8/layout/orgChart1"/>
    <dgm:cxn modelId="{A178CC9B-1170-47F8-A11B-7F3BC91F745E}" type="presParOf" srcId="{EE289507-0CAA-4133-9470-2CA214EE3D06}" destId="{A5F214C7-0875-444C-A83D-91F8A8C5F4F4}" srcOrd="1" destOrd="0" presId="urn:microsoft.com/office/officeart/2005/8/layout/orgChart1"/>
    <dgm:cxn modelId="{D5F2969C-637D-4515-A007-7264E987F390}" type="presParOf" srcId="{EE289507-0CAA-4133-9470-2CA214EE3D06}" destId="{D405E958-0A5D-42C5-AAF9-FE2B2653AB05}" srcOrd="2" destOrd="0" presId="urn:microsoft.com/office/officeart/2005/8/layout/orgChart1"/>
    <dgm:cxn modelId="{545FD15B-FB0B-44E0-87B8-E7164CD63597}" type="presParOf" srcId="{4EFDCD9C-EF96-49B0-A3F4-1C3E6B5F7818}" destId="{89AEA9DD-5304-4477-868C-371AEC60E17F}" srcOrd="2" destOrd="0" presId="urn:microsoft.com/office/officeart/2005/8/layout/orgChart1"/>
    <dgm:cxn modelId="{DD78F547-5DA3-4E59-B8C0-369370280462}" type="presParOf" srcId="{4EFDCD9C-EF96-49B0-A3F4-1C3E6B5F7818}" destId="{DE90E3B7-9044-43AC-A5C6-1168F034879E}" srcOrd="3" destOrd="0" presId="urn:microsoft.com/office/officeart/2005/8/layout/orgChart1"/>
    <dgm:cxn modelId="{CC31FC99-BFF9-4F59-933E-0E6B814F6188}" type="presParOf" srcId="{DE90E3B7-9044-43AC-A5C6-1168F034879E}" destId="{987731A0-F979-460C-A856-317288577B1F}" srcOrd="0" destOrd="0" presId="urn:microsoft.com/office/officeart/2005/8/layout/orgChart1"/>
    <dgm:cxn modelId="{BF6E8364-6616-49E2-8633-7C4485FCEA4B}" type="presParOf" srcId="{987731A0-F979-460C-A856-317288577B1F}" destId="{5B09D247-4776-4E19-88C4-300CDC421028}" srcOrd="0" destOrd="0" presId="urn:microsoft.com/office/officeart/2005/8/layout/orgChart1"/>
    <dgm:cxn modelId="{CF5D8712-12F1-4828-B6D6-CA20C2E95B1B}" type="presParOf" srcId="{987731A0-F979-460C-A856-317288577B1F}" destId="{97CF4E74-EC8D-4189-BA95-AAC915D70A91}" srcOrd="1" destOrd="0" presId="urn:microsoft.com/office/officeart/2005/8/layout/orgChart1"/>
    <dgm:cxn modelId="{B8A7320E-BBA4-448B-A69C-8861AF4D976A}" type="presParOf" srcId="{DE90E3B7-9044-43AC-A5C6-1168F034879E}" destId="{0283A0EA-70A9-4A40-8244-A606ED2150C4}" srcOrd="1" destOrd="0" presId="urn:microsoft.com/office/officeart/2005/8/layout/orgChart1"/>
    <dgm:cxn modelId="{3D212AC3-141E-4A21-88D2-5A98C6942269}" type="presParOf" srcId="{DE90E3B7-9044-43AC-A5C6-1168F034879E}" destId="{9A9EF0E4-F21B-4159-94CA-FB763B32533B}" srcOrd="2" destOrd="0" presId="urn:microsoft.com/office/officeart/2005/8/layout/orgChart1"/>
    <dgm:cxn modelId="{B319BAD0-B9C5-4002-A77E-B67F681B8EDD}" type="presParOf" srcId="{4EFDCD9C-EF96-49B0-A3F4-1C3E6B5F7818}" destId="{DD44B028-877A-41EA-ACDA-3BBCB75F1295}" srcOrd="4" destOrd="0" presId="urn:microsoft.com/office/officeart/2005/8/layout/orgChart1"/>
    <dgm:cxn modelId="{07AF8D4D-5954-495A-9CC6-7FE8F763B05C}" type="presParOf" srcId="{4EFDCD9C-EF96-49B0-A3F4-1C3E6B5F7818}" destId="{3AC08EB5-613B-4C32-90A2-FEF29D6F24AB}" srcOrd="5" destOrd="0" presId="urn:microsoft.com/office/officeart/2005/8/layout/orgChart1"/>
    <dgm:cxn modelId="{29E0C488-C4E7-4D09-8979-7B5D1D7402E5}" type="presParOf" srcId="{3AC08EB5-613B-4C32-90A2-FEF29D6F24AB}" destId="{D071EF28-1783-40A0-835A-E8841897114F}" srcOrd="0" destOrd="0" presId="urn:microsoft.com/office/officeart/2005/8/layout/orgChart1"/>
    <dgm:cxn modelId="{1AE5C187-94C5-49C6-90C3-AA2EAEA42DF8}" type="presParOf" srcId="{D071EF28-1783-40A0-835A-E8841897114F}" destId="{715C86BD-7196-4BD3-9D3E-37592D47362B}" srcOrd="0" destOrd="0" presId="urn:microsoft.com/office/officeart/2005/8/layout/orgChart1"/>
    <dgm:cxn modelId="{1540ABC8-9F8B-4D5F-B2A9-01B141666FEE}" type="presParOf" srcId="{D071EF28-1783-40A0-835A-E8841897114F}" destId="{AD38B480-24FC-47B5-8654-7DC4D19DA945}" srcOrd="1" destOrd="0" presId="urn:microsoft.com/office/officeart/2005/8/layout/orgChart1"/>
    <dgm:cxn modelId="{E02B9067-ECE8-4997-8960-F207F7AF9078}" type="presParOf" srcId="{3AC08EB5-613B-4C32-90A2-FEF29D6F24AB}" destId="{12FAAE4D-0BD8-4B8A-8C7D-9DA181BE9B01}" srcOrd="1" destOrd="0" presId="urn:microsoft.com/office/officeart/2005/8/layout/orgChart1"/>
    <dgm:cxn modelId="{28463915-33E1-4779-90F5-D1588445E2B7}" type="presParOf" srcId="{3AC08EB5-613B-4C32-90A2-FEF29D6F24AB}" destId="{EB989573-816E-48B7-B2D0-3A983977E8C7}" srcOrd="2" destOrd="0" presId="urn:microsoft.com/office/officeart/2005/8/layout/orgChart1"/>
    <dgm:cxn modelId="{52524C8F-2B56-42C1-8D02-AE8964115188}" type="presParOf" srcId="{4EFDCD9C-EF96-49B0-A3F4-1C3E6B5F7818}" destId="{66366951-5FBF-48D2-A0F6-5A818FEE1409}" srcOrd="6" destOrd="0" presId="urn:microsoft.com/office/officeart/2005/8/layout/orgChart1"/>
    <dgm:cxn modelId="{1262C719-606A-48F4-846E-DEBBD3C6AF34}" type="presParOf" srcId="{4EFDCD9C-EF96-49B0-A3F4-1C3E6B5F7818}" destId="{F28C6377-DFDF-443B-80DC-F8127C11B6FB}" srcOrd="7" destOrd="0" presId="urn:microsoft.com/office/officeart/2005/8/layout/orgChart1"/>
    <dgm:cxn modelId="{C585E4DE-4F06-4201-9398-1E3C8CAD5850}" type="presParOf" srcId="{F28C6377-DFDF-443B-80DC-F8127C11B6FB}" destId="{6C474DF9-CDDC-4922-BDB7-15D556C046AA}" srcOrd="0" destOrd="0" presId="urn:microsoft.com/office/officeart/2005/8/layout/orgChart1"/>
    <dgm:cxn modelId="{8C032F82-18A5-4887-8910-87F01D9074A3}" type="presParOf" srcId="{6C474DF9-CDDC-4922-BDB7-15D556C046AA}" destId="{9CC70B03-9D04-4872-9797-56BA1ACD766A}" srcOrd="0" destOrd="0" presId="urn:microsoft.com/office/officeart/2005/8/layout/orgChart1"/>
    <dgm:cxn modelId="{2FBEB688-BB6D-443D-AFC3-FF9AD85CF26E}" type="presParOf" srcId="{6C474DF9-CDDC-4922-BDB7-15D556C046AA}" destId="{42919E4C-F531-4BE4-A446-559C28B4B2A6}" srcOrd="1" destOrd="0" presId="urn:microsoft.com/office/officeart/2005/8/layout/orgChart1"/>
    <dgm:cxn modelId="{7FABA833-562B-48E5-8F0A-8A846EDC50E2}" type="presParOf" srcId="{F28C6377-DFDF-443B-80DC-F8127C11B6FB}" destId="{11ED939C-3163-4E62-8A02-86D0E0598C3E}" srcOrd="1" destOrd="0" presId="urn:microsoft.com/office/officeart/2005/8/layout/orgChart1"/>
    <dgm:cxn modelId="{EDCC610D-2B8D-4803-8B11-FC54713CB5E9}" type="presParOf" srcId="{F28C6377-DFDF-443B-80DC-F8127C11B6FB}" destId="{9ED1EED0-85DE-40F8-9F30-381A539B9720}" srcOrd="2" destOrd="0" presId="urn:microsoft.com/office/officeart/2005/8/layout/orgChart1"/>
    <dgm:cxn modelId="{5A6C7962-3B1D-4893-A5A2-6EC2537BACB9}" type="presParOf" srcId="{4EFDCD9C-EF96-49B0-A3F4-1C3E6B5F7818}" destId="{9200E6DA-81A6-42BD-A370-41E2A9092C8B}" srcOrd="8" destOrd="0" presId="urn:microsoft.com/office/officeart/2005/8/layout/orgChart1"/>
    <dgm:cxn modelId="{C5E73DBC-7BA8-4402-9E83-4A80B5FA6661}" type="presParOf" srcId="{4EFDCD9C-EF96-49B0-A3F4-1C3E6B5F7818}" destId="{A25496F5-7548-4CEE-9B69-E2AA09C59579}" srcOrd="9" destOrd="0" presId="urn:microsoft.com/office/officeart/2005/8/layout/orgChart1"/>
    <dgm:cxn modelId="{78E5A25D-ECE1-41A7-87F9-3C54D2B34C72}" type="presParOf" srcId="{A25496F5-7548-4CEE-9B69-E2AA09C59579}" destId="{6137BC22-D86C-41C6-AB40-635526C4AFC4}" srcOrd="0" destOrd="0" presId="urn:microsoft.com/office/officeart/2005/8/layout/orgChart1"/>
    <dgm:cxn modelId="{2D14ABE5-836C-4A42-A3D7-E09FCA3EE263}" type="presParOf" srcId="{6137BC22-D86C-41C6-AB40-635526C4AFC4}" destId="{74680255-FDB2-43D2-B3A4-C225B45EFD1D}" srcOrd="0" destOrd="0" presId="urn:microsoft.com/office/officeart/2005/8/layout/orgChart1"/>
    <dgm:cxn modelId="{C6F55683-DD20-45B6-95FD-5BB04CB4B5F0}" type="presParOf" srcId="{6137BC22-D86C-41C6-AB40-635526C4AFC4}" destId="{10403F45-A7E2-4789-B377-EF1D7E75A32E}" srcOrd="1" destOrd="0" presId="urn:microsoft.com/office/officeart/2005/8/layout/orgChart1"/>
    <dgm:cxn modelId="{ECB6DF95-BC90-478E-8667-2ED8EF87AC6D}" type="presParOf" srcId="{A25496F5-7548-4CEE-9B69-E2AA09C59579}" destId="{647FE895-1CBB-4909-84CC-E9D0029E030A}" srcOrd="1" destOrd="0" presId="urn:microsoft.com/office/officeart/2005/8/layout/orgChart1"/>
    <dgm:cxn modelId="{80AF2341-AAD6-4921-BEE3-2D1C3EF69CB9}" type="presParOf" srcId="{A25496F5-7548-4CEE-9B69-E2AA09C59579}" destId="{C2ACF2CA-0281-4F1C-85F3-AAB1927F0E5F}" srcOrd="2" destOrd="0" presId="urn:microsoft.com/office/officeart/2005/8/layout/orgChart1"/>
    <dgm:cxn modelId="{481A6A6B-F009-44FE-8DC8-CAA46C591900}" type="presParOf" srcId="{9EC20E79-D5CF-48F2-AFA3-236D6EB3F023}" destId="{BE71E209-C8E3-4324-ADB8-BC5C6648F32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EB6EA8-741A-4863-97D3-0347240E5D04}" type="doc">
      <dgm:prSet loTypeId="urn:microsoft.com/office/officeart/2005/8/layout/orgChart1" loCatId="hierarchy" qsTypeId="urn:microsoft.com/office/officeart/2005/8/quickstyle/simple1" qsCatId="simple" csTypeId="urn:microsoft.com/office/officeart/2005/8/colors/accent1_2" csCatId="accent1"/>
      <dgm:spPr/>
    </dgm:pt>
    <dgm:pt modelId="{1BEF0F23-A2CC-4C93-9A9A-46C5DCDD752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AC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Dyer</a:t>
          </a:r>
        </a:p>
      </dgm:t>
    </dgm:pt>
    <dgm:pt modelId="{4E83522E-96C5-483E-93B3-98288BD8DA17}" type="parTrans" cxnId="{B54B1BFC-97E9-46D3-AD94-7CFEA05796BE}">
      <dgm:prSet/>
      <dgm:spPr/>
    </dgm:pt>
    <dgm:pt modelId="{F405F1A3-7586-4C09-92E2-49C134D59EE2}" type="sibTrans" cxnId="{B54B1BFC-97E9-46D3-AD94-7CFEA05796BE}">
      <dgm:prSet/>
      <dgm:spPr/>
    </dgm:pt>
    <dgm:pt modelId="{ED7C6944-3EC9-453F-8713-8BD77CA9329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Black" pitchFamily="34" charset="0"/>
            </a:rPr>
            <a:t>Safety &amp; Personnel Services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Black" pitchFamily="34" charset="0"/>
            </a:rPr>
            <a:t>DC Diamantes</a:t>
          </a:r>
        </a:p>
      </dgm:t>
    </dgm:pt>
    <dgm:pt modelId="{BD378AF8-75ED-42BB-B2B4-A6EB68447AAC}" type="parTrans" cxnId="{EB10A080-8FFA-4FD5-B92D-46F0D0A72035}">
      <dgm:prSet/>
      <dgm:spPr/>
    </dgm:pt>
    <dgm:pt modelId="{F0864BB4-7668-40D2-AE1B-0AE257E45060}" type="sibTrans" cxnId="{EB10A080-8FFA-4FD5-B92D-46F0D0A72035}">
      <dgm:prSet/>
      <dgm:spPr/>
    </dgm:pt>
    <dgm:pt modelId="{8F33860F-C2B3-417A-B93C-DEB4382D21E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Black" pitchFamily="34" charset="0"/>
            </a:rPr>
            <a:t>Training Division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Black" pitchFamily="34" charset="0"/>
            </a:rPr>
            <a:t>DC Reilly</a:t>
          </a:r>
        </a:p>
      </dgm:t>
    </dgm:pt>
    <dgm:pt modelId="{88EC4BAF-0EDB-4D6C-8583-DA66FB9B533A}" type="parTrans" cxnId="{4CC1632D-88D8-4628-A059-C267F10F28F1}">
      <dgm:prSet/>
      <dgm:spPr/>
    </dgm:pt>
    <dgm:pt modelId="{05F3908F-4DFA-4FCD-A090-5973ED631415}" type="sibTrans" cxnId="{4CC1632D-88D8-4628-A059-C267F10F28F1}">
      <dgm:prSet/>
      <dgm:spPr/>
    </dgm:pt>
    <dgm:pt modelId="{3A7A435F-3ECF-4612-B1FB-B72A48397B7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Black" pitchFamily="34" charset="0"/>
            </a:rPr>
            <a:t>Volunteers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Black" pitchFamily="34" charset="0"/>
            </a:rPr>
            <a:t>Jeffrey Katz</a:t>
          </a:r>
        </a:p>
      </dgm:t>
    </dgm:pt>
    <dgm:pt modelId="{6667BE89-04F9-4312-94DF-04ACC56A65BC}" type="parTrans" cxnId="{5D6B3699-2B0D-4CF7-9FE0-56B148359DDD}">
      <dgm:prSet/>
      <dgm:spPr/>
    </dgm:pt>
    <dgm:pt modelId="{37F99AD8-79AA-4C90-A5AD-8C6ABB4B443E}" type="sibTrans" cxnId="{5D6B3699-2B0D-4CF7-9FE0-56B148359DDD}">
      <dgm:prSet/>
      <dgm:spPr/>
    </dgm:pt>
    <dgm:pt modelId="{76858AC3-5260-4947-B8BD-75013D90E2E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Black" pitchFamily="34" charset="0"/>
            </a:rPr>
            <a:t>EEO &amp; Women’s Program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Black" pitchFamily="34" charset="0"/>
            </a:rPr>
            <a:t>Catharine Riley-Hall </a:t>
          </a:r>
        </a:p>
      </dgm:t>
    </dgm:pt>
    <dgm:pt modelId="{E5E7399F-5914-44D2-A4F2-B20A2AD8F00B}" type="parTrans" cxnId="{8EDC4C41-5DDD-48F3-AD48-82BF9F9EF6DF}">
      <dgm:prSet/>
      <dgm:spPr/>
    </dgm:pt>
    <dgm:pt modelId="{D0605CD3-6621-4E40-BA9C-62D8DC4E1718}" type="sibTrans" cxnId="{8EDC4C41-5DDD-48F3-AD48-82BF9F9EF6DF}">
      <dgm:prSet/>
      <dgm:spPr/>
    </dgm:pt>
    <dgm:pt modelId="{A82DDFB5-6A07-4E16-B059-428AAF01F26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Black" pitchFamily="34" charset="0"/>
            </a:rPr>
            <a:t>Professional standards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Black" pitchFamily="34" charset="0"/>
            </a:rPr>
            <a:t>Guy Morgan</a:t>
          </a:r>
        </a:p>
      </dgm:t>
    </dgm:pt>
    <dgm:pt modelId="{73F35917-1E1F-4CD3-83F8-7B56D412DDBF}" type="parTrans" cxnId="{2CF74085-A139-4AB1-A1D4-3B0302BB73DE}">
      <dgm:prSet/>
      <dgm:spPr/>
    </dgm:pt>
    <dgm:pt modelId="{A2E6BD18-15A5-4B02-87FD-3EF5460CF05B}" type="sibTrans" cxnId="{2CF74085-A139-4AB1-A1D4-3B0302BB73DE}">
      <dgm:prSet/>
      <dgm:spPr/>
    </dgm:pt>
    <dgm:pt modelId="{7F155DF9-13B4-4ACE-A112-8030A9DAD2A6}" type="pres">
      <dgm:prSet presAssocID="{CEEB6EA8-741A-4863-97D3-0347240E5D04}" presName="hierChild1" presStyleCnt="0">
        <dgm:presLayoutVars>
          <dgm:orgChart val="1"/>
          <dgm:chPref val="1"/>
          <dgm:dir/>
          <dgm:animOne val="branch"/>
          <dgm:animLvl val="lvl"/>
          <dgm:resizeHandles/>
        </dgm:presLayoutVars>
      </dgm:prSet>
      <dgm:spPr/>
    </dgm:pt>
    <dgm:pt modelId="{333FDC67-C14F-410E-8DD3-77EC8BB495B5}" type="pres">
      <dgm:prSet presAssocID="{1BEF0F23-A2CC-4C93-9A9A-46C5DCDD752D}" presName="hierRoot1" presStyleCnt="0">
        <dgm:presLayoutVars>
          <dgm:hierBranch val="r"/>
        </dgm:presLayoutVars>
      </dgm:prSet>
      <dgm:spPr/>
    </dgm:pt>
    <dgm:pt modelId="{90CC2434-B335-4870-9BCA-C2AB50868DE8}" type="pres">
      <dgm:prSet presAssocID="{1BEF0F23-A2CC-4C93-9A9A-46C5DCDD752D}" presName="rootComposite1" presStyleCnt="0"/>
      <dgm:spPr/>
    </dgm:pt>
    <dgm:pt modelId="{7B3D0F26-7752-4A74-92D8-5A35818B0FB2}" type="pres">
      <dgm:prSet presAssocID="{1BEF0F23-A2CC-4C93-9A9A-46C5DCDD752D}" presName="rootText1" presStyleLbl="node0" presStyleIdx="0" presStyleCnt="1">
        <dgm:presLayoutVars>
          <dgm:chPref val="3"/>
        </dgm:presLayoutVars>
      </dgm:prSet>
      <dgm:spPr/>
      <dgm:t>
        <a:bodyPr/>
        <a:lstStyle/>
        <a:p>
          <a:endParaRPr lang="en-US"/>
        </a:p>
      </dgm:t>
    </dgm:pt>
    <dgm:pt modelId="{E7AB75B8-DF25-40AC-B204-6C61BA6F0CB3}" type="pres">
      <dgm:prSet presAssocID="{1BEF0F23-A2CC-4C93-9A9A-46C5DCDD752D}" presName="rootConnector1" presStyleLbl="node1" presStyleIdx="0" presStyleCnt="0"/>
      <dgm:spPr/>
      <dgm:t>
        <a:bodyPr/>
        <a:lstStyle/>
        <a:p>
          <a:endParaRPr lang="en-US"/>
        </a:p>
      </dgm:t>
    </dgm:pt>
    <dgm:pt modelId="{1736BF1D-BFC2-45EA-A1C6-BB2963A79679}" type="pres">
      <dgm:prSet presAssocID="{1BEF0F23-A2CC-4C93-9A9A-46C5DCDD752D}" presName="hierChild2" presStyleCnt="0"/>
      <dgm:spPr/>
    </dgm:pt>
    <dgm:pt modelId="{8132602F-DEBD-421B-A5C4-6CD9FDD15483}" type="pres">
      <dgm:prSet presAssocID="{BD378AF8-75ED-42BB-B2B4-A6EB68447AAC}" presName="Name50" presStyleLbl="parChTrans1D2" presStyleIdx="0" presStyleCnt="5"/>
      <dgm:spPr/>
    </dgm:pt>
    <dgm:pt modelId="{F748FCD7-3670-48D4-8C2F-0F7D5F03287A}" type="pres">
      <dgm:prSet presAssocID="{ED7C6944-3EC9-453F-8713-8BD77CA9329D}" presName="hierRoot2" presStyleCnt="0">
        <dgm:presLayoutVars>
          <dgm:hierBranch/>
        </dgm:presLayoutVars>
      </dgm:prSet>
      <dgm:spPr/>
    </dgm:pt>
    <dgm:pt modelId="{7977CC9D-4E12-4012-A419-27CEAF053F7A}" type="pres">
      <dgm:prSet presAssocID="{ED7C6944-3EC9-453F-8713-8BD77CA9329D}" presName="rootComposite" presStyleCnt="0"/>
      <dgm:spPr/>
    </dgm:pt>
    <dgm:pt modelId="{BE896914-74D2-40EF-BE92-D16FCB044F9F}" type="pres">
      <dgm:prSet presAssocID="{ED7C6944-3EC9-453F-8713-8BD77CA9329D}" presName="rootText" presStyleLbl="node2" presStyleIdx="0" presStyleCnt="5">
        <dgm:presLayoutVars>
          <dgm:chPref val="3"/>
        </dgm:presLayoutVars>
      </dgm:prSet>
      <dgm:spPr/>
      <dgm:t>
        <a:bodyPr/>
        <a:lstStyle/>
        <a:p>
          <a:endParaRPr lang="en-US"/>
        </a:p>
      </dgm:t>
    </dgm:pt>
    <dgm:pt modelId="{16CDB93A-CE33-42AE-8D63-F8794DD8BF60}" type="pres">
      <dgm:prSet presAssocID="{ED7C6944-3EC9-453F-8713-8BD77CA9329D}" presName="rootConnector" presStyleLbl="node2" presStyleIdx="0" presStyleCnt="5"/>
      <dgm:spPr/>
      <dgm:t>
        <a:bodyPr/>
        <a:lstStyle/>
        <a:p>
          <a:endParaRPr lang="en-US"/>
        </a:p>
      </dgm:t>
    </dgm:pt>
    <dgm:pt modelId="{3C208721-5D15-4313-B543-040353F250AA}" type="pres">
      <dgm:prSet presAssocID="{ED7C6944-3EC9-453F-8713-8BD77CA9329D}" presName="hierChild4" presStyleCnt="0"/>
      <dgm:spPr/>
    </dgm:pt>
    <dgm:pt modelId="{B345A335-DA48-4EA7-BF90-194EA213440B}" type="pres">
      <dgm:prSet presAssocID="{ED7C6944-3EC9-453F-8713-8BD77CA9329D}" presName="hierChild5" presStyleCnt="0"/>
      <dgm:spPr/>
    </dgm:pt>
    <dgm:pt modelId="{59B0E440-39E4-4E91-BF1F-8CD0CC593ADB}" type="pres">
      <dgm:prSet presAssocID="{88EC4BAF-0EDB-4D6C-8583-DA66FB9B533A}" presName="Name50" presStyleLbl="parChTrans1D2" presStyleIdx="1" presStyleCnt="5"/>
      <dgm:spPr/>
    </dgm:pt>
    <dgm:pt modelId="{38EA84EE-70D0-4A9B-9BE6-1823E3FE2F0B}" type="pres">
      <dgm:prSet presAssocID="{8F33860F-C2B3-417A-B93C-DEB4382D21E4}" presName="hierRoot2" presStyleCnt="0">
        <dgm:presLayoutVars>
          <dgm:hierBranch/>
        </dgm:presLayoutVars>
      </dgm:prSet>
      <dgm:spPr/>
    </dgm:pt>
    <dgm:pt modelId="{32736F07-6326-49A2-ABC0-50AF482F1FA1}" type="pres">
      <dgm:prSet presAssocID="{8F33860F-C2B3-417A-B93C-DEB4382D21E4}" presName="rootComposite" presStyleCnt="0"/>
      <dgm:spPr/>
    </dgm:pt>
    <dgm:pt modelId="{A2E52C1A-6CD4-45D4-9C0F-339405148C12}" type="pres">
      <dgm:prSet presAssocID="{8F33860F-C2B3-417A-B93C-DEB4382D21E4}" presName="rootText" presStyleLbl="node2" presStyleIdx="1" presStyleCnt="5">
        <dgm:presLayoutVars>
          <dgm:chPref val="3"/>
        </dgm:presLayoutVars>
      </dgm:prSet>
      <dgm:spPr/>
      <dgm:t>
        <a:bodyPr/>
        <a:lstStyle/>
        <a:p>
          <a:endParaRPr lang="en-US"/>
        </a:p>
      </dgm:t>
    </dgm:pt>
    <dgm:pt modelId="{954842C4-7F2F-4B3C-83BA-8788940D5B15}" type="pres">
      <dgm:prSet presAssocID="{8F33860F-C2B3-417A-B93C-DEB4382D21E4}" presName="rootConnector" presStyleLbl="node2" presStyleIdx="1" presStyleCnt="5"/>
      <dgm:spPr/>
      <dgm:t>
        <a:bodyPr/>
        <a:lstStyle/>
        <a:p>
          <a:endParaRPr lang="en-US"/>
        </a:p>
      </dgm:t>
    </dgm:pt>
    <dgm:pt modelId="{A694AED6-D298-4D5E-B1E9-9092671156A1}" type="pres">
      <dgm:prSet presAssocID="{8F33860F-C2B3-417A-B93C-DEB4382D21E4}" presName="hierChild4" presStyleCnt="0"/>
      <dgm:spPr/>
    </dgm:pt>
    <dgm:pt modelId="{710BEC96-C34B-45AB-BCCE-4678AA546868}" type="pres">
      <dgm:prSet presAssocID="{8F33860F-C2B3-417A-B93C-DEB4382D21E4}" presName="hierChild5" presStyleCnt="0"/>
      <dgm:spPr/>
    </dgm:pt>
    <dgm:pt modelId="{C19D6ABE-60DA-4313-B4CE-83ECED2B00C5}" type="pres">
      <dgm:prSet presAssocID="{6667BE89-04F9-4312-94DF-04ACC56A65BC}" presName="Name50" presStyleLbl="parChTrans1D2" presStyleIdx="2" presStyleCnt="5"/>
      <dgm:spPr/>
    </dgm:pt>
    <dgm:pt modelId="{0CFB7F3D-D8C6-4266-911F-D5CA43896847}" type="pres">
      <dgm:prSet presAssocID="{3A7A435F-3ECF-4612-B1FB-B72A48397B72}" presName="hierRoot2" presStyleCnt="0">
        <dgm:presLayoutVars>
          <dgm:hierBranch/>
        </dgm:presLayoutVars>
      </dgm:prSet>
      <dgm:spPr/>
    </dgm:pt>
    <dgm:pt modelId="{2C17D390-7335-4311-8DCD-8703C4354F51}" type="pres">
      <dgm:prSet presAssocID="{3A7A435F-3ECF-4612-B1FB-B72A48397B72}" presName="rootComposite" presStyleCnt="0"/>
      <dgm:spPr/>
    </dgm:pt>
    <dgm:pt modelId="{935660EF-5F6C-446B-9A6F-09E8D82F865D}" type="pres">
      <dgm:prSet presAssocID="{3A7A435F-3ECF-4612-B1FB-B72A48397B72}" presName="rootText" presStyleLbl="node2" presStyleIdx="2" presStyleCnt="5">
        <dgm:presLayoutVars>
          <dgm:chPref val="3"/>
        </dgm:presLayoutVars>
      </dgm:prSet>
      <dgm:spPr/>
      <dgm:t>
        <a:bodyPr/>
        <a:lstStyle/>
        <a:p>
          <a:endParaRPr lang="en-US"/>
        </a:p>
      </dgm:t>
    </dgm:pt>
    <dgm:pt modelId="{672F0C85-C388-4C42-B406-D674EEE189D0}" type="pres">
      <dgm:prSet presAssocID="{3A7A435F-3ECF-4612-B1FB-B72A48397B72}" presName="rootConnector" presStyleLbl="node2" presStyleIdx="2" presStyleCnt="5"/>
      <dgm:spPr/>
      <dgm:t>
        <a:bodyPr/>
        <a:lstStyle/>
        <a:p>
          <a:endParaRPr lang="en-US"/>
        </a:p>
      </dgm:t>
    </dgm:pt>
    <dgm:pt modelId="{DBC069C9-EC42-4987-8010-1FB66BD246D3}" type="pres">
      <dgm:prSet presAssocID="{3A7A435F-3ECF-4612-B1FB-B72A48397B72}" presName="hierChild4" presStyleCnt="0"/>
      <dgm:spPr/>
    </dgm:pt>
    <dgm:pt modelId="{B4F9B393-D958-414A-A12F-C917B26E6374}" type="pres">
      <dgm:prSet presAssocID="{3A7A435F-3ECF-4612-B1FB-B72A48397B72}" presName="hierChild5" presStyleCnt="0"/>
      <dgm:spPr/>
    </dgm:pt>
    <dgm:pt modelId="{4B73D251-3E15-47A6-8A8E-CCEF71375320}" type="pres">
      <dgm:prSet presAssocID="{E5E7399F-5914-44D2-A4F2-B20A2AD8F00B}" presName="Name50" presStyleLbl="parChTrans1D2" presStyleIdx="3" presStyleCnt="5"/>
      <dgm:spPr/>
    </dgm:pt>
    <dgm:pt modelId="{17B48DAB-0472-4343-8455-C329C14B5033}" type="pres">
      <dgm:prSet presAssocID="{76858AC3-5260-4947-B8BD-75013D90E2E3}" presName="hierRoot2" presStyleCnt="0">
        <dgm:presLayoutVars>
          <dgm:hierBranch/>
        </dgm:presLayoutVars>
      </dgm:prSet>
      <dgm:spPr/>
    </dgm:pt>
    <dgm:pt modelId="{3120767E-0B30-4E64-A418-9FCF0E237056}" type="pres">
      <dgm:prSet presAssocID="{76858AC3-5260-4947-B8BD-75013D90E2E3}" presName="rootComposite" presStyleCnt="0"/>
      <dgm:spPr/>
    </dgm:pt>
    <dgm:pt modelId="{90033C85-E655-47A7-98D7-B71108123ACE}" type="pres">
      <dgm:prSet presAssocID="{76858AC3-5260-4947-B8BD-75013D90E2E3}" presName="rootText" presStyleLbl="node2" presStyleIdx="3" presStyleCnt="5">
        <dgm:presLayoutVars>
          <dgm:chPref val="3"/>
        </dgm:presLayoutVars>
      </dgm:prSet>
      <dgm:spPr/>
      <dgm:t>
        <a:bodyPr/>
        <a:lstStyle/>
        <a:p>
          <a:endParaRPr lang="en-US"/>
        </a:p>
      </dgm:t>
    </dgm:pt>
    <dgm:pt modelId="{865E19F8-7ACF-40C2-8266-2A1FC223CFDD}" type="pres">
      <dgm:prSet presAssocID="{76858AC3-5260-4947-B8BD-75013D90E2E3}" presName="rootConnector" presStyleLbl="node2" presStyleIdx="3" presStyleCnt="5"/>
      <dgm:spPr/>
      <dgm:t>
        <a:bodyPr/>
        <a:lstStyle/>
        <a:p>
          <a:endParaRPr lang="en-US"/>
        </a:p>
      </dgm:t>
    </dgm:pt>
    <dgm:pt modelId="{85B18479-D39F-4C6D-BE5E-58BDC1B42E2C}" type="pres">
      <dgm:prSet presAssocID="{76858AC3-5260-4947-B8BD-75013D90E2E3}" presName="hierChild4" presStyleCnt="0"/>
      <dgm:spPr/>
    </dgm:pt>
    <dgm:pt modelId="{73D52415-52B1-4E31-AF87-DCB4DF22FD36}" type="pres">
      <dgm:prSet presAssocID="{76858AC3-5260-4947-B8BD-75013D90E2E3}" presName="hierChild5" presStyleCnt="0"/>
      <dgm:spPr/>
    </dgm:pt>
    <dgm:pt modelId="{3EC5F013-F3BF-46FF-B83D-51806DE5FFC2}" type="pres">
      <dgm:prSet presAssocID="{73F35917-1E1F-4CD3-83F8-7B56D412DDBF}" presName="Name50" presStyleLbl="parChTrans1D2" presStyleIdx="4" presStyleCnt="5"/>
      <dgm:spPr/>
    </dgm:pt>
    <dgm:pt modelId="{092AEC9C-B73B-4D0A-930A-C73D4E90AD28}" type="pres">
      <dgm:prSet presAssocID="{A82DDFB5-6A07-4E16-B059-428AAF01F26D}" presName="hierRoot2" presStyleCnt="0">
        <dgm:presLayoutVars>
          <dgm:hierBranch/>
        </dgm:presLayoutVars>
      </dgm:prSet>
      <dgm:spPr/>
    </dgm:pt>
    <dgm:pt modelId="{6A3F1425-5080-4FB6-AAF9-6A3FBC8C53C5}" type="pres">
      <dgm:prSet presAssocID="{A82DDFB5-6A07-4E16-B059-428AAF01F26D}" presName="rootComposite" presStyleCnt="0"/>
      <dgm:spPr/>
    </dgm:pt>
    <dgm:pt modelId="{7983C0CF-9B79-42C8-AC0E-4F36F216945D}" type="pres">
      <dgm:prSet presAssocID="{A82DDFB5-6A07-4E16-B059-428AAF01F26D}" presName="rootText" presStyleLbl="node2" presStyleIdx="4" presStyleCnt="5">
        <dgm:presLayoutVars>
          <dgm:chPref val="3"/>
        </dgm:presLayoutVars>
      </dgm:prSet>
      <dgm:spPr/>
      <dgm:t>
        <a:bodyPr/>
        <a:lstStyle/>
        <a:p>
          <a:endParaRPr lang="en-US"/>
        </a:p>
      </dgm:t>
    </dgm:pt>
    <dgm:pt modelId="{B80F2125-4DD8-49CD-A603-3EB2DF256C9B}" type="pres">
      <dgm:prSet presAssocID="{A82DDFB5-6A07-4E16-B059-428AAF01F26D}" presName="rootConnector" presStyleLbl="node2" presStyleIdx="4" presStyleCnt="5"/>
      <dgm:spPr/>
      <dgm:t>
        <a:bodyPr/>
        <a:lstStyle/>
        <a:p>
          <a:endParaRPr lang="en-US"/>
        </a:p>
      </dgm:t>
    </dgm:pt>
    <dgm:pt modelId="{D2FC66F3-3D51-400C-B205-4D1D842C4084}" type="pres">
      <dgm:prSet presAssocID="{A82DDFB5-6A07-4E16-B059-428AAF01F26D}" presName="hierChild4" presStyleCnt="0"/>
      <dgm:spPr/>
    </dgm:pt>
    <dgm:pt modelId="{FE872EF1-F138-438B-8834-AF3B2CBB1F36}" type="pres">
      <dgm:prSet presAssocID="{A82DDFB5-6A07-4E16-B059-428AAF01F26D}" presName="hierChild5" presStyleCnt="0"/>
      <dgm:spPr/>
    </dgm:pt>
    <dgm:pt modelId="{BBC2C9F8-7ED1-4AE8-AA4F-BE4BBF790F8E}" type="pres">
      <dgm:prSet presAssocID="{1BEF0F23-A2CC-4C93-9A9A-46C5DCDD752D}" presName="hierChild3" presStyleCnt="0"/>
      <dgm:spPr/>
    </dgm:pt>
  </dgm:ptLst>
  <dgm:cxnLst>
    <dgm:cxn modelId="{2CF74085-A139-4AB1-A1D4-3B0302BB73DE}" srcId="{1BEF0F23-A2CC-4C93-9A9A-46C5DCDD752D}" destId="{A82DDFB5-6A07-4E16-B059-428AAF01F26D}" srcOrd="4" destOrd="0" parTransId="{73F35917-1E1F-4CD3-83F8-7B56D412DDBF}" sibTransId="{A2E6BD18-15A5-4B02-87FD-3EF5460CF05B}"/>
    <dgm:cxn modelId="{FD6879C7-1B24-4429-B397-650FDB4297E0}" type="presOf" srcId="{A82DDFB5-6A07-4E16-B059-428AAF01F26D}" destId="{B80F2125-4DD8-49CD-A603-3EB2DF256C9B}" srcOrd="1" destOrd="0" presId="urn:microsoft.com/office/officeart/2005/8/layout/orgChart1"/>
    <dgm:cxn modelId="{09AED026-80D4-4DF1-888F-C509D7FF0518}" type="presOf" srcId="{88EC4BAF-0EDB-4D6C-8583-DA66FB9B533A}" destId="{59B0E440-39E4-4E91-BF1F-8CD0CC593ADB}" srcOrd="0" destOrd="0" presId="urn:microsoft.com/office/officeart/2005/8/layout/orgChart1"/>
    <dgm:cxn modelId="{041902BE-E844-4458-959E-7E9BF4B3D7AE}" type="presOf" srcId="{6667BE89-04F9-4312-94DF-04ACC56A65BC}" destId="{C19D6ABE-60DA-4313-B4CE-83ECED2B00C5}" srcOrd="0" destOrd="0" presId="urn:microsoft.com/office/officeart/2005/8/layout/orgChart1"/>
    <dgm:cxn modelId="{8EDC4C41-5DDD-48F3-AD48-82BF9F9EF6DF}" srcId="{1BEF0F23-A2CC-4C93-9A9A-46C5DCDD752D}" destId="{76858AC3-5260-4947-B8BD-75013D90E2E3}" srcOrd="3" destOrd="0" parTransId="{E5E7399F-5914-44D2-A4F2-B20A2AD8F00B}" sibTransId="{D0605CD3-6621-4E40-BA9C-62D8DC4E1718}"/>
    <dgm:cxn modelId="{17B704A6-C18B-4BF7-AC70-1A59A3F57BB3}" type="presOf" srcId="{73F35917-1E1F-4CD3-83F8-7B56D412DDBF}" destId="{3EC5F013-F3BF-46FF-B83D-51806DE5FFC2}" srcOrd="0" destOrd="0" presId="urn:microsoft.com/office/officeart/2005/8/layout/orgChart1"/>
    <dgm:cxn modelId="{6026BB8F-0DE7-4111-BAFF-68042A71EFF6}" type="presOf" srcId="{8F33860F-C2B3-417A-B93C-DEB4382D21E4}" destId="{A2E52C1A-6CD4-45D4-9C0F-339405148C12}" srcOrd="0" destOrd="0" presId="urn:microsoft.com/office/officeart/2005/8/layout/orgChart1"/>
    <dgm:cxn modelId="{3FD460C4-D1C5-4DE6-ACD2-B0AD8EAD8878}" type="presOf" srcId="{3A7A435F-3ECF-4612-B1FB-B72A48397B72}" destId="{935660EF-5F6C-446B-9A6F-09E8D82F865D}" srcOrd="0" destOrd="0" presId="urn:microsoft.com/office/officeart/2005/8/layout/orgChart1"/>
    <dgm:cxn modelId="{EB10A080-8FFA-4FD5-B92D-46F0D0A72035}" srcId="{1BEF0F23-A2CC-4C93-9A9A-46C5DCDD752D}" destId="{ED7C6944-3EC9-453F-8713-8BD77CA9329D}" srcOrd="0" destOrd="0" parTransId="{BD378AF8-75ED-42BB-B2B4-A6EB68447AAC}" sibTransId="{F0864BB4-7668-40D2-AE1B-0AE257E45060}"/>
    <dgm:cxn modelId="{5D6B3699-2B0D-4CF7-9FE0-56B148359DDD}" srcId="{1BEF0F23-A2CC-4C93-9A9A-46C5DCDD752D}" destId="{3A7A435F-3ECF-4612-B1FB-B72A48397B72}" srcOrd="2" destOrd="0" parTransId="{6667BE89-04F9-4312-94DF-04ACC56A65BC}" sibTransId="{37F99AD8-79AA-4C90-A5AD-8C6ABB4B443E}"/>
    <dgm:cxn modelId="{B942542D-7D09-40D1-894C-C0C2CA93F6A8}" type="presOf" srcId="{CEEB6EA8-741A-4863-97D3-0347240E5D04}" destId="{7F155DF9-13B4-4ACE-A112-8030A9DAD2A6}" srcOrd="0" destOrd="0" presId="urn:microsoft.com/office/officeart/2005/8/layout/orgChart1"/>
    <dgm:cxn modelId="{076AEFB4-A140-4D03-8DFE-B998065EEA45}" type="presOf" srcId="{1BEF0F23-A2CC-4C93-9A9A-46C5DCDD752D}" destId="{7B3D0F26-7752-4A74-92D8-5A35818B0FB2}" srcOrd="0" destOrd="0" presId="urn:microsoft.com/office/officeart/2005/8/layout/orgChart1"/>
    <dgm:cxn modelId="{C5B00317-7ADC-417A-938D-50FF8B0DD00A}" type="presOf" srcId="{A82DDFB5-6A07-4E16-B059-428AAF01F26D}" destId="{7983C0CF-9B79-42C8-AC0E-4F36F216945D}" srcOrd="0" destOrd="0" presId="urn:microsoft.com/office/officeart/2005/8/layout/orgChart1"/>
    <dgm:cxn modelId="{F206E307-D8EB-4520-8C53-16A078473A41}" type="presOf" srcId="{76858AC3-5260-4947-B8BD-75013D90E2E3}" destId="{90033C85-E655-47A7-98D7-B71108123ACE}" srcOrd="0" destOrd="0" presId="urn:microsoft.com/office/officeart/2005/8/layout/orgChart1"/>
    <dgm:cxn modelId="{BE5F666C-6969-4436-8461-36C4B431541E}" type="presOf" srcId="{E5E7399F-5914-44D2-A4F2-B20A2AD8F00B}" destId="{4B73D251-3E15-47A6-8A8E-CCEF71375320}" srcOrd="0" destOrd="0" presId="urn:microsoft.com/office/officeart/2005/8/layout/orgChart1"/>
    <dgm:cxn modelId="{3D5ECC61-DB9B-4A82-95EB-961D77FC5F84}" type="presOf" srcId="{ED7C6944-3EC9-453F-8713-8BD77CA9329D}" destId="{BE896914-74D2-40EF-BE92-D16FCB044F9F}" srcOrd="0" destOrd="0" presId="urn:microsoft.com/office/officeart/2005/8/layout/orgChart1"/>
    <dgm:cxn modelId="{4CC1632D-88D8-4628-A059-C267F10F28F1}" srcId="{1BEF0F23-A2CC-4C93-9A9A-46C5DCDD752D}" destId="{8F33860F-C2B3-417A-B93C-DEB4382D21E4}" srcOrd="1" destOrd="0" parTransId="{88EC4BAF-0EDB-4D6C-8583-DA66FB9B533A}" sibTransId="{05F3908F-4DFA-4FCD-A090-5973ED631415}"/>
    <dgm:cxn modelId="{1E788C68-A299-48E0-9FFC-E6FAAB7DFC57}" type="presOf" srcId="{3A7A435F-3ECF-4612-B1FB-B72A48397B72}" destId="{672F0C85-C388-4C42-B406-D674EEE189D0}" srcOrd="1" destOrd="0" presId="urn:microsoft.com/office/officeart/2005/8/layout/orgChart1"/>
    <dgm:cxn modelId="{BD04D0A3-C3A5-475A-85AF-E2EDF6A5F856}" type="presOf" srcId="{76858AC3-5260-4947-B8BD-75013D90E2E3}" destId="{865E19F8-7ACF-40C2-8266-2A1FC223CFDD}" srcOrd="1" destOrd="0" presId="urn:microsoft.com/office/officeart/2005/8/layout/orgChart1"/>
    <dgm:cxn modelId="{A9E8AF01-7E36-4564-97ED-A42A2617D168}" type="presOf" srcId="{BD378AF8-75ED-42BB-B2B4-A6EB68447AAC}" destId="{8132602F-DEBD-421B-A5C4-6CD9FDD15483}" srcOrd="0" destOrd="0" presId="urn:microsoft.com/office/officeart/2005/8/layout/orgChart1"/>
    <dgm:cxn modelId="{6DC26376-F2CE-4C49-81BA-79ABE00A3839}" type="presOf" srcId="{8F33860F-C2B3-417A-B93C-DEB4382D21E4}" destId="{954842C4-7F2F-4B3C-83BA-8788940D5B15}" srcOrd="1" destOrd="0" presId="urn:microsoft.com/office/officeart/2005/8/layout/orgChart1"/>
    <dgm:cxn modelId="{B54B1BFC-97E9-46D3-AD94-7CFEA05796BE}" srcId="{CEEB6EA8-741A-4863-97D3-0347240E5D04}" destId="{1BEF0F23-A2CC-4C93-9A9A-46C5DCDD752D}" srcOrd="0" destOrd="0" parTransId="{4E83522E-96C5-483E-93B3-98288BD8DA17}" sibTransId="{F405F1A3-7586-4C09-92E2-49C134D59EE2}"/>
    <dgm:cxn modelId="{C5FBD4D6-C9B6-485A-AA38-5D2124A9ED61}" type="presOf" srcId="{1BEF0F23-A2CC-4C93-9A9A-46C5DCDD752D}" destId="{E7AB75B8-DF25-40AC-B204-6C61BA6F0CB3}" srcOrd="1" destOrd="0" presId="urn:microsoft.com/office/officeart/2005/8/layout/orgChart1"/>
    <dgm:cxn modelId="{387E3347-B16C-464A-9D06-F5CDF2D2A4CB}" type="presOf" srcId="{ED7C6944-3EC9-453F-8713-8BD77CA9329D}" destId="{16CDB93A-CE33-42AE-8D63-F8794DD8BF60}" srcOrd="1" destOrd="0" presId="urn:microsoft.com/office/officeart/2005/8/layout/orgChart1"/>
    <dgm:cxn modelId="{D5E908F2-1726-4D8D-8E9D-E0C4BCAD1B5A}" type="presParOf" srcId="{7F155DF9-13B4-4ACE-A112-8030A9DAD2A6}" destId="{333FDC67-C14F-410E-8DD3-77EC8BB495B5}" srcOrd="0" destOrd="0" presId="urn:microsoft.com/office/officeart/2005/8/layout/orgChart1"/>
    <dgm:cxn modelId="{1A33730D-9801-4A38-B95D-5B1396F12216}" type="presParOf" srcId="{333FDC67-C14F-410E-8DD3-77EC8BB495B5}" destId="{90CC2434-B335-4870-9BCA-C2AB50868DE8}" srcOrd="0" destOrd="0" presId="urn:microsoft.com/office/officeart/2005/8/layout/orgChart1"/>
    <dgm:cxn modelId="{4DA879C1-E624-4566-98A6-91DBB11D19C7}" type="presParOf" srcId="{90CC2434-B335-4870-9BCA-C2AB50868DE8}" destId="{7B3D0F26-7752-4A74-92D8-5A35818B0FB2}" srcOrd="0" destOrd="0" presId="urn:microsoft.com/office/officeart/2005/8/layout/orgChart1"/>
    <dgm:cxn modelId="{9F150C71-ACE3-443D-8F8E-B2AD9F251CEE}" type="presParOf" srcId="{90CC2434-B335-4870-9BCA-C2AB50868DE8}" destId="{E7AB75B8-DF25-40AC-B204-6C61BA6F0CB3}" srcOrd="1" destOrd="0" presId="urn:microsoft.com/office/officeart/2005/8/layout/orgChart1"/>
    <dgm:cxn modelId="{76DE92F0-EE5D-4188-AC8F-4FE04EEF79B8}" type="presParOf" srcId="{333FDC67-C14F-410E-8DD3-77EC8BB495B5}" destId="{1736BF1D-BFC2-45EA-A1C6-BB2963A79679}" srcOrd="1" destOrd="0" presId="urn:microsoft.com/office/officeart/2005/8/layout/orgChart1"/>
    <dgm:cxn modelId="{35D214C5-A1D9-4432-87EA-B734BB073425}" type="presParOf" srcId="{1736BF1D-BFC2-45EA-A1C6-BB2963A79679}" destId="{8132602F-DEBD-421B-A5C4-6CD9FDD15483}" srcOrd="0" destOrd="0" presId="urn:microsoft.com/office/officeart/2005/8/layout/orgChart1"/>
    <dgm:cxn modelId="{85756A07-C1D0-41F0-ADB9-7393A52EBFAD}" type="presParOf" srcId="{1736BF1D-BFC2-45EA-A1C6-BB2963A79679}" destId="{F748FCD7-3670-48D4-8C2F-0F7D5F03287A}" srcOrd="1" destOrd="0" presId="urn:microsoft.com/office/officeart/2005/8/layout/orgChart1"/>
    <dgm:cxn modelId="{21667E99-7DBD-47B9-88A0-0B4F78096CA6}" type="presParOf" srcId="{F748FCD7-3670-48D4-8C2F-0F7D5F03287A}" destId="{7977CC9D-4E12-4012-A419-27CEAF053F7A}" srcOrd="0" destOrd="0" presId="urn:microsoft.com/office/officeart/2005/8/layout/orgChart1"/>
    <dgm:cxn modelId="{775B75BA-F4B8-48CF-B94F-C9FEBE351A14}" type="presParOf" srcId="{7977CC9D-4E12-4012-A419-27CEAF053F7A}" destId="{BE896914-74D2-40EF-BE92-D16FCB044F9F}" srcOrd="0" destOrd="0" presId="urn:microsoft.com/office/officeart/2005/8/layout/orgChart1"/>
    <dgm:cxn modelId="{539489E6-0068-4CED-B004-AF07EF34C759}" type="presParOf" srcId="{7977CC9D-4E12-4012-A419-27CEAF053F7A}" destId="{16CDB93A-CE33-42AE-8D63-F8794DD8BF60}" srcOrd="1" destOrd="0" presId="urn:microsoft.com/office/officeart/2005/8/layout/orgChart1"/>
    <dgm:cxn modelId="{93CB3001-5886-4432-BE1B-FAD53F6DF3C5}" type="presParOf" srcId="{F748FCD7-3670-48D4-8C2F-0F7D5F03287A}" destId="{3C208721-5D15-4313-B543-040353F250AA}" srcOrd="1" destOrd="0" presId="urn:microsoft.com/office/officeart/2005/8/layout/orgChart1"/>
    <dgm:cxn modelId="{7568839C-A18F-4136-B15D-A7FA90854A21}" type="presParOf" srcId="{F748FCD7-3670-48D4-8C2F-0F7D5F03287A}" destId="{B345A335-DA48-4EA7-BF90-194EA213440B}" srcOrd="2" destOrd="0" presId="urn:microsoft.com/office/officeart/2005/8/layout/orgChart1"/>
    <dgm:cxn modelId="{D4F046F0-C1F7-47B7-9B09-194365D35562}" type="presParOf" srcId="{1736BF1D-BFC2-45EA-A1C6-BB2963A79679}" destId="{59B0E440-39E4-4E91-BF1F-8CD0CC593ADB}" srcOrd="2" destOrd="0" presId="urn:microsoft.com/office/officeart/2005/8/layout/orgChart1"/>
    <dgm:cxn modelId="{0E42BAA7-E968-43AB-AFD5-4E704ADB0C77}" type="presParOf" srcId="{1736BF1D-BFC2-45EA-A1C6-BB2963A79679}" destId="{38EA84EE-70D0-4A9B-9BE6-1823E3FE2F0B}" srcOrd="3" destOrd="0" presId="urn:microsoft.com/office/officeart/2005/8/layout/orgChart1"/>
    <dgm:cxn modelId="{F78CA290-0BAF-43CE-89D1-1933CA46A3B8}" type="presParOf" srcId="{38EA84EE-70D0-4A9B-9BE6-1823E3FE2F0B}" destId="{32736F07-6326-49A2-ABC0-50AF482F1FA1}" srcOrd="0" destOrd="0" presId="urn:microsoft.com/office/officeart/2005/8/layout/orgChart1"/>
    <dgm:cxn modelId="{160D7997-3A70-402D-8990-4A1BAB0D09EF}" type="presParOf" srcId="{32736F07-6326-49A2-ABC0-50AF482F1FA1}" destId="{A2E52C1A-6CD4-45D4-9C0F-339405148C12}" srcOrd="0" destOrd="0" presId="urn:microsoft.com/office/officeart/2005/8/layout/orgChart1"/>
    <dgm:cxn modelId="{C29127FB-DB05-4C35-9E0B-8952DDD44F7F}" type="presParOf" srcId="{32736F07-6326-49A2-ABC0-50AF482F1FA1}" destId="{954842C4-7F2F-4B3C-83BA-8788940D5B15}" srcOrd="1" destOrd="0" presId="urn:microsoft.com/office/officeart/2005/8/layout/orgChart1"/>
    <dgm:cxn modelId="{8CF4ACDE-4650-4C11-8D69-63FD673C5D48}" type="presParOf" srcId="{38EA84EE-70D0-4A9B-9BE6-1823E3FE2F0B}" destId="{A694AED6-D298-4D5E-B1E9-9092671156A1}" srcOrd="1" destOrd="0" presId="urn:microsoft.com/office/officeart/2005/8/layout/orgChart1"/>
    <dgm:cxn modelId="{75B6A77B-290B-4C37-8CD8-AFD2D11079F8}" type="presParOf" srcId="{38EA84EE-70D0-4A9B-9BE6-1823E3FE2F0B}" destId="{710BEC96-C34B-45AB-BCCE-4678AA546868}" srcOrd="2" destOrd="0" presId="urn:microsoft.com/office/officeart/2005/8/layout/orgChart1"/>
    <dgm:cxn modelId="{6F706E2D-51C7-42C8-A109-F92C30226FB4}" type="presParOf" srcId="{1736BF1D-BFC2-45EA-A1C6-BB2963A79679}" destId="{C19D6ABE-60DA-4313-B4CE-83ECED2B00C5}" srcOrd="4" destOrd="0" presId="urn:microsoft.com/office/officeart/2005/8/layout/orgChart1"/>
    <dgm:cxn modelId="{22620195-95AF-476C-9960-B0E554496630}" type="presParOf" srcId="{1736BF1D-BFC2-45EA-A1C6-BB2963A79679}" destId="{0CFB7F3D-D8C6-4266-911F-D5CA43896847}" srcOrd="5" destOrd="0" presId="urn:microsoft.com/office/officeart/2005/8/layout/orgChart1"/>
    <dgm:cxn modelId="{5CC36DBC-22B5-4C13-A80C-DB3F2C80FDA6}" type="presParOf" srcId="{0CFB7F3D-D8C6-4266-911F-D5CA43896847}" destId="{2C17D390-7335-4311-8DCD-8703C4354F51}" srcOrd="0" destOrd="0" presId="urn:microsoft.com/office/officeart/2005/8/layout/orgChart1"/>
    <dgm:cxn modelId="{DB9DB937-ED38-4941-9B27-A3F72D0CBF30}" type="presParOf" srcId="{2C17D390-7335-4311-8DCD-8703C4354F51}" destId="{935660EF-5F6C-446B-9A6F-09E8D82F865D}" srcOrd="0" destOrd="0" presId="urn:microsoft.com/office/officeart/2005/8/layout/orgChart1"/>
    <dgm:cxn modelId="{D7CD156E-B737-4DCF-8531-05F6EDADBA7A}" type="presParOf" srcId="{2C17D390-7335-4311-8DCD-8703C4354F51}" destId="{672F0C85-C388-4C42-B406-D674EEE189D0}" srcOrd="1" destOrd="0" presId="urn:microsoft.com/office/officeart/2005/8/layout/orgChart1"/>
    <dgm:cxn modelId="{037930CE-5820-4D4D-8819-E3781D0C3D51}" type="presParOf" srcId="{0CFB7F3D-D8C6-4266-911F-D5CA43896847}" destId="{DBC069C9-EC42-4987-8010-1FB66BD246D3}" srcOrd="1" destOrd="0" presId="urn:microsoft.com/office/officeart/2005/8/layout/orgChart1"/>
    <dgm:cxn modelId="{E077BA89-A03A-45ED-B734-08B51D0912BB}" type="presParOf" srcId="{0CFB7F3D-D8C6-4266-911F-D5CA43896847}" destId="{B4F9B393-D958-414A-A12F-C917B26E6374}" srcOrd="2" destOrd="0" presId="urn:microsoft.com/office/officeart/2005/8/layout/orgChart1"/>
    <dgm:cxn modelId="{59CBA9AB-C0AD-41D5-8D93-1F937D9D8340}" type="presParOf" srcId="{1736BF1D-BFC2-45EA-A1C6-BB2963A79679}" destId="{4B73D251-3E15-47A6-8A8E-CCEF71375320}" srcOrd="6" destOrd="0" presId="urn:microsoft.com/office/officeart/2005/8/layout/orgChart1"/>
    <dgm:cxn modelId="{9C58A8DA-3A2E-4293-90EA-6B6935565E70}" type="presParOf" srcId="{1736BF1D-BFC2-45EA-A1C6-BB2963A79679}" destId="{17B48DAB-0472-4343-8455-C329C14B5033}" srcOrd="7" destOrd="0" presId="urn:microsoft.com/office/officeart/2005/8/layout/orgChart1"/>
    <dgm:cxn modelId="{969CD613-38C2-42C5-8F42-486A369FBB55}" type="presParOf" srcId="{17B48DAB-0472-4343-8455-C329C14B5033}" destId="{3120767E-0B30-4E64-A418-9FCF0E237056}" srcOrd="0" destOrd="0" presId="urn:microsoft.com/office/officeart/2005/8/layout/orgChart1"/>
    <dgm:cxn modelId="{A559CDDD-2940-4E42-9A71-C561DBDBF193}" type="presParOf" srcId="{3120767E-0B30-4E64-A418-9FCF0E237056}" destId="{90033C85-E655-47A7-98D7-B71108123ACE}" srcOrd="0" destOrd="0" presId="urn:microsoft.com/office/officeart/2005/8/layout/orgChart1"/>
    <dgm:cxn modelId="{81E54E19-8756-4CAB-8840-0D4AFD326FA7}" type="presParOf" srcId="{3120767E-0B30-4E64-A418-9FCF0E237056}" destId="{865E19F8-7ACF-40C2-8266-2A1FC223CFDD}" srcOrd="1" destOrd="0" presId="urn:microsoft.com/office/officeart/2005/8/layout/orgChart1"/>
    <dgm:cxn modelId="{3605398D-9ADF-4343-B47C-8ABC18ABA99E}" type="presParOf" srcId="{17B48DAB-0472-4343-8455-C329C14B5033}" destId="{85B18479-D39F-4C6D-BE5E-58BDC1B42E2C}" srcOrd="1" destOrd="0" presId="urn:microsoft.com/office/officeart/2005/8/layout/orgChart1"/>
    <dgm:cxn modelId="{F4BBE935-B20F-4A8A-95B8-7780743658EB}" type="presParOf" srcId="{17B48DAB-0472-4343-8455-C329C14B5033}" destId="{73D52415-52B1-4E31-AF87-DCB4DF22FD36}" srcOrd="2" destOrd="0" presId="urn:microsoft.com/office/officeart/2005/8/layout/orgChart1"/>
    <dgm:cxn modelId="{E2299F91-50E4-48D5-A813-AC7455FA7058}" type="presParOf" srcId="{1736BF1D-BFC2-45EA-A1C6-BB2963A79679}" destId="{3EC5F013-F3BF-46FF-B83D-51806DE5FFC2}" srcOrd="8" destOrd="0" presId="urn:microsoft.com/office/officeart/2005/8/layout/orgChart1"/>
    <dgm:cxn modelId="{642EA102-3E2D-4290-8052-FCD3A75078D5}" type="presParOf" srcId="{1736BF1D-BFC2-45EA-A1C6-BB2963A79679}" destId="{092AEC9C-B73B-4D0A-930A-C73D4E90AD28}" srcOrd="9" destOrd="0" presId="urn:microsoft.com/office/officeart/2005/8/layout/orgChart1"/>
    <dgm:cxn modelId="{5C40C4AD-B1FB-460A-835F-431A1B97F65F}" type="presParOf" srcId="{092AEC9C-B73B-4D0A-930A-C73D4E90AD28}" destId="{6A3F1425-5080-4FB6-AAF9-6A3FBC8C53C5}" srcOrd="0" destOrd="0" presId="urn:microsoft.com/office/officeart/2005/8/layout/orgChart1"/>
    <dgm:cxn modelId="{B2217ABD-0E22-4338-87AF-5ADAC80C5489}" type="presParOf" srcId="{6A3F1425-5080-4FB6-AAF9-6A3FBC8C53C5}" destId="{7983C0CF-9B79-42C8-AC0E-4F36F216945D}" srcOrd="0" destOrd="0" presId="urn:microsoft.com/office/officeart/2005/8/layout/orgChart1"/>
    <dgm:cxn modelId="{D5FD9BAC-C9D6-4453-AE9F-9CEA71082115}" type="presParOf" srcId="{6A3F1425-5080-4FB6-AAF9-6A3FBC8C53C5}" destId="{B80F2125-4DD8-49CD-A603-3EB2DF256C9B}" srcOrd="1" destOrd="0" presId="urn:microsoft.com/office/officeart/2005/8/layout/orgChart1"/>
    <dgm:cxn modelId="{E7D9D8D1-FDC6-4BCA-987B-8ECFE81ABDE0}" type="presParOf" srcId="{092AEC9C-B73B-4D0A-930A-C73D4E90AD28}" destId="{D2FC66F3-3D51-400C-B205-4D1D842C4084}" srcOrd="1" destOrd="0" presId="urn:microsoft.com/office/officeart/2005/8/layout/orgChart1"/>
    <dgm:cxn modelId="{6D3240CD-2405-4B88-A24C-F06BAC8A34F1}" type="presParOf" srcId="{092AEC9C-B73B-4D0A-930A-C73D4E90AD28}" destId="{FE872EF1-F138-438B-8834-AF3B2CBB1F36}" srcOrd="2" destOrd="0" presId="urn:microsoft.com/office/officeart/2005/8/layout/orgChart1"/>
    <dgm:cxn modelId="{FA44D1AE-2C67-44C8-A05E-65BCE4EDB88F}" type="presParOf" srcId="{333FDC67-C14F-410E-8DD3-77EC8BB495B5}" destId="{BBC2C9F8-7ED1-4AE8-AA4F-BE4BBF790F8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E543BA-37D7-4D39-95E8-609524BABA9C}" type="doc">
      <dgm:prSet loTypeId="urn:microsoft.com/office/officeart/2005/8/layout/orgChart1" loCatId="hierarchy" qsTypeId="urn:microsoft.com/office/officeart/2005/8/quickstyle/simple1" qsCatId="simple" csTypeId="urn:microsoft.com/office/officeart/2005/8/colors/accent1_2" csCatId="accent1"/>
      <dgm:spPr/>
    </dgm:pt>
    <dgm:pt modelId="{D50869F5-C73D-4263-91C0-ADE56173952A}">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AC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John Burke</a:t>
          </a:r>
        </a:p>
      </dgm:t>
    </dgm:pt>
    <dgm:pt modelId="{2D59E79E-18A5-4FF2-97E5-9C88F9605E52}" type="parTrans" cxnId="{68DD15C5-45CB-4C88-BB4D-F0001634AB9A}">
      <dgm:prSet/>
      <dgm:spPr/>
    </dgm:pt>
    <dgm:pt modelId="{E581A5B2-04C9-412F-A24B-E999DDD4ADAB}" type="sibTrans" cxnId="{68DD15C5-45CB-4C88-BB4D-F0001634AB9A}">
      <dgm:prSet/>
      <dgm:spPr/>
    </dgm:pt>
    <dgm:pt modelId="{062F56C4-A7D8-4C06-8A1E-7C67FF47FB3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Prevention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DC Baker</a:t>
          </a:r>
        </a:p>
      </dgm:t>
    </dgm:pt>
    <dgm:pt modelId="{0DD54524-8FA6-42A3-8767-0E500EA5E3DC}" type="parTrans" cxnId="{557E6B0F-0968-4046-B4DE-22DD1FAB4628}">
      <dgm:prSet/>
      <dgm:spPr/>
    </dgm:pt>
    <dgm:pt modelId="{C982FB8B-1899-4C12-B3C5-255601D8DB3F}" type="sibTrans" cxnId="{557E6B0F-0968-4046-B4DE-22DD1FAB4628}">
      <dgm:prSet/>
      <dgm:spPr/>
    </dgm:pt>
    <dgm:pt modelId="{0BBEFD0A-09A9-4931-B8DF-158555187752}">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Planning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Laurel Stone</a:t>
          </a:r>
          <a:r>
            <a:rPr kumimoji="0" lang="en-US" b="0" i="0" u="none" strike="noStrike" cap="none" normalizeH="0" baseline="0" smtClean="0">
              <a:ln>
                <a:noFill/>
              </a:ln>
              <a:solidFill>
                <a:schemeClr val="bg1"/>
              </a:solidFill>
              <a:effectLst/>
              <a:latin typeface="Times New Roman" pitchFamily="18" charset="0"/>
            </a:rPr>
            <a:t> </a:t>
          </a:r>
        </a:p>
      </dgm:t>
    </dgm:pt>
    <dgm:pt modelId="{D3ECFEDF-929B-4E33-87C8-BB814013ADEA}" type="parTrans" cxnId="{2CC3D9E2-E651-4956-AB4A-8644380EADA1}">
      <dgm:prSet/>
      <dgm:spPr/>
    </dgm:pt>
    <dgm:pt modelId="{8734DBAA-45BF-4937-A438-0AE067964576}" type="sibTrans" cxnId="{2CC3D9E2-E651-4956-AB4A-8644380EADA1}">
      <dgm:prSet/>
      <dgm:spPr/>
    </dgm:pt>
    <dgm:pt modelId="{99A0B2D3-A59C-4450-9EF8-2736DC1DE331}">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Public Affairs&amp; Life Safety Education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Dan Schmidt*</a:t>
          </a:r>
        </a:p>
      </dgm:t>
    </dgm:pt>
    <dgm:pt modelId="{242DE234-B420-4FBB-A084-6509D56CE8F6}" type="parTrans" cxnId="{E2638238-8B6B-41F6-9AD3-3D27F0A6ED58}">
      <dgm:prSet/>
      <dgm:spPr/>
    </dgm:pt>
    <dgm:pt modelId="{A43EF94C-DC2A-4DD6-983E-3896D718123B}" type="sibTrans" cxnId="{E2638238-8B6B-41F6-9AD3-3D27F0A6ED58}">
      <dgm:prSet/>
      <dgm:spPr/>
    </dgm:pt>
    <dgm:pt modelId="{BDE54360-7C13-43C3-85D1-B955D121A88E}">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Support Services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DC Dodwell</a:t>
          </a:r>
        </a:p>
      </dgm:t>
    </dgm:pt>
    <dgm:pt modelId="{73488804-123F-4FD2-B094-1D33B01E67D6}" type="parTrans" cxnId="{15CBA207-292C-47DB-8215-633AAB2250C6}">
      <dgm:prSet/>
      <dgm:spPr/>
    </dgm:pt>
    <dgm:pt modelId="{D0E3DE06-2AC5-4A61-A281-2FAFA26BECD0}" type="sibTrans" cxnId="{15CBA207-292C-47DB-8215-633AAB2250C6}">
      <dgm:prSet/>
      <dgm:spPr/>
    </dgm:pt>
    <dgm:pt modelId="{3024D8E9-62B6-425B-8244-679124125283}">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Fiscal Services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Black" pitchFamily="34" charset="0"/>
            </a:rPr>
            <a:t>Cathi Schultz-Rinehart</a:t>
          </a:r>
        </a:p>
      </dgm:t>
    </dgm:pt>
    <dgm:pt modelId="{0F8825CF-5F64-4003-9750-96D52D3CFD36}" type="parTrans" cxnId="{07953FF1-D050-41FE-AC04-03FFD10ADDA1}">
      <dgm:prSet/>
      <dgm:spPr/>
    </dgm:pt>
    <dgm:pt modelId="{C07C9FE6-EC61-4854-BFAC-BDBEFC1F5763}" type="sibTrans" cxnId="{07953FF1-D050-41FE-AC04-03FFD10ADDA1}">
      <dgm:prSet/>
      <dgm:spPr/>
    </dgm:pt>
    <dgm:pt modelId="{EB3188BC-CEA6-48B9-9D80-24BE66A2208E}" type="pres">
      <dgm:prSet presAssocID="{4CE543BA-37D7-4D39-95E8-609524BABA9C}" presName="hierChild1" presStyleCnt="0">
        <dgm:presLayoutVars>
          <dgm:orgChart val="1"/>
          <dgm:chPref val="1"/>
          <dgm:dir/>
          <dgm:animOne val="branch"/>
          <dgm:animLvl val="lvl"/>
          <dgm:resizeHandles/>
        </dgm:presLayoutVars>
      </dgm:prSet>
      <dgm:spPr/>
    </dgm:pt>
    <dgm:pt modelId="{20637091-EF2D-4FBB-8756-2578A8E0C592}" type="pres">
      <dgm:prSet presAssocID="{D50869F5-C73D-4263-91C0-ADE56173952A}" presName="hierRoot1" presStyleCnt="0">
        <dgm:presLayoutVars>
          <dgm:hierBranch val="r"/>
        </dgm:presLayoutVars>
      </dgm:prSet>
      <dgm:spPr/>
    </dgm:pt>
    <dgm:pt modelId="{18CF2099-AC5A-4CA1-A350-72AC64EB00AA}" type="pres">
      <dgm:prSet presAssocID="{D50869F5-C73D-4263-91C0-ADE56173952A}" presName="rootComposite1" presStyleCnt="0"/>
      <dgm:spPr/>
    </dgm:pt>
    <dgm:pt modelId="{247C6051-5FB4-4FBD-BAA8-831995403841}" type="pres">
      <dgm:prSet presAssocID="{D50869F5-C73D-4263-91C0-ADE56173952A}" presName="rootText1" presStyleLbl="node0" presStyleIdx="0" presStyleCnt="1">
        <dgm:presLayoutVars>
          <dgm:chPref val="3"/>
        </dgm:presLayoutVars>
      </dgm:prSet>
      <dgm:spPr/>
      <dgm:t>
        <a:bodyPr/>
        <a:lstStyle/>
        <a:p>
          <a:endParaRPr lang="en-US"/>
        </a:p>
      </dgm:t>
    </dgm:pt>
    <dgm:pt modelId="{6096546F-8EB2-468F-9DD9-AEF8195883C3}" type="pres">
      <dgm:prSet presAssocID="{D50869F5-C73D-4263-91C0-ADE56173952A}" presName="rootConnector1" presStyleLbl="node1" presStyleIdx="0" presStyleCnt="0"/>
      <dgm:spPr/>
      <dgm:t>
        <a:bodyPr/>
        <a:lstStyle/>
        <a:p>
          <a:endParaRPr lang="en-US"/>
        </a:p>
      </dgm:t>
    </dgm:pt>
    <dgm:pt modelId="{3FAC30C2-F688-49E5-AE6D-37D363777A21}" type="pres">
      <dgm:prSet presAssocID="{D50869F5-C73D-4263-91C0-ADE56173952A}" presName="hierChild2" presStyleCnt="0"/>
      <dgm:spPr/>
    </dgm:pt>
    <dgm:pt modelId="{5691A2F9-B450-4BB3-9A45-154AA021CB62}" type="pres">
      <dgm:prSet presAssocID="{0DD54524-8FA6-42A3-8767-0E500EA5E3DC}" presName="Name50" presStyleLbl="parChTrans1D2" presStyleIdx="0" presStyleCnt="5"/>
      <dgm:spPr/>
    </dgm:pt>
    <dgm:pt modelId="{638048E4-29D8-43E2-852F-F3E3D40D3045}" type="pres">
      <dgm:prSet presAssocID="{062F56C4-A7D8-4C06-8A1E-7C67FF47FB37}" presName="hierRoot2" presStyleCnt="0">
        <dgm:presLayoutVars>
          <dgm:hierBranch/>
        </dgm:presLayoutVars>
      </dgm:prSet>
      <dgm:spPr/>
    </dgm:pt>
    <dgm:pt modelId="{D7827669-5C02-461E-BA6D-4B74E73786C6}" type="pres">
      <dgm:prSet presAssocID="{062F56C4-A7D8-4C06-8A1E-7C67FF47FB37}" presName="rootComposite" presStyleCnt="0"/>
      <dgm:spPr/>
    </dgm:pt>
    <dgm:pt modelId="{EB81C057-7436-4AEB-BCB7-204764E910DE}" type="pres">
      <dgm:prSet presAssocID="{062F56C4-A7D8-4C06-8A1E-7C67FF47FB37}" presName="rootText" presStyleLbl="node2" presStyleIdx="0" presStyleCnt="5">
        <dgm:presLayoutVars>
          <dgm:chPref val="3"/>
        </dgm:presLayoutVars>
      </dgm:prSet>
      <dgm:spPr/>
      <dgm:t>
        <a:bodyPr/>
        <a:lstStyle/>
        <a:p>
          <a:endParaRPr lang="en-US"/>
        </a:p>
      </dgm:t>
    </dgm:pt>
    <dgm:pt modelId="{5C8773A4-12D2-4A36-B54B-778051E12D23}" type="pres">
      <dgm:prSet presAssocID="{062F56C4-A7D8-4C06-8A1E-7C67FF47FB37}" presName="rootConnector" presStyleLbl="node2" presStyleIdx="0" presStyleCnt="5"/>
      <dgm:spPr/>
      <dgm:t>
        <a:bodyPr/>
        <a:lstStyle/>
        <a:p>
          <a:endParaRPr lang="en-US"/>
        </a:p>
      </dgm:t>
    </dgm:pt>
    <dgm:pt modelId="{334E6872-16E5-4A64-BE6C-DBB19985ADFB}" type="pres">
      <dgm:prSet presAssocID="{062F56C4-A7D8-4C06-8A1E-7C67FF47FB37}" presName="hierChild4" presStyleCnt="0"/>
      <dgm:spPr/>
    </dgm:pt>
    <dgm:pt modelId="{BE74282D-3A26-4522-91E3-B43780461B5D}" type="pres">
      <dgm:prSet presAssocID="{062F56C4-A7D8-4C06-8A1E-7C67FF47FB37}" presName="hierChild5" presStyleCnt="0"/>
      <dgm:spPr/>
    </dgm:pt>
    <dgm:pt modelId="{11F7B07A-C180-4C46-B16D-86306A994E23}" type="pres">
      <dgm:prSet presAssocID="{D3ECFEDF-929B-4E33-87C8-BB814013ADEA}" presName="Name50" presStyleLbl="parChTrans1D2" presStyleIdx="1" presStyleCnt="5"/>
      <dgm:spPr/>
    </dgm:pt>
    <dgm:pt modelId="{06B070B0-4FDE-4CE4-982C-518884B978CB}" type="pres">
      <dgm:prSet presAssocID="{0BBEFD0A-09A9-4931-B8DF-158555187752}" presName="hierRoot2" presStyleCnt="0">
        <dgm:presLayoutVars>
          <dgm:hierBranch/>
        </dgm:presLayoutVars>
      </dgm:prSet>
      <dgm:spPr/>
    </dgm:pt>
    <dgm:pt modelId="{F221391D-1EF6-44F5-BA92-D84F47915C11}" type="pres">
      <dgm:prSet presAssocID="{0BBEFD0A-09A9-4931-B8DF-158555187752}" presName="rootComposite" presStyleCnt="0"/>
      <dgm:spPr/>
    </dgm:pt>
    <dgm:pt modelId="{2459F500-9CC2-4BC8-A943-6AD2B6014A2B}" type="pres">
      <dgm:prSet presAssocID="{0BBEFD0A-09A9-4931-B8DF-158555187752}" presName="rootText" presStyleLbl="node2" presStyleIdx="1" presStyleCnt="5">
        <dgm:presLayoutVars>
          <dgm:chPref val="3"/>
        </dgm:presLayoutVars>
      </dgm:prSet>
      <dgm:spPr/>
      <dgm:t>
        <a:bodyPr/>
        <a:lstStyle/>
        <a:p>
          <a:endParaRPr lang="en-US"/>
        </a:p>
      </dgm:t>
    </dgm:pt>
    <dgm:pt modelId="{60542A53-0A78-42C2-8127-A584F9BB0CCC}" type="pres">
      <dgm:prSet presAssocID="{0BBEFD0A-09A9-4931-B8DF-158555187752}" presName="rootConnector" presStyleLbl="node2" presStyleIdx="1" presStyleCnt="5"/>
      <dgm:spPr/>
      <dgm:t>
        <a:bodyPr/>
        <a:lstStyle/>
        <a:p>
          <a:endParaRPr lang="en-US"/>
        </a:p>
      </dgm:t>
    </dgm:pt>
    <dgm:pt modelId="{2E6CD4F3-19AA-4E01-81F5-E46000AFB40D}" type="pres">
      <dgm:prSet presAssocID="{0BBEFD0A-09A9-4931-B8DF-158555187752}" presName="hierChild4" presStyleCnt="0"/>
      <dgm:spPr/>
    </dgm:pt>
    <dgm:pt modelId="{5ACAA025-63B6-490C-A7AA-A270E5F1642D}" type="pres">
      <dgm:prSet presAssocID="{0BBEFD0A-09A9-4931-B8DF-158555187752}" presName="hierChild5" presStyleCnt="0"/>
      <dgm:spPr/>
    </dgm:pt>
    <dgm:pt modelId="{295588E6-2AE3-4CE5-BAF3-3D1289B933F9}" type="pres">
      <dgm:prSet presAssocID="{242DE234-B420-4FBB-A084-6509D56CE8F6}" presName="Name50" presStyleLbl="parChTrans1D2" presStyleIdx="2" presStyleCnt="5"/>
      <dgm:spPr/>
    </dgm:pt>
    <dgm:pt modelId="{05F4AAA3-4D3E-45CD-935E-FB3210DB0EE9}" type="pres">
      <dgm:prSet presAssocID="{99A0B2D3-A59C-4450-9EF8-2736DC1DE331}" presName="hierRoot2" presStyleCnt="0">
        <dgm:presLayoutVars>
          <dgm:hierBranch/>
        </dgm:presLayoutVars>
      </dgm:prSet>
      <dgm:spPr/>
    </dgm:pt>
    <dgm:pt modelId="{8B8C12D8-87AF-421F-A671-95D56FDE9F82}" type="pres">
      <dgm:prSet presAssocID="{99A0B2D3-A59C-4450-9EF8-2736DC1DE331}" presName="rootComposite" presStyleCnt="0"/>
      <dgm:spPr/>
    </dgm:pt>
    <dgm:pt modelId="{3CD3C241-325C-4D3B-833B-14FAA8FB1D26}" type="pres">
      <dgm:prSet presAssocID="{99A0B2D3-A59C-4450-9EF8-2736DC1DE331}" presName="rootText" presStyleLbl="node2" presStyleIdx="2" presStyleCnt="5">
        <dgm:presLayoutVars>
          <dgm:chPref val="3"/>
        </dgm:presLayoutVars>
      </dgm:prSet>
      <dgm:spPr/>
      <dgm:t>
        <a:bodyPr/>
        <a:lstStyle/>
        <a:p>
          <a:endParaRPr lang="en-US"/>
        </a:p>
      </dgm:t>
    </dgm:pt>
    <dgm:pt modelId="{14B25026-299E-47E9-B81B-5C4E93308639}" type="pres">
      <dgm:prSet presAssocID="{99A0B2D3-A59C-4450-9EF8-2736DC1DE331}" presName="rootConnector" presStyleLbl="node2" presStyleIdx="2" presStyleCnt="5"/>
      <dgm:spPr/>
      <dgm:t>
        <a:bodyPr/>
        <a:lstStyle/>
        <a:p>
          <a:endParaRPr lang="en-US"/>
        </a:p>
      </dgm:t>
    </dgm:pt>
    <dgm:pt modelId="{9402CCE0-5FB1-4056-92F8-0E9D597B6614}" type="pres">
      <dgm:prSet presAssocID="{99A0B2D3-A59C-4450-9EF8-2736DC1DE331}" presName="hierChild4" presStyleCnt="0"/>
      <dgm:spPr/>
    </dgm:pt>
    <dgm:pt modelId="{6EA3BC09-23C9-47EB-B8E1-D3C62E2AB48B}" type="pres">
      <dgm:prSet presAssocID="{99A0B2D3-A59C-4450-9EF8-2736DC1DE331}" presName="hierChild5" presStyleCnt="0"/>
      <dgm:spPr/>
    </dgm:pt>
    <dgm:pt modelId="{032D1395-7C8F-4C05-AE00-E25ED31AEDFF}" type="pres">
      <dgm:prSet presAssocID="{73488804-123F-4FD2-B094-1D33B01E67D6}" presName="Name50" presStyleLbl="parChTrans1D2" presStyleIdx="3" presStyleCnt="5"/>
      <dgm:spPr/>
    </dgm:pt>
    <dgm:pt modelId="{244714BB-BC8C-463B-AD6F-D80E18DADE70}" type="pres">
      <dgm:prSet presAssocID="{BDE54360-7C13-43C3-85D1-B955D121A88E}" presName="hierRoot2" presStyleCnt="0">
        <dgm:presLayoutVars>
          <dgm:hierBranch/>
        </dgm:presLayoutVars>
      </dgm:prSet>
      <dgm:spPr/>
    </dgm:pt>
    <dgm:pt modelId="{404F0EB1-0C96-4F67-AFFB-B9C1D43EF8C6}" type="pres">
      <dgm:prSet presAssocID="{BDE54360-7C13-43C3-85D1-B955D121A88E}" presName="rootComposite" presStyleCnt="0"/>
      <dgm:spPr/>
    </dgm:pt>
    <dgm:pt modelId="{2E47BFC8-A0A8-4268-81E2-3598F2531E89}" type="pres">
      <dgm:prSet presAssocID="{BDE54360-7C13-43C3-85D1-B955D121A88E}" presName="rootText" presStyleLbl="node2" presStyleIdx="3" presStyleCnt="5">
        <dgm:presLayoutVars>
          <dgm:chPref val="3"/>
        </dgm:presLayoutVars>
      </dgm:prSet>
      <dgm:spPr/>
      <dgm:t>
        <a:bodyPr/>
        <a:lstStyle/>
        <a:p>
          <a:endParaRPr lang="en-US"/>
        </a:p>
      </dgm:t>
    </dgm:pt>
    <dgm:pt modelId="{73AA5D7B-4C45-4E29-BE2E-85FF43107B4A}" type="pres">
      <dgm:prSet presAssocID="{BDE54360-7C13-43C3-85D1-B955D121A88E}" presName="rootConnector" presStyleLbl="node2" presStyleIdx="3" presStyleCnt="5"/>
      <dgm:spPr/>
      <dgm:t>
        <a:bodyPr/>
        <a:lstStyle/>
        <a:p>
          <a:endParaRPr lang="en-US"/>
        </a:p>
      </dgm:t>
    </dgm:pt>
    <dgm:pt modelId="{88D2F39D-BC83-4BD5-A02B-FD97D5C43481}" type="pres">
      <dgm:prSet presAssocID="{BDE54360-7C13-43C3-85D1-B955D121A88E}" presName="hierChild4" presStyleCnt="0"/>
      <dgm:spPr/>
    </dgm:pt>
    <dgm:pt modelId="{39F466C4-6EAC-4D18-BB9F-1739D552CEEC}" type="pres">
      <dgm:prSet presAssocID="{BDE54360-7C13-43C3-85D1-B955D121A88E}" presName="hierChild5" presStyleCnt="0"/>
      <dgm:spPr/>
    </dgm:pt>
    <dgm:pt modelId="{40F37B01-5AA0-400A-A086-199018012B90}" type="pres">
      <dgm:prSet presAssocID="{0F8825CF-5F64-4003-9750-96D52D3CFD36}" presName="Name50" presStyleLbl="parChTrans1D2" presStyleIdx="4" presStyleCnt="5"/>
      <dgm:spPr/>
    </dgm:pt>
    <dgm:pt modelId="{90A9A2EA-687D-4E90-A10C-58BEDADCC9C6}" type="pres">
      <dgm:prSet presAssocID="{3024D8E9-62B6-425B-8244-679124125283}" presName="hierRoot2" presStyleCnt="0">
        <dgm:presLayoutVars>
          <dgm:hierBranch/>
        </dgm:presLayoutVars>
      </dgm:prSet>
      <dgm:spPr/>
    </dgm:pt>
    <dgm:pt modelId="{B40D0771-2C3A-425E-AA15-E738E5CB8095}" type="pres">
      <dgm:prSet presAssocID="{3024D8E9-62B6-425B-8244-679124125283}" presName="rootComposite" presStyleCnt="0"/>
      <dgm:spPr/>
    </dgm:pt>
    <dgm:pt modelId="{9241F625-AEB9-4938-A094-7E891614F504}" type="pres">
      <dgm:prSet presAssocID="{3024D8E9-62B6-425B-8244-679124125283}" presName="rootText" presStyleLbl="node2" presStyleIdx="4" presStyleCnt="5">
        <dgm:presLayoutVars>
          <dgm:chPref val="3"/>
        </dgm:presLayoutVars>
      </dgm:prSet>
      <dgm:spPr/>
      <dgm:t>
        <a:bodyPr/>
        <a:lstStyle/>
        <a:p>
          <a:endParaRPr lang="en-US"/>
        </a:p>
      </dgm:t>
    </dgm:pt>
    <dgm:pt modelId="{DD72F52B-BA1C-4E49-A271-4783A7AF6F8E}" type="pres">
      <dgm:prSet presAssocID="{3024D8E9-62B6-425B-8244-679124125283}" presName="rootConnector" presStyleLbl="node2" presStyleIdx="4" presStyleCnt="5"/>
      <dgm:spPr/>
      <dgm:t>
        <a:bodyPr/>
        <a:lstStyle/>
        <a:p>
          <a:endParaRPr lang="en-US"/>
        </a:p>
      </dgm:t>
    </dgm:pt>
    <dgm:pt modelId="{FC3D1E2D-1886-48C4-8D67-E212BB6B2D6E}" type="pres">
      <dgm:prSet presAssocID="{3024D8E9-62B6-425B-8244-679124125283}" presName="hierChild4" presStyleCnt="0"/>
      <dgm:spPr/>
    </dgm:pt>
    <dgm:pt modelId="{27F18634-E157-4686-8327-4B26424D4613}" type="pres">
      <dgm:prSet presAssocID="{3024D8E9-62B6-425B-8244-679124125283}" presName="hierChild5" presStyleCnt="0"/>
      <dgm:spPr/>
    </dgm:pt>
    <dgm:pt modelId="{BD98C32F-3517-414D-A355-0297C37331EA}" type="pres">
      <dgm:prSet presAssocID="{D50869F5-C73D-4263-91C0-ADE56173952A}" presName="hierChild3" presStyleCnt="0"/>
      <dgm:spPr/>
    </dgm:pt>
  </dgm:ptLst>
  <dgm:cxnLst>
    <dgm:cxn modelId="{419728A8-E240-4DA2-AC7D-5146896E2B34}" type="presOf" srcId="{242DE234-B420-4FBB-A084-6509D56CE8F6}" destId="{295588E6-2AE3-4CE5-BAF3-3D1289B933F9}" srcOrd="0" destOrd="0" presId="urn:microsoft.com/office/officeart/2005/8/layout/orgChart1"/>
    <dgm:cxn modelId="{5D82F204-98FF-4AC2-B415-4212F4E77C8A}" type="presOf" srcId="{4CE543BA-37D7-4D39-95E8-609524BABA9C}" destId="{EB3188BC-CEA6-48B9-9D80-24BE66A2208E}" srcOrd="0" destOrd="0" presId="urn:microsoft.com/office/officeart/2005/8/layout/orgChart1"/>
    <dgm:cxn modelId="{9C024EA9-4E3B-4F03-8147-8A7ED629E563}" type="presOf" srcId="{BDE54360-7C13-43C3-85D1-B955D121A88E}" destId="{2E47BFC8-A0A8-4268-81E2-3598F2531E89}" srcOrd="0" destOrd="0" presId="urn:microsoft.com/office/officeart/2005/8/layout/orgChart1"/>
    <dgm:cxn modelId="{1332C061-92A7-49BE-890B-8AFE8E18C59F}" type="presOf" srcId="{0F8825CF-5F64-4003-9750-96D52D3CFD36}" destId="{40F37B01-5AA0-400A-A086-199018012B90}" srcOrd="0" destOrd="0" presId="urn:microsoft.com/office/officeart/2005/8/layout/orgChart1"/>
    <dgm:cxn modelId="{7E0AB135-41FD-4184-8D1F-430926D34E84}" type="presOf" srcId="{BDE54360-7C13-43C3-85D1-B955D121A88E}" destId="{73AA5D7B-4C45-4E29-BE2E-85FF43107B4A}" srcOrd="1" destOrd="0" presId="urn:microsoft.com/office/officeart/2005/8/layout/orgChart1"/>
    <dgm:cxn modelId="{FC275BBF-CE42-4499-9525-6FECCD036CEB}" type="presOf" srcId="{062F56C4-A7D8-4C06-8A1E-7C67FF47FB37}" destId="{5C8773A4-12D2-4A36-B54B-778051E12D23}" srcOrd="1" destOrd="0" presId="urn:microsoft.com/office/officeart/2005/8/layout/orgChart1"/>
    <dgm:cxn modelId="{E2638238-8B6B-41F6-9AD3-3D27F0A6ED58}" srcId="{D50869F5-C73D-4263-91C0-ADE56173952A}" destId="{99A0B2D3-A59C-4450-9EF8-2736DC1DE331}" srcOrd="2" destOrd="0" parTransId="{242DE234-B420-4FBB-A084-6509D56CE8F6}" sibTransId="{A43EF94C-DC2A-4DD6-983E-3896D718123B}"/>
    <dgm:cxn modelId="{FC5D65A9-BB15-4BD1-BD21-AFD970E82CC6}" type="presOf" srcId="{D50869F5-C73D-4263-91C0-ADE56173952A}" destId="{247C6051-5FB4-4FBD-BAA8-831995403841}" srcOrd="0" destOrd="0" presId="urn:microsoft.com/office/officeart/2005/8/layout/orgChart1"/>
    <dgm:cxn modelId="{F3842DD7-037B-44E5-81B8-293BD6D5F10F}" type="presOf" srcId="{0DD54524-8FA6-42A3-8767-0E500EA5E3DC}" destId="{5691A2F9-B450-4BB3-9A45-154AA021CB62}" srcOrd="0" destOrd="0" presId="urn:microsoft.com/office/officeart/2005/8/layout/orgChart1"/>
    <dgm:cxn modelId="{DF99859E-AE2F-449A-A030-756A5B7E7C87}" type="presOf" srcId="{0BBEFD0A-09A9-4931-B8DF-158555187752}" destId="{2459F500-9CC2-4BC8-A943-6AD2B6014A2B}" srcOrd="0" destOrd="0" presId="urn:microsoft.com/office/officeart/2005/8/layout/orgChart1"/>
    <dgm:cxn modelId="{42CDC3C6-D130-4547-8C4A-78F8BD7E85F8}" type="presOf" srcId="{73488804-123F-4FD2-B094-1D33B01E67D6}" destId="{032D1395-7C8F-4C05-AE00-E25ED31AEDFF}" srcOrd="0" destOrd="0" presId="urn:microsoft.com/office/officeart/2005/8/layout/orgChart1"/>
    <dgm:cxn modelId="{07953FF1-D050-41FE-AC04-03FFD10ADDA1}" srcId="{D50869F5-C73D-4263-91C0-ADE56173952A}" destId="{3024D8E9-62B6-425B-8244-679124125283}" srcOrd="4" destOrd="0" parTransId="{0F8825CF-5F64-4003-9750-96D52D3CFD36}" sibTransId="{C07C9FE6-EC61-4854-BFAC-BDBEFC1F5763}"/>
    <dgm:cxn modelId="{F9F8F5AB-34F4-45CB-83EB-26AFCD88D59B}" type="presOf" srcId="{99A0B2D3-A59C-4450-9EF8-2736DC1DE331}" destId="{3CD3C241-325C-4D3B-833B-14FAA8FB1D26}" srcOrd="0" destOrd="0" presId="urn:microsoft.com/office/officeart/2005/8/layout/orgChart1"/>
    <dgm:cxn modelId="{CA158013-D16D-4D67-8967-00F74203D103}" type="presOf" srcId="{D50869F5-C73D-4263-91C0-ADE56173952A}" destId="{6096546F-8EB2-468F-9DD9-AEF8195883C3}" srcOrd="1" destOrd="0" presId="urn:microsoft.com/office/officeart/2005/8/layout/orgChart1"/>
    <dgm:cxn modelId="{2F8F8F76-2A4C-40D9-A449-39E382841BF7}" type="presOf" srcId="{062F56C4-A7D8-4C06-8A1E-7C67FF47FB37}" destId="{EB81C057-7436-4AEB-BCB7-204764E910DE}" srcOrd="0" destOrd="0" presId="urn:microsoft.com/office/officeart/2005/8/layout/orgChart1"/>
    <dgm:cxn modelId="{01C7F243-9C54-4122-8060-1C3177352CD5}" type="presOf" srcId="{3024D8E9-62B6-425B-8244-679124125283}" destId="{DD72F52B-BA1C-4E49-A271-4783A7AF6F8E}" srcOrd="1" destOrd="0" presId="urn:microsoft.com/office/officeart/2005/8/layout/orgChart1"/>
    <dgm:cxn modelId="{557E6B0F-0968-4046-B4DE-22DD1FAB4628}" srcId="{D50869F5-C73D-4263-91C0-ADE56173952A}" destId="{062F56C4-A7D8-4C06-8A1E-7C67FF47FB37}" srcOrd="0" destOrd="0" parTransId="{0DD54524-8FA6-42A3-8767-0E500EA5E3DC}" sibTransId="{C982FB8B-1899-4C12-B3C5-255601D8DB3F}"/>
    <dgm:cxn modelId="{2CC3D9E2-E651-4956-AB4A-8644380EADA1}" srcId="{D50869F5-C73D-4263-91C0-ADE56173952A}" destId="{0BBEFD0A-09A9-4931-B8DF-158555187752}" srcOrd="1" destOrd="0" parTransId="{D3ECFEDF-929B-4E33-87C8-BB814013ADEA}" sibTransId="{8734DBAA-45BF-4937-A438-0AE067964576}"/>
    <dgm:cxn modelId="{68DD15C5-45CB-4C88-BB4D-F0001634AB9A}" srcId="{4CE543BA-37D7-4D39-95E8-609524BABA9C}" destId="{D50869F5-C73D-4263-91C0-ADE56173952A}" srcOrd="0" destOrd="0" parTransId="{2D59E79E-18A5-4FF2-97E5-9C88F9605E52}" sibTransId="{E581A5B2-04C9-412F-A24B-E999DDD4ADAB}"/>
    <dgm:cxn modelId="{FE4D7E37-C0AD-4751-854D-D39B675B8E37}" type="presOf" srcId="{99A0B2D3-A59C-4450-9EF8-2736DC1DE331}" destId="{14B25026-299E-47E9-B81B-5C4E93308639}" srcOrd="1" destOrd="0" presId="urn:microsoft.com/office/officeart/2005/8/layout/orgChart1"/>
    <dgm:cxn modelId="{D58BD472-F076-48EE-A446-6FBE14ECBDF2}" type="presOf" srcId="{D3ECFEDF-929B-4E33-87C8-BB814013ADEA}" destId="{11F7B07A-C180-4C46-B16D-86306A994E23}" srcOrd="0" destOrd="0" presId="urn:microsoft.com/office/officeart/2005/8/layout/orgChart1"/>
    <dgm:cxn modelId="{15CBA207-292C-47DB-8215-633AAB2250C6}" srcId="{D50869F5-C73D-4263-91C0-ADE56173952A}" destId="{BDE54360-7C13-43C3-85D1-B955D121A88E}" srcOrd="3" destOrd="0" parTransId="{73488804-123F-4FD2-B094-1D33B01E67D6}" sibTransId="{D0E3DE06-2AC5-4A61-A281-2FAFA26BECD0}"/>
    <dgm:cxn modelId="{F07B49F8-7409-4A68-A9E8-E95244352DCA}" type="presOf" srcId="{0BBEFD0A-09A9-4931-B8DF-158555187752}" destId="{60542A53-0A78-42C2-8127-A584F9BB0CCC}" srcOrd="1" destOrd="0" presId="urn:microsoft.com/office/officeart/2005/8/layout/orgChart1"/>
    <dgm:cxn modelId="{EEB37128-2702-4E34-8E6D-F4FEB1646877}" type="presOf" srcId="{3024D8E9-62B6-425B-8244-679124125283}" destId="{9241F625-AEB9-4938-A094-7E891614F504}" srcOrd="0" destOrd="0" presId="urn:microsoft.com/office/officeart/2005/8/layout/orgChart1"/>
    <dgm:cxn modelId="{CBC89BA6-4706-450D-A41E-5D49AF721E17}" type="presParOf" srcId="{EB3188BC-CEA6-48B9-9D80-24BE66A2208E}" destId="{20637091-EF2D-4FBB-8756-2578A8E0C592}" srcOrd="0" destOrd="0" presId="urn:microsoft.com/office/officeart/2005/8/layout/orgChart1"/>
    <dgm:cxn modelId="{42524379-6522-49E9-974C-D8B82A556C0E}" type="presParOf" srcId="{20637091-EF2D-4FBB-8756-2578A8E0C592}" destId="{18CF2099-AC5A-4CA1-A350-72AC64EB00AA}" srcOrd="0" destOrd="0" presId="urn:microsoft.com/office/officeart/2005/8/layout/orgChart1"/>
    <dgm:cxn modelId="{F9FFAB02-E6FA-47BB-BAB8-EA3BA6A4B817}" type="presParOf" srcId="{18CF2099-AC5A-4CA1-A350-72AC64EB00AA}" destId="{247C6051-5FB4-4FBD-BAA8-831995403841}" srcOrd="0" destOrd="0" presId="urn:microsoft.com/office/officeart/2005/8/layout/orgChart1"/>
    <dgm:cxn modelId="{7B2E4A96-F695-452B-BF39-5AD4F7654497}" type="presParOf" srcId="{18CF2099-AC5A-4CA1-A350-72AC64EB00AA}" destId="{6096546F-8EB2-468F-9DD9-AEF8195883C3}" srcOrd="1" destOrd="0" presId="urn:microsoft.com/office/officeart/2005/8/layout/orgChart1"/>
    <dgm:cxn modelId="{5FBFAE4A-C7FB-4537-A1BE-B19087A3BE74}" type="presParOf" srcId="{20637091-EF2D-4FBB-8756-2578A8E0C592}" destId="{3FAC30C2-F688-49E5-AE6D-37D363777A21}" srcOrd="1" destOrd="0" presId="urn:microsoft.com/office/officeart/2005/8/layout/orgChart1"/>
    <dgm:cxn modelId="{5185F19A-EBD1-4FC1-BCFE-B9CB94AF677A}" type="presParOf" srcId="{3FAC30C2-F688-49E5-AE6D-37D363777A21}" destId="{5691A2F9-B450-4BB3-9A45-154AA021CB62}" srcOrd="0" destOrd="0" presId="urn:microsoft.com/office/officeart/2005/8/layout/orgChart1"/>
    <dgm:cxn modelId="{9FE76405-5F66-4536-96BC-CCBBE2D3664C}" type="presParOf" srcId="{3FAC30C2-F688-49E5-AE6D-37D363777A21}" destId="{638048E4-29D8-43E2-852F-F3E3D40D3045}" srcOrd="1" destOrd="0" presId="urn:microsoft.com/office/officeart/2005/8/layout/orgChart1"/>
    <dgm:cxn modelId="{15E432DC-FD17-4ADD-B90B-87347914A515}" type="presParOf" srcId="{638048E4-29D8-43E2-852F-F3E3D40D3045}" destId="{D7827669-5C02-461E-BA6D-4B74E73786C6}" srcOrd="0" destOrd="0" presId="urn:microsoft.com/office/officeart/2005/8/layout/orgChart1"/>
    <dgm:cxn modelId="{111E8597-EF9C-488D-9ACE-35B656657063}" type="presParOf" srcId="{D7827669-5C02-461E-BA6D-4B74E73786C6}" destId="{EB81C057-7436-4AEB-BCB7-204764E910DE}" srcOrd="0" destOrd="0" presId="urn:microsoft.com/office/officeart/2005/8/layout/orgChart1"/>
    <dgm:cxn modelId="{9477A1A4-3387-486F-9B9E-779FA422376D}" type="presParOf" srcId="{D7827669-5C02-461E-BA6D-4B74E73786C6}" destId="{5C8773A4-12D2-4A36-B54B-778051E12D23}" srcOrd="1" destOrd="0" presId="urn:microsoft.com/office/officeart/2005/8/layout/orgChart1"/>
    <dgm:cxn modelId="{83597744-431F-4EC5-8ADF-7EEA7BFA58FE}" type="presParOf" srcId="{638048E4-29D8-43E2-852F-F3E3D40D3045}" destId="{334E6872-16E5-4A64-BE6C-DBB19985ADFB}" srcOrd="1" destOrd="0" presId="urn:microsoft.com/office/officeart/2005/8/layout/orgChart1"/>
    <dgm:cxn modelId="{723A9CB5-813B-4765-AF4F-861D643F4213}" type="presParOf" srcId="{638048E4-29D8-43E2-852F-F3E3D40D3045}" destId="{BE74282D-3A26-4522-91E3-B43780461B5D}" srcOrd="2" destOrd="0" presId="urn:microsoft.com/office/officeart/2005/8/layout/orgChart1"/>
    <dgm:cxn modelId="{4868CBE9-707D-4C2F-9AFC-E921132DF26C}" type="presParOf" srcId="{3FAC30C2-F688-49E5-AE6D-37D363777A21}" destId="{11F7B07A-C180-4C46-B16D-86306A994E23}" srcOrd="2" destOrd="0" presId="urn:microsoft.com/office/officeart/2005/8/layout/orgChart1"/>
    <dgm:cxn modelId="{D36C455C-110D-4D32-8D0B-021710270E8B}" type="presParOf" srcId="{3FAC30C2-F688-49E5-AE6D-37D363777A21}" destId="{06B070B0-4FDE-4CE4-982C-518884B978CB}" srcOrd="3" destOrd="0" presId="urn:microsoft.com/office/officeart/2005/8/layout/orgChart1"/>
    <dgm:cxn modelId="{9C04573C-0D5C-4611-A953-CB4DF5B6E397}" type="presParOf" srcId="{06B070B0-4FDE-4CE4-982C-518884B978CB}" destId="{F221391D-1EF6-44F5-BA92-D84F47915C11}" srcOrd="0" destOrd="0" presId="urn:microsoft.com/office/officeart/2005/8/layout/orgChart1"/>
    <dgm:cxn modelId="{DE9AAC56-7E79-4B53-9D76-05ACC1A859A7}" type="presParOf" srcId="{F221391D-1EF6-44F5-BA92-D84F47915C11}" destId="{2459F500-9CC2-4BC8-A943-6AD2B6014A2B}" srcOrd="0" destOrd="0" presId="urn:microsoft.com/office/officeart/2005/8/layout/orgChart1"/>
    <dgm:cxn modelId="{C9A4083E-3864-4CC6-A802-155639F2D0E5}" type="presParOf" srcId="{F221391D-1EF6-44F5-BA92-D84F47915C11}" destId="{60542A53-0A78-42C2-8127-A584F9BB0CCC}" srcOrd="1" destOrd="0" presId="urn:microsoft.com/office/officeart/2005/8/layout/orgChart1"/>
    <dgm:cxn modelId="{49D3270F-8EEF-434C-B793-5271DAEDA05C}" type="presParOf" srcId="{06B070B0-4FDE-4CE4-982C-518884B978CB}" destId="{2E6CD4F3-19AA-4E01-81F5-E46000AFB40D}" srcOrd="1" destOrd="0" presId="urn:microsoft.com/office/officeart/2005/8/layout/orgChart1"/>
    <dgm:cxn modelId="{66ABA91A-BBE3-45B0-97A3-3F493FACE7B1}" type="presParOf" srcId="{06B070B0-4FDE-4CE4-982C-518884B978CB}" destId="{5ACAA025-63B6-490C-A7AA-A270E5F1642D}" srcOrd="2" destOrd="0" presId="urn:microsoft.com/office/officeart/2005/8/layout/orgChart1"/>
    <dgm:cxn modelId="{DFD96A1C-BA40-432C-B596-5CA3B319D1F6}" type="presParOf" srcId="{3FAC30C2-F688-49E5-AE6D-37D363777A21}" destId="{295588E6-2AE3-4CE5-BAF3-3D1289B933F9}" srcOrd="4" destOrd="0" presId="urn:microsoft.com/office/officeart/2005/8/layout/orgChart1"/>
    <dgm:cxn modelId="{63840671-5A38-4EA9-A36D-EF8B1430A30E}" type="presParOf" srcId="{3FAC30C2-F688-49E5-AE6D-37D363777A21}" destId="{05F4AAA3-4D3E-45CD-935E-FB3210DB0EE9}" srcOrd="5" destOrd="0" presId="urn:microsoft.com/office/officeart/2005/8/layout/orgChart1"/>
    <dgm:cxn modelId="{42C8ECA8-63CD-4F2E-B1E0-55B70AE1D3E3}" type="presParOf" srcId="{05F4AAA3-4D3E-45CD-935E-FB3210DB0EE9}" destId="{8B8C12D8-87AF-421F-A671-95D56FDE9F82}" srcOrd="0" destOrd="0" presId="urn:microsoft.com/office/officeart/2005/8/layout/orgChart1"/>
    <dgm:cxn modelId="{D9A91B20-4FE2-49E2-B06E-D30630716F80}" type="presParOf" srcId="{8B8C12D8-87AF-421F-A671-95D56FDE9F82}" destId="{3CD3C241-325C-4D3B-833B-14FAA8FB1D26}" srcOrd="0" destOrd="0" presId="urn:microsoft.com/office/officeart/2005/8/layout/orgChart1"/>
    <dgm:cxn modelId="{90D58C8D-2EA6-470F-97AB-A6318CBFFDE7}" type="presParOf" srcId="{8B8C12D8-87AF-421F-A671-95D56FDE9F82}" destId="{14B25026-299E-47E9-B81B-5C4E93308639}" srcOrd="1" destOrd="0" presId="urn:microsoft.com/office/officeart/2005/8/layout/orgChart1"/>
    <dgm:cxn modelId="{06C8EE5E-CE61-492F-8D93-161F16A596F6}" type="presParOf" srcId="{05F4AAA3-4D3E-45CD-935E-FB3210DB0EE9}" destId="{9402CCE0-5FB1-4056-92F8-0E9D597B6614}" srcOrd="1" destOrd="0" presId="urn:microsoft.com/office/officeart/2005/8/layout/orgChart1"/>
    <dgm:cxn modelId="{94C878B6-2B1E-4D76-8F6C-CC8554780870}" type="presParOf" srcId="{05F4AAA3-4D3E-45CD-935E-FB3210DB0EE9}" destId="{6EA3BC09-23C9-47EB-B8E1-D3C62E2AB48B}" srcOrd="2" destOrd="0" presId="urn:microsoft.com/office/officeart/2005/8/layout/orgChart1"/>
    <dgm:cxn modelId="{E0A657F0-2897-466C-9D5B-1FD34FDFB5CA}" type="presParOf" srcId="{3FAC30C2-F688-49E5-AE6D-37D363777A21}" destId="{032D1395-7C8F-4C05-AE00-E25ED31AEDFF}" srcOrd="6" destOrd="0" presId="urn:microsoft.com/office/officeart/2005/8/layout/orgChart1"/>
    <dgm:cxn modelId="{24198555-7A62-431A-A516-EECA6654F026}" type="presParOf" srcId="{3FAC30C2-F688-49E5-AE6D-37D363777A21}" destId="{244714BB-BC8C-463B-AD6F-D80E18DADE70}" srcOrd="7" destOrd="0" presId="urn:microsoft.com/office/officeart/2005/8/layout/orgChart1"/>
    <dgm:cxn modelId="{92CF74A4-C316-4409-AB72-82F60E49D2F4}" type="presParOf" srcId="{244714BB-BC8C-463B-AD6F-D80E18DADE70}" destId="{404F0EB1-0C96-4F67-AFFB-B9C1D43EF8C6}" srcOrd="0" destOrd="0" presId="urn:microsoft.com/office/officeart/2005/8/layout/orgChart1"/>
    <dgm:cxn modelId="{B0EFA29F-20D1-4599-BADB-00A6A8F01A5F}" type="presParOf" srcId="{404F0EB1-0C96-4F67-AFFB-B9C1D43EF8C6}" destId="{2E47BFC8-A0A8-4268-81E2-3598F2531E89}" srcOrd="0" destOrd="0" presId="urn:microsoft.com/office/officeart/2005/8/layout/orgChart1"/>
    <dgm:cxn modelId="{403DF9AD-F883-4FE4-8DF8-A5B4250A5A5C}" type="presParOf" srcId="{404F0EB1-0C96-4F67-AFFB-B9C1D43EF8C6}" destId="{73AA5D7B-4C45-4E29-BE2E-85FF43107B4A}" srcOrd="1" destOrd="0" presId="urn:microsoft.com/office/officeart/2005/8/layout/orgChart1"/>
    <dgm:cxn modelId="{C8DFC801-CA2B-4D78-A4B8-8A0CCC430627}" type="presParOf" srcId="{244714BB-BC8C-463B-AD6F-D80E18DADE70}" destId="{88D2F39D-BC83-4BD5-A02B-FD97D5C43481}" srcOrd="1" destOrd="0" presId="urn:microsoft.com/office/officeart/2005/8/layout/orgChart1"/>
    <dgm:cxn modelId="{CE7FEC68-1839-45D0-A221-51DAB3C22FDF}" type="presParOf" srcId="{244714BB-BC8C-463B-AD6F-D80E18DADE70}" destId="{39F466C4-6EAC-4D18-BB9F-1739D552CEEC}" srcOrd="2" destOrd="0" presId="urn:microsoft.com/office/officeart/2005/8/layout/orgChart1"/>
    <dgm:cxn modelId="{D4ABD659-E8D3-403E-8D21-BEDDD8A8498F}" type="presParOf" srcId="{3FAC30C2-F688-49E5-AE6D-37D363777A21}" destId="{40F37B01-5AA0-400A-A086-199018012B90}" srcOrd="8" destOrd="0" presId="urn:microsoft.com/office/officeart/2005/8/layout/orgChart1"/>
    <dgm:cxn modelId="{E13DCC62-E103-4E1B-BB6A-214C4D2C3187}" type="presParOf" srcId="{3FAC30C2-F688-49E5-AE6D-37D363777A21}" destId="{90A9A2EA-687D-4E90-A10C-58BEDADCC9C6}" srcOrd="9" destOrd="0" presId="urn:microsoft.com/office/officeart/2005/8/layout/orgChart1"/>
    <dgm:cxn modelId="{FD991928-0CDC-4597-872E-E0127E12F420}" type="presParOf" srcId="{90A9A2EA-687D-4E90-A10C-58BEDADCC9C6}" destId="{B40D0771-2C3A-425E-AA15-E738E5CB8095}" srcOrd="0" destOrd="0" presId="urn:microsoft.com/office/officeart/2005/8/layout/orgChart1"/>
    <dgm:cxn modelId="{D6B2E1BB-BB95-462D-AC3C-1159291C358B}" type="presParOf" srcId="{B40D0771-2C3A-425E-AA15-E738E5CB8095}" destId="{9241F625-AEB9-4938-A094-7E891614F504}" srcOrd="0" destOrd="0" presId="urn:microsoft.com/office/officeart/2005/8/layout/orgChart1"/>
    <dgm:cxn modelId="{18E18B57-FF54-4A24-825E-9B32C26799E9}" type="presParOf" srcId="{B40D0771-2C3A-425E-AA15-E738E5CB8095}" destId="{DD72F52B-BA1C-4E49-A271-4783A7AF6F8E}" srcOrd="1" destOrd="0" presId="urn:microsoft.com/office/officeart/2005/8/layout/orgChart1"/>
    <dgm:cxn modelId="{A9A1BD63-A4B2-4E4E-92CB-5C7000003408}" type="presParOf" srcId="{90A9A2EA-687D-4E90-A10C-58BEDADCC9C6}" destId="{FC3D1E2D-1886-48C4-8D67-E212BB6B2D6E}" srcOrd="1" destOrd="0" presId="urn:microsoft.com/office/officeart/2005/8/layout/orgChart1"/>
    <dgm:cxn modelId="{A54ED8E7-DE92-4FE0-9F4D-E4110D366BFC}" type="presParOf" srcId="{90A9A2EA-687D-4E90-A10C-58BEDADCC9C6}" destId="{27F18634-E157-4686-8327-4B26424D4613}" srcOrd="2" destOrd="0" presId="urn:microsoft.com/office/officeart/2005/8/layout/orgChart1"/>
    <dgm:cxn modelId="{BE1009A7-B672-48AB-9A2A-4EEE5EA68BC8}" type="presParOf" srcId="{20637091-EF2D-4FBB-8756-2578A8E0C592}" destId="{BD98C32F-3517-414D-A355-0297C37331E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73357-ABD1-4E4A-9367-02842D97FA3E}">
      <dsp:nvSpPr>
        <dsp:cNvPr id="0" name=""/>
        <dsp:cNvSpPr/>
      </dsp:nvSpPr>
      <dsp:spPr>
        <a:xfrm>
          <a:off x="5966331" y="3893457"/>
          <a:ext cx="159526" cy="619040"/>
        </a:xfrm>
        <a:custGeom>
          <a:avLst/>
          <a:gdLst/>
          <a:ahLst/>
          <a:cxnLst/>
          <a:rect l="0" t="0" r="0" b="0"/>
          <a:pathLst>
            <a:path>
              <a:moveTo>
                <a:pt x="159526" y="0"/>
              </a:moveTo>
              <a:lnTo>
                <a:pt x="0" y="619040"/>
              </a:lnTo>
            </a:path>
          </a:pathLst>
        </a:custGeom>
        <a:noFill/>
        <a:ln w="254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5CD9D21E-44A9-4AF3-AB65-3893C7BE0DEC}">
      <dsp:nvSpPr>
        <dsp:cNvPr id="0" name=""/>
        <dsp:cNvSpPr/>
      </dsp:nvSpPr>
      <dsp:spPr>
        <a:xfrm>
          <a:off x="6715627" y="2783191"/>
          <a:ext cx="91440" cy="312873"/>
        </a:xfrm>
        <a:custGeom>
          <a:avLst/>
          <a:gdLst/>
          <a:ahLst/>
          <a:cxnLst/>
          <a:rect l="0" t="0" r="0" b="0"/>
          <a:pathLst>
            <a:path>
              <a:moveTo>
                <a:pt x="45720" y="0"/>
              </a:moveTo>
              <a:lnTo>
                <a:pt x="45720" y="145420"/>
              </a:lnTo>
              <a:lnTo>
                <a:pt x="48144" y="145420"/>
              </a:lnTo>
              <a:lnTo>
                <a:pt x="48144" y="312873"/>
              </a:lnTo>
            </a:path>
          </a:pathLst>
        </a:custGeom>
        <a:noFill/>
        <a:ln w="254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6B3D2FF6-E6D5-47BE-8423-C0369D81D5FF}">
      <dsp:nvSpPr>
        <dsp:cNvPr id="0" name=""/>
        <dsp:cNvSpPr/>
      </dsp:nvSpPr>
      <dsp:spPr>
        <a:xfrm>
          <a:off x="3915451" y="797873"/>
          <a:ext cx="2845896" cy="1187924"/>
        </a:xfrm>
        <a:custGeom>
          <a:avLst/>
          <a:gdLst/>
          <a:ahLst/>
          <a:cxnLst/>
          <a:rect l="0" t="0" r="0" b="0"/>
          <a:pathLst>
            <a:path>
              <a:moveTo>
                <a:pt x="0" y="0"/>
              </a:moveTo>
              <a:lnTo>
                <a:pt x="0" y="1020471"/>
              </a:lnTo>
              <a:lnTo>
                <a:pt x="2845896" y="1020471"/>
              </a:lnTo>
              <a:lnTo>
                <a:pt x="2845896" y="1187924"/>
              </a:lnTo>
            </a:path>
          </a:pathLst>
        </a:custGeom>
        <a:noFill/>
        <a:ln w="254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2D24BE0C-A4B1-487B-988B-2B9F43D75E22}">
      <dsp:nvSpPr>
        <dsp:cNvPr id="0" name=""/>
        <dsp:cNvSpPr/>
      </dsp:nvSpPr>
      <dsp:spPr>
        <a:xfrm>
          <a:off x="614738" y="2782665"/>
          <a:ext cx="3072308" cy="1918352"/>
        </a:xfrm>
        <a:custGeom>
          <a:avLst/>
          <a:gdLst/>
          <a:ahLst/>
          <a:cxnLst/>
          <a:rect l="0" t="0" r="0" b="0"/>
          <a:pathLst>
            <a:path>
              <a:moveTo>
                <a:pt x="0" y="0"/>
              </a:moveTo>
              <a:lnTo>
                <a:pt x="0" y="1918352"/>
              </a:lnTo>
              <a:lnTo>
                <a:pt x="3072308" y="1918352"/>
              </a:lnTo>
            </a:path>
          </a:pathLst>
        </a:custGeom>
        <a:noFill/>
        <a:ln w="254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E32EFEF3-C3F1-455A-9D94-8E77128686AC}">
      <dsp:nvSpPr>
        <dsp:cNvPr id="0" name=""/>
        <dsp:cNvSpPr/>
      </dsp:nvSpPr>
      <dsp:spPr>
        <a:xfrm>
          <a:off x="614738" y="2782665"/>
          <a:ext cx="3072308" cy="1520955"/>
        </a:xfrm>
        <a:custGeom>
          <a:avLst/>
          <a:gdLst/>
          <a:ahLst/>
          <a:cxnLst/>
          <a:rect l="0" t="0" r="0" b="0"/>
          <a:pathLst>
            <a:path>
              <a:moveTo>
                <a:pt x="0" y="0"/>
              </a:moveTo>
              <a:lnTo>
                <a:pt x="0" y="1520955"/>
              </a:lnTo>
              <a:lnTo>
                <a:pt x="3072308" y="1520955"/>
              </a:lnTo>
            </a:path>
          </a:pathLst>
        </a:custGeom>
        <a:noFill/>
        <a:ln w="254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FD0B6369-F420-4A02-A6B2-175F42B8F8BF}">
      <dsp:nvSpPr>
        <dsp:cNvPr id="0" name=""/>
        <dsp:cNvSpPr/>
      </dsp:nvSpPr>
      <dsp:spPr>
        <a:xfrm>
          <a:off x="1205864" y="1889292"/>
          <a:ext cx="91440" cy="91440"/>
        </a:xfrm>
        <a:custGeom>
          <a:avLst/>
          <a:gdLst/>
          <a:ahLst/>
          <a:cxnLst/>
          <a:rect l="0" t="0" r="0" b="0"/>
          <a:pathLst>
            <a:path>
              <a:moveTo>
                <a:pt x="45720" y="45720"/>
              </a:moveTo>
              <a:lnTo>
                <a:pt x="46788" y="45720"/>
              </a:lnTo>
              <a:lnTo>
                <a:pt x="46788" y="95979"/>
              </a:lnTo>
            </a:path>
          </a:pathLst>
        </a:custGeom>
        <a:noFill/>
        <a:ln w="254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9F6923DB-3C58-48AF-816E-55420925D8D5}">
      <dsp:nvSpPr>
        <dsp:cNvPr id="0" name=""/>
        <dsp:cNvSpPr/>
      </dsp:nvSpPr>
      <dsp:spPr>
        <a:xfrm>
          <a:off x="1205864" y="1041631"/>
          <a:ext cx="91440" cy="91440"/>
        </a:xfrm>
        <a:custGeom>
          <a:avLst/>
          <a:gdLst/>
          <a:ahLst/>
          <a:cxnLst/>
          <a:rect l="0" t="0" r="0" b="0"/>
          <a:pathLst>
            <a:path>
              <a:moveTo>
                <a:pt x="45720" y="45720"/>
              </a:moveTo>
              <a:lnTo>
                <a:pt x="45720" y="95987"/>
              </a:lnTo>
            </a:path>
          </a:pathLst>
        </a:custGeom>
        <a:noFill/>
        <a:ln w="254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3353E82B-3E3A-42B3-9F3E-B24FA0450935}">
      <dsp:nvSpPr>
        <dsp:cNvPr id="0" name=""/>
        <dsp:cNvSpPr/>
      </dsp:nvSpPr>
      <dsp:spPr>
        <a:xfrm>
          <a:off x="1251584" y="289958"/>
          <a:ext cx="2663867" cy="507915"/>
        </a:xfrm>
        <a:custGeom>
          <a:avLst/>
          <a:gdLst/>
          <a:ahLst/>
          <a:cxnLst/>
          <a:rect l="0" t="0" r="0" b="0"/>
          <a:pathLst>
            <a:path>
              <a:moveTo>
                <a:pt x="2663867" y="507915"/>
              </a:moveTo>
              <a:lnTo>
                <a:pt x="0" y="0"/>
              </a:lnTo>
            </a:path>
          </a:pathLst>
        </a:custGeom>
        <a:noFill/>
        <a:ln w="254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DC5A81EA-EBFB-4559-B121-B286A1BEB3B1}">
      <dsp:nvSpPr>
        <dsp:cNvPr id="0" name=""/>
        <dsp:cNvSpPr/>
      </dsp:nvSpPr>
      <dsp:spPr>
        <a:xfrm>
          <a:off x="3118058" y="480"/>
          <a:ext cx="1594786" cy="797393"/>
        </a:xfrm>
        <a:prstGeom prst="rect">
          <a:avLst/>
        </a:prstGeom>
        <a:solidFill>
          <a:srgbClr val="FFFDA1"/>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baseline="0" smtClean="0">
              <a:solidFill>
                <a:schemeClr val="tx1"/>
              </a:solidFill>
            </a:rPr>
            <a:t>Board of Supervisors</a:t>
          </a:r>
          <a:endParaRPr lang="en-US" sz="1800" b="1" i="0" kern="1200" baseline="0" dirty="0">
            <a:solidFill>
              <a:schemeClr val="tx1"/>
            </a:solidFill>
          </a:endParaRPr>
        </a:p>
      </dsp:txBody>
      <dsp:txXfrm>
        <a:off x="3118058" y="480"/>
        <a:ext cx="1594786" cy="797393"/>
      </dsp:txXfrm>
    </dsp:sp>
    <dsp:sp modelId="{32EF9C35-295B-425E-A589-AEDA8B70EF10}">
      <dsp:nvSpPr>
        <dsp:cNvPr id="0" name=""/>
        <dsp:cNvSpPr/>
      </dsp:nvSpPr>
      <dsp:spPr>
        <a:xfrm>
          <a:off x="454191" y="289958"/>
          <a:ext cx="1594786" cy="797393"/>
        </a:xfrm>
        <a:prstGeom prst="rect">
          <a:avLst/>
        </a:prstGeom>
        <a:solidFill>
          <a:srgbClr val="FFFDA1"/>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baseline="0" smtClean="0">
              <a:solidFill>
                <a:schemeClr val="tx1"/>
              </a:solidFill>
            </a:rPr>
            <a:t>County Executive</a:t>
          </a:r>
          <a:endParaRPr lang="en-US" sz="1800" b="1" i="0" kern="1200" baseline="0" dirty="0">
            <a:solidFill>
              <a:schemeClr val="tx1"/>
            </a:solidFill>
          </a:endParaRPr>
        </a:p>
      </dsp:txBody>
      <dsp:txXfrm>
        <a:off x="454191" y="289958"/>
        <a:ext cx="1594786" cy="797393"/>
      </dsp:txXfrm>
    </dsp:sp>
    <dsp:sp modelId="{7A31452B-6867-4E1A-862A-FABBA12DD955}">
      <dsp:nvSpPr>
        <dsp:cNvPr id="0" name=""/>
        <dsp:cNvSpPr/>
      </dsp:nvSpPr>
      <dsp:spPr>
        <a:xfrm>
          <a:off x="454191" y="1137619"/>
          <a:ext cx="1594786" cy="797393"/>
        </a:xfrm>
        <a:prstGeom prst="rect">
          <a:avLst/>
        </a:prstGeom>
        <a:solidFill>
          <a:srgbClr val="FFFDA1"/>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baseline="0" smtClean="0">
              <a:solidFill>
                <a:schemeClr val="tx1"/>
              </a:solidFill>
            </a:rPr>
            <a:t>Deputy County Exec</a:t>
          </a:r>
          <a:endParaRPr lang="en-US" sz="1800" b="1" i="0" kern="1200" baseline="0" dirty="0">
            <a:solidFill>
              <a:schemeClr val="tx1"/>
            </a:solidFill>
          </a:endParaRPr>
        </a:p>
      </dsp:txBody>
      <dsp:txXfrm>
        <a:off x="454191" y="1137619"/>
        <a:ext cx="1594786" cy="797393"/>
      </dsp:txXfrm>
    </dsp:sp>
    <dsp:sp modelId="{6C485CBB-0C5E-4D8A-9766-46AE363FFFFA}">
      <dsp:nvSpPr>
        <dsp:cNvPr id="0" name=""/>
        <dsp:cNvSpPr/>
      </dsp:nvSpPr>
      <dsp:spPr>
        <a:xfrm>
          <a:off x="455259" y="1985272"/>
          <a:ext cx="1594786" cy="797393"/>
        </a:xfrm>
        <a:prstGeom prst="rect">
          <a:avLst/>
        </a:prstGeom>
        <a:solidFill>
          <a:srgbClr val="FFFDA1"/>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baseline="0" smtClean="0">
              <a:solidFill>
                <a:schemeClr val="tx1"/>
              </a:solidFill>
            </a:rPr>
            <a:t>Fire Chief</a:t>
          </a:r>
          <a:endParaRPr lang="en-US" sz="1800" b="1" i="0" kern="1200" baseline="0" dirty="0">
            <a:solidFill>
              <a:schemeClr val="tx1"/>
            </a:solidFill>
          </a:endParaRPr>
        </a:p>
      </dsp:txBody>
      <dsp:txXfrm>
        <a:off x="455259" y="1985272"/>
        <a:ext cx="1594786" cy="797393"/>
      </dsp:txXfrm>
    </dsp:sp>
    <dsp:sp modelId="{26ACA6E2-036F-482B-87F2-539CF02F3863}">
      <dsp:nvSpPr>
        <dsp:cNvPr id="0" name=""/>
        <dsp:cNvSpPr/>
      </dsp:nvSpPr>
      <dsp:spPr>
        <a:xfrm>
          <a:off x="3687046" y="4159795"/>
          <a:ext cx="1351517" cy="287651"/>
        </a:xfrm>
        <a:prstGeom prst="rect">
          <a:avLst/>
        </a:prstGeom>
        <a:solidFill>
          <a:srgbClr val="FFFDA1"/>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baseline="0" dirty="0" smtClean="0">
              <a:solidFill>
                <a:schemeClr val="tx1"/>
              </a:solidFill>
            </a:rPr>
            <a:t>Volunteer Liaison</a:t>
          </a:r>
          <a:endParaRPr lang="en-US" sz="1000" b="1" kern="1200" baseline="0" dirty="0">
            <a:solidFill>
              <a:schemeClr val="tx1"/>
            </a:solidFill>
          </a:endParaRPr>
        </a:p>
      </dsp:txBody>
      <dsp:txXfrm>
        <a:off x="3687046" y="4159795"/>
        <a:ext cx="1351517" cy="287651"/>
      </dsp:txXfrm>
    </dsp:sp>
    <dsp:sp modelId="{0A25098C-7A65-45F2-8163-59287BB32C0D}">
      <dsp:nvSpPr>
        <dsp:cNvPr id="0" name=""/>
        <dsp:cNvSpPr/>
      </dsp:nvSpPr>
      <dsp:spPr>
        <a:xfrm>
          <a:off x="3687046" y="4557192"/>
          <a:ext cx="1351517" cy="287651"/>
        </a:xfrm>
        <a:prstGeom prst="rect">
          <a:avLst/>
        </a:prstGeom>
        <a:solidFill>
          <a:srgbClr val="FFFDA1"/>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baseline="0" dirty="0" smtClean="0">
              <a:solidFill>
                <a:schemeClr val="tx1"/>
              </a:solidFill>
            </a:rPr>
            <a:t>Volunteer Training Coordinator</a:t>
          </a:r>
          <a:endParaRPr lang="en-US" sz="1000" b="1" kern="1200" baseline="0" dirty="0">
            <a:solidFill>
              <a:schemeClr val="tx1"/>
            </a:solidFill>
          </a:endParaRPr>
        </a:p>
      </dsp:txBody>
      <dsp:txXfrm>
        <a:off x="3687046" y="4557192"/>
        <a:ext cx="1351517" cy="287651"/>
      </dsp:txXfrm>
    </dsp:sp>
    <dsp:sp modelId="{5B6F3DF6-03A2-41A4-8627-AE0A060A5C81}">
      <dsp:nvSpPr>
        <dsp:cNvPr id="0" name=""/>
        <dsp:cNvSpPr/>
      </dsp:nvSpPr>
      <dsp:spPr>
        <a:xfrm>
          <a:off x="5963954" y="1985798"/>
          <a:ext cx="1594786" cy="797393"/>
        </a:xfrm>
        <a:prstGeom prst="rect">
          <a:avLst/>
        </a:prstGeom>
        <a:solidFill>
          <a:srgbClr val="FFFDA1"/>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baseline="0" smtClean="0">
              <a:solidFill>
                <a:schemeClr val="tx1"/>
              </a:solidFill>
            </a:rPr>
            <a:t>Volunteer Fire Commission</a:t>
          </a:r>
          <a:endParaRPr lang="en-US" sz="1800" b="1" i="0" kern="1200" baseline="0" dirty="0">
            <a:solidFill>
              <a:schemeClr val="tx1"/>
            </a:solidFill>
          </a:endParaRPr>
        </a:p>
      </dsp:txBody>
      <dsp:txXfrm>
        <a:off x="5963954" y="1985798"/>
        <a:ext cx="1594786" cy="797393"/>
      </dsp:txXfrm>
    </dsp:sp>
    <dsp:sp modelId="{8F313966-B01E-4919-A6F0-24BB3E220E55}">
      <dsp:nvSpPr>
        <dsp:cNvPr id="0" name=""/>
        <dsp:cNvSpPr/>
      </dsp:nvSpPr>
      <dsp:spPr>
        <a:xfrm>
          <a:off x="5966378" y="3096064"/>
          <a:ext cx="1594786" cy="797393"/>
        </a:xfrm>
        <a:prstGeom prst="rect">
          <a:avLst/>
        </a:prstGeom>
        <a:solidFill>
          <a:srgbClr val="FFFDA1"/>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baseline="0" dirty="0" smtClean="0">
              <a:solidFill>
                <a:schemeClr val="tx1"/>
              </a:solidFill>
            </a:rPr>
            <a:t>FCVFRA</a:t>
          </a:r>
          <a:endParaRPr lang="en-US" sz="1800" b="1" i="0" kern="1200" baseline="0" dirty="0">
            <a:solidFill>
              <a:schemeClr val="tx1"/>
            </a:solidFill>
          </a:endParaRPr>
        </a:p>
      </dsp:txBody>
      <dsp:txXfrm>
        <a:off x="5966378" y="3096064"/>
        <a:ext cx="1594786" cy="797393"/>
      </dsp:txXfrm>
    </dsp:sp>
    <dsp:sp modelId="{E936FBE5-BDF4-413E-A37B-E8628F294E59}">
      <dsp:nvSpPr>
        <dsp:cNvPr id="0" name=""/>
        <dsp:cNvSpPr/>
      </dsp:nvSpPr>
      <dsp:spPr>
        <a:xfrm>
          <a:off x="5966331" y="4113801"/>
          <a:ext cx="1594786" cy="797393"/>
        </a:xfrm>
        <a:prstGeom prst="rect">
          <a:avLst/>
        </a:prstGeom>
        <a:solidFill>
          <a:srgbClr val="FFFDA1"/>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baseline="0" smtClean="0">
              <a:solidFill>
                <a:schemeClr val="tx1"/>
              </a:solidFill>
            </a:rPr>
            <a:t>Volunteer Companies</a:t>
          </a:r>
          <a:endParaRPr lang="en-US" sz="1800" b="1" i="0" kern="1200" baseline="0" dirty="0">
            <a:solidFill>
              <a:schemeClr val="tx1"/>
            </a:solidFill>
          </a:endParaRPr>
        </a:p>
      </dsp:txBody>
      <dsp:txXfrm>
        <a:off x="5966331" y="4113801"/>
        <a:ext cx="1594786" cy="797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0E6DA-81A6-42BD-A370-41E2A9092C8B}">
      <dsp:nvSpPr>
        <dsp:cNvPr id="0" name=""/>
        <dsp:cNvSpPr/>
      </dsp:nvSpPr>
      <dsp:spPr>
        <a:xfrm>
          <a:off x="3431175" y="583943"/>
          <a:ext cx="174910" cy="3848030"/>
        </a:xfrm>
        <a:custGeom>
          <a:avLst/>
          <a:gdLst/>
          <a:ahLst/>
          <a:cxnLst/>
          <a:rect l="0" t="0" r="0" b="0"/>
          <a:pathLst>
            <a:path>
              <a:moveTo>
                <a:pt x="0" y="0"/>
              </a:moveTo>
              <a:lnTo>
                <a:pt x="0" y="3848030"/>
              </a:lnTo>
              <a:lnTo>
                <a:pt x="174910" y="384803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366951-5FBF-48D2-A0F6-5A818FEE1409}">
      <dsp:nvSpPr>
        <dsp:cNvPr id="0" name=""/>
        <dsp:cNvSpPr/>
      </dsp:nvSpPr>
      <dsp:spPr>
        <a:xfrm>
          <a:off x="3431175" y="583943"/>
          <a:ext cx="174910" cy="3020120"/>
        </a:xfrm>
        <a:custGeom>
          <a:avLst/>
          <a:gdLst/>
          <a:ahLst/>
          <a:cxnLst/>
          <a:rect l="0" t="0" r="0" b="0"/>
          <a:pathLst>
            <a:path>
              <a:moveTo>
                <a:pt x="0" y="0"/>
              </a:moveTo>
              <a:lnTo>
                <a:pt x="0" y="3020120"/>
              </a:lnTo>
              <a:lnTo>
                <a:pt x="174910" y="30201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44B028-877A-41EA-ACDA-3BBCB75F1295}">
      <dsp:nvSpPr>
        <dsp:cNvPr id="0" name=""/>
        <dsp:cNvSpPr/>
      </dsp:nvSpPr>
      <dsp:spPr>
        <a:xfrm>
          <a:off x="3431175" y="583943"/>
          <a:ext cx="174910" cy="2192211"/>
        </a:xfrm>
        <a:custGeom>
          <a:avLst/>
          <a:gdLst/>
          <a:ahLst/>
          <a:cxnLst/>
          <a:rect l="0" t="0" r="0" b="0"/>
          <a:pathLst>
            <a:path>
              <a:moveTo>
                <a:pt x="0" y="0"/>
              </a:moveTo>
              <a:lnTo>
                <a:pt x="0" y="2192211"/>
              </a:lnTo>
              <a:lnTo>
                <a:pt x="174910" y="21922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AEA9DD-5304-4477-868C-371AEC60E17F}">
      <dsp:nvSpPr>
        <dsp:cNvPr id="0" name=""/>
        <dsp:cNvSpPr/>
      </dsp:nvSpPr>
      <dsp:spPr>
        <a:xfrm>
          <a:off x="3431175" y="583943"/>
          <a:ext cx="174910" cy="1364301"/>
        </a:xfrm>
        <a:custGeom>
          <a:avLst/>
          <a:gdLst/>
          <a:ahLst/>
          <a:cxnLst/>
          <a:rect l="0" t="0" r="0" b="0"/>
          <a:pathLst>
            <a:path>
              <a:moveTo>
                <a:pt x="0" y="0"/>
              </a:moveTo>
              <a:lnTo>
                <a:pt x="0" y="1364301"/>
              </a:lnTo>
              <a:lnTo>
                <a:pt x="174910" y="13643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7AA41C-4885-444D-97EE-E2514ED6BE09}">
      <dsp:nvSpPr>
        <dsp:cNvPr id="0" name=""/>
        <dsp:cNvSpPr/>
      </dsp:nvSpPr>
      <dsp:spPr>
        <a:xfrm>
          <a:off x="3431175" y="583943"/>
          <a:ext cx="174910" cy="536392"/>
        </a:xfrm>
        <a:custGeom>
          <a:avLst/>
          <a:gdLst/>
          <a:ahLst/>
          <a:cxnLst/>
          <a:rect l="0" t="0" r="0" b="0"/>
          <a:pathLst>
            <a:path>
              <a:moveTo>
                <a:pt x="0" y="0"/>
              </a:moveTo>
              <a:lnTo>
                <a:pt x="0" y="536392"/>
              </a:lnTo>
              <a:lnTo>
                <a:pt x="174910" y="5363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04BA27-BE6F-4FA8-9D93-3ED5542366AC}">
      <dsp:nvSpPr>
        <dsp:cNvPr id="0" name=""/>
        <dsp:cNvSpPr/>
      </dsp:nvSpPr>
      <dsp:spPr>
        <a:xfrm>
          <a:off x="3314568" y="908"/>
          <a:ext cx="1166069" cy="5830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kern="1200" cap="none" normalizeH="0" baseline="0" smtClean="0">
              <a:ln>
                <a:noFill/>
              </a:ln>
              <a:solidFill>
                <a:schemeClr val="tx1"/>
              </a:solidFill>
              <a:effectLst/>
              <a:latin typeface="Arial Black" pitchFamily="34" charset="0"/>
            </a:rPr>
            <a:t>AC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kern="1200" cap="none" normalizeH="0" baseline="0" smtClean="0">
              <a:ln>
                <a:noFill/>
              </a:ln>
              <a:solidFill>
                <a:schemeClr val="tx1"/>
              </a:solidFill>
              <a:effectLst/>
              <a:latin typeface="Arial Black" pitchFamily="34" charset="0"/>
            </a:rPr>
            <a:t>John Caussin</a:t>
          </a:r>
        </a:p>
      </dsp:txBody>
      <dsp:txXfrm>
        <a:off x="3314568" y="908"/>
        <a:ext cx="1166069" cy="583034"/>
      </dsp:txXfrm>
    </dsp:sp>
    <dsp:sp modelId="{724ABBB4-D369-40FC-98A9-43602B273825}">
      <dsp:nvSpPr>
        <dsp:cNvPr id="0" name=""/>
        <dsp:cNvSpPr/>
      </dsp:nvSpPr>
      <dsp:spPr>
        <a:xfrm>
          <a:off x="3606086" y="828818"/>
          <a:ext cx="1166069" cy="5830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kern="1200" cap="none" normalizeH="0" baseline="0" smtClean="0">
              <a:ln>
                <a:noFill/>
              </a:ln>
              <a:solidFill>
                <a:schemeClr val="tx1"/>
              </a:solidFill>
              <a:effectLst/>
              <a:latin typeface="Arial Black" pitchFamily="34" charset="0"/>
            </a:rPr>
            <a:t>Ops A-Shift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kern="1200" cap="none" normalizeH="0" baseline="0" smtClean="0">
              <a:ln>
                <a:noFill/>
              </a:ln>
              <a:solidFill>
                <a:schemeClr val="tx1"/>
              </a:solidFill>
              <a:effectLst/>
              <a:latin typeface="Arial Black" pitchFamily="34" charset="0"/>
            </a:rPr>
            <a:t>DC Walsh</a:t>
          </a:r>
        </a:p>
      </dsp:txBody>
      <dsp:txXfrm>
        <a:off x="3606086" y="828818"/>
        <a:ext cx="1166069" cy="583034"/>
      </dsp:txXfrm>
    </dsp:sp>
    <dsp:sp modelId="{5B09D247-4776-4E19-88C4-300CDC421028}">
      <dsp:nvSpPr>
        <dsp:cNvPr id="0" name=""/>
        <dsp:cNvSpPr/>
      </dsp:nvSpPr>
      <dsp:spPr>
        <a:xfrm>
          <a:off x="3606086" y="1656727"/>
          <a:ext cx="1166069" cy="5830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kern="1200" cap="none" normalizeH="0" baseline="0" smtClean="0">
              <a:ln>
                <a:noFill/>
              </a:ln>
              <a:solidFill>
                <a:schemeClr val="tx1"/>
              </a:solidFill>
              <a:effectLst/>
              <a:latin typeface="Arial Black" pitchFamily="34" charset="0"/>
            </a:rPr>
            <a:t>Ops B-Shift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kern="1200" cap="none" normalizeH="0" baseline="0" smtClean="0">
              <a:ln>
                <a:noFill/>
              </a:ln>
              <a:solidFill>
                <a:schemeClr val="tx1"/>
              </a:solidFill>
              <a:effectLst/>
              <a:latin typeface="Arial Black" pitchFamily="34" charset="0"/>
            </a:rPr>
            <a:t>DC Ryan</a:t>
          </a:r>
        </a:p>
      </dsp:txBody>
      <dsp:txXfrm>
        <a:off x="3606086" y="1656727"/>
        <a:ext cx="1166069" cy="583034"/>
      </dsp:txXfrm>
    </dsp:sp>
    <dsp:sp modelId="{715C86BD-7196-4BD3-9D3E-37592D47362B}">
      <dsp:nvSpPr>
        <dsp:cNvPr id="0" name=""/>
        <dsp:cNvSpPr/>
      </dsp:nvSpPr>
      <dsp:spPr>
        <a:xfrm>
          <a:off x="3606086" y="2484637"/>
          <a:ext cx="1166069" cy="5830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kern="1200" cap="none" normalizeH="0" baseline="0" smtClean="0">
              <a:ln>
                <a:noFill/>
              </a:ln>
              <a:solidFill>
                <a:schemeClr val="tx1"/>
              </a:solidFill>
              <a:effectLst/>
              <a:latin typeface="Arial Black" pitchFamily="34" charset="0"/>
            </a:rPr>
            <a:t>Ops C-Shift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kern="1200" cap="none" normalizeH="0" baseline="0" smtClean="0">
              <a:ln>
                <a:noFill/>
              </a:ln>
              <a:solidFill>
                <a:schemeClr val="tx1"/>
              </a:solidFill>
              <a:effectLst/>
              <a:latin typeface="Arial Black" pitchFamily="34" charset="0"/>
            </a:rPr>
            <a:t>DC Duke</a:t>
          </a:r>
        </a:p>
      </dsp:txBody>
      <dsp:txXfrm>
        <a:off x="3606086" y="2484637"/>
        <a:ext cx="1166069" cy="583034"/>
      </dsp:txXfrm>
    </dsp:sp>
    <dsp:sp modelId="{9CC70B03-9D04-4872-9797-56BA1ACD766A}">
      <dsp:nvSpPr>
        <dsp:cNvPr id="0" name=""/>
        <dsp:cNvSpPr/>
      </dsp:nvSpPr>
      <dsp:spPr>
        <a:xfrm>
          <a:off x="3606086" y="3312546"/>
          <a:ext cx="1166069" cy="5830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kern="1200" cap="none" normalizeH="0" baseline="0" smtClean="0">
              <a:ln>
                <a:noFill/>
              </a:ln>
              <a:solidFill>
                <a:schemeClr val="tx1"/>
              </a:solidFill>
              <a:effectLst/>
              <a:latin typeface="Arial Black" pitchFamily="34" charset="0"/>
            </a:rPr>
            <a:t>EMS Admin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kern="1200" cap="none" normalizeH="0" baseline="0" smtClean="0">
              <a:ln>
                <a:noFill/>
              </a:ln>
              <a:solidFill>
                <a:schemeClr val="tx1"/>
              </a:solidFill>
              <a:effectLst/>
              <a:latin typeface="Arial Black" pitchFamily="34" charset="0"/>
            </a:rPr>
            <a:t>DC Morrison</a:t>
          </a:r>
        </a:p>
      </dsp:txBody>
      <dsp:txXfrm>
        <a:off x="3606086" y="3312546"/>
        <a:ext cx="1166069" cy="583034"/>
      </dsp:txXfrm>
    </dsp:sp>
    <dsp:sp modelId="{74680255-FDB2-43D2-B3A4-C225B45EFD1D}">
      <dsp:nvSpPr>
        <dsp:cNvPr id="0" name=""/>
        <dsp:cNvSpPr/>
      </dsp:nvSpPr>
      <dsp:spPr>
        <a:xfrm>
          <a:off x="3606086" y="4140456"/>
          <a:ext cx="1166069" cy="5830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chemeClr val="tx1"/>
              </a:solidFill>
              <a:effectLst/>
              <a:latin typeface="Arial Black" pitchFamily="34" charset="0"/>
            </a:rPr>
            <a:t>Special Services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chemeClr val="tx1"/>
              </a:solidFill>
              <a:effectLst/>
              <a:latin typeface="Arial Black" pitchFamily="34" charset="0"/>
            </a:rPr>
            <a:t>DC Johnson</a:t>
          </a:r>
        </a:p>
      </dsp:txBody>
      <dsp:txXfrm>
        <a:off x="3606086" y="4140456"/>
        <a:ext cx="1166069" cy="583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5F013-F3BF-46FF-B83D-51806DE5FFC2}">
      <dsp:nvSpPr>
        <dsp:cNvPr id="0" name=""/>
        <dsp:cNvSpPr/>
      </dsp:nvSpPr>
      <dsp:spPr>
        <a:xfrm>
          <a:off x="2376041" y="642888"/>
          <a:ext cx="191988" cy="4223742"/>
        </a:xfrm>
        <a:custGeom>
          <a:avLst/>
          <a:gdLst/>
          <a:ahLst/>
          <a:cxnLst/>
          <a:rect l="0" t="0" r="0" b="0"/>
          <a:pathLst>
            <a:path>
              <a:moveTo>
                <a:pt x="0" y="0"/>
              </a:moveTo>
              <a:lnTo>
                <a:pt x="0" y="4223742"/>
              </a:lnTo>
              <a:lnTo>
                <a:pt x="191988" y="42237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73D251-3E15-47A6-8A8E-CCEF71375320}">
      <dsp:nvSpPr>
        <dsp:cNvPr id="0" name=""/>
        <dsp:cNvSpPr/>
      </dsp:nvSpPr>
      <dsp:spPr>
        <a:xfrm>
          <a:off x="2376041" y="642888"/>
          <a:ext cx="191988" cy="3314997"/>
        </a:xfrm>
        <a:custGeom>
          <a:avLst/>
          <a:gdLst/>
          <a:ahLst/>
          <a:cxnLst/>
          <a:rect l="0" t="0" r="0" b="0"/>
          <a:pathLst>
            <a:path>
              <a:moveTo>
                <a:pt x="0" y="0"/>
              </a:moveTo>
              <a:lnTo>
                <a:pt x="0" y="3314997"/>
              </a:lnTo>
              <a:lnTo>
                <a:pt x="191988" y="33149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9D6ABE-60DA-4313-B4CE-83ECED2B00C5}">
      <dsp:nvSpPr>
        <dsp:cNvPr id="0" name=""/>
        <dsp:cNvSpPr/>
      </dsp:nvSpPr>
      <dsp:spPr>
        <a:xfrm>
          <a:off x="2376041" y="642888"/>
          <a:ext cx="191988" cy="2406253"/>
        </a:xfrm>
        <a:custGeom>
          <a:avLst/>
          <a:gdLst/>
          <a:ahLst/>
          <a:cxnLst/>
          <a:rect l="0" t="0" r="0" b="0"/>
          <a:pathLst>
            <a:path>
              <a:moveTo>
                <a:pt x="0" y="0"/>
              </a:moveTo>
              <a:lnTo>
                <a:pt x="0" y="2406253"/>
              </a:lnTo>
              <a:lnTo>
                <a:pt x="191988" y="24062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B0E440-39E4-4E91-BF1F-8CD0CC593ADB}">
      <dsp:nvSpPr>
        <dsp:cNvPr id="0" name=""/>
        <dsp:cNvSpPr/>
      </dsp:nvSpPr>
      <dsp:spPr>
        <a:xfrm>
          <a:off x="2376041" y="642888"/>
          <a:ext cx="191988" cy="1497508"/>
        </a:xfrm>
        <a:custGeom>
          <a:avLst/>
          <a:gdLst/>
          <a:ahLst/>
          <a:cxnLst/>
          <a:rect l="0" t="0" r="0" b="0"/>
          <a:pathLst>
            <a:path>
              <a:moveTo>
                <a:pt x="0" y="0"/>
              </a:moveTo>
              <a:lnTo>
                <a:pt x="0" y="1497508"/>
              </a:lnTo>
              <a:lnTo>
                <a:pt x="191988" y="14975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32602F-DEBD-421B-A5C4-6CD9FDD15483}">
      <dsp:nvSpPr>
        <dsp:cNvPr id="0" name=""/>
        <dsp:cNvSpPr/>
      </dsp:nvSpPr>
      <dsp:spPr>
        <a:xfrm>
          <a:off x="2376041" y="642888"/>
          <a:ext cx="191988" cy="588764"/>
        </a:xfrm>
        <a:custGeom>
          <a:avLst/>
          <a:gdLst/>
          <a:ahLst/>
          <a:cxnLst/>
          <a:rect l="0" t="0" r="0" b="0"/>
          <a:pathLst>
            <a:path>
              <a:moveTo>
                <a:pt x="0" y="0"/>
              </a:moveTo>
              <a:lnTo>
                <a:pt x="0" y="588764"/>
              </a:lnTo>
              <a:lnTo>
                <a:pt x="191988" y="5887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3D0F26-7752-4A74-92D8-5A35818B0FB2}">
      <dsp:nvSpPr>
        <dsp:cNvPr id="0" name=""/>
        <dsp:cNvSpPr/>
      </dsp:nvSpPr>
      <dsp:spPr>
        <a:xfrm>
          <a:off x="2248048" y="2927"/>
          <a:ext cx="1279921" cy="6399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kern="1200" cap="none" normalizeH="0" baseline="0" smtClean="0">
              <a:ln>
                <a:noFill/>
              </a:ln>
              <a:solidFill>
                <a:schemeClr val="tx1"/>
              </a:solidFill>
              <a:effectLst/>
              <a:latin typeface="Arial Black" pitchFamily="34" charset="0"/>
            </a:rPr>
            <a:t>AC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kern="1200" cap="none" normalizeH="0" baseline="0" smtClean="0">
              <a:ln>
                <a:noFill/>
              </a:ln>
              <a:solidFill>
                <a:schemeClr val="tx1"/>
              </a:solidFill>
              <a:effectLst/>
              <a:latin typeface="Arial Black" pitchFamily="34" charset="0"/>
            </a:rPr>
            <a:t>Dyer</a:t>
          </a:r>
        </a:p>
      </dsp:txBody>
      <dsp:txXfrm>
        <a:off x="2248048" y="2927"/>
        <a:ext cx="1279921" cy="639960"/>
      </dsp:txXfrm>
    </dsp:sp>
    <dsp:sp modelId="{BE896914-74D2-40EF-BE92-D16FCB044F9F}">
      <dsp:nvSpPr>
        <dsp:cNvPr id="0" name=""/>
        <dsp:cNvSpPr/>
      </dsp:nvSpPr>
      <dsp:spPr>
        <a:xfrm>
          <a:off x="2568029" y="911671"/>
          <a:ext cx="1279921" cy="6399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smtClean="0">
              <a:ln>
                <a:noFill/>
              </a:ln>
              <a:solidFill>
                <a:schemeClr val="tx1"/>
              </a:solidFill>
              <a:effectLst/>
              <a:latin typeface="Arial Black" pitchFamily="34" charset="0"/>
            </a:rPr>
            <a:t>Safety &amp; Personnel Services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smtClean="0">
              <a:ln>
                <a:noFill/>
              </a:ln>
              <a:solidFill>
                <a:schemeClr val="tx1"/>
              </a:solidFill>
              <a:effectLst/>
              <a:latin typeface="Arial Black" pitchFamily="34" charset="0"/>
            </a:rPr>
            <a:t>DC Diamantes</a:t>
          </a:r>
        </a:p>
      </dsp:txBody>
      <dsp:txXfrm>
        <a:off x="2568029" y="911671"/>
        <a:ext cx="1279921" cy="639960"/>
      </dsp:txXfrm>
    </dsp:sp>
    <dsp:sp modelId="{A2E52C1A-6CD4-45D4-9C0F-339405148C12}">
      <dsp:nvSpPr>
        <dsp:cNvPr id="0" name=""/>
        <dsp:cNvSpPr/>
      </dsp:nvSpPr>
      <dsp:spPr>
        <a:xfrm>
          <a:off x="2568029" y="1820416"/>
          <a:ext cx="1279921" cy="6399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smtClean="0">
              <a:ln>
                <a:noFill/>
              </a:ln>
              <a:solidFill>
                <a:schemeClr val="tx1"/>
              </a:solidFill>
              <a:effectLst/>
              <a:latin typeface="Arial Black" pitchFamily="34" charset="0"/>
            </a:rPr>
            <a:t>Training Division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smtClean="0">
              <a:ln>
                <a:noFill/>
              </a:ln>
              <a:solidFill>
                <a:schemeClr val="tx1"/>
              </a:solidFill>
              <a:effectLst/>
              <a:latin typeface="Arial Black" pitchFamily="34" charset="0"/>
            </a:rPr>
            <a:t>DC Reilly</a:t>
          </a:r>
        </a:p>
      </dsp:txBody>
      <dsp:txXfrm>
        <a:off x="2568029" y="1820416"/>
        <a:ext cx="1279921" cy="639960"/>
      </dsp:txXfrm>
    </dsp:sp>
    <dsp:sp modelId="{935660EF-5F6C-446B-9A6F-09E8D82F865D}">
      <dsp:nvSpPr>
        <dsp:cNvPr id="0" name=""/>
        <dsp:cNvSpPr/>
      </dsp:nvSpPr>
      <dsp:spPr>
        <a:xfrm>
          <a:off x="2568029" y="2729160"/>
          <a:ext cx="1279921" cy="6399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smtClean="0">
              <a:ln>
                <a:noFill/>
              </a:ln>
              <a:solidFill>
                <a:schemeClr val="tx1"/>
              </a:solidFill>
              <a:effectLst/>
              <a:latin typeface="Arial Black" pitchFamily="34" charset="0"/>
            </a:rPr>
            <a:t>Volunteers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smtClean="0">
              <a:ln>
                <a:noFill/>
              </a:ln>
              <a:solidFill>
                <a:schemeClr val="tx1"/>
              </a:solidFill>
              <a:effectLst/>
              <a:latin typeface="Arial Black" pitchFamily="34" charset="0"/>
            </a:rPr>
            <a:t>Jeffrey Katz</a:t>
          </a:r>
        </a:p>
      </dsp:txBody>
      <dsp:txXfrm>
        <a:off x="2568029" y="2729160"/>
        <a:ext cx="1279921" cy="639960"/>
      </dsp:txXfrm>
    </dsp:sp>
    <dsp:sp modelId="{90033C85-E655-47A7-98D7-B71108123ACE}">
      <dsp:nvSpPr>
        <dsp:cNvPr id="0" name=""/>
        <dsp:cNvSpPr/>
      </dsp:nvSpPr>
      <dsp:spPr>
        <a:xfrm>
          <a:off x="2568029" y="3637905"/>
          <a:ext cx="1279921" cy="6399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smtClean="0">
              <a:ln>
                <a:noFill/>
              </a:ln>
              <a:solidFill>
                <a:schemeClr val="tx1"/>
              </a:solidFill>
              <a:effectLst/>
              <a:latin typeface="Arial Black" pitchFamily="34" charset="0"/>
            </a:rPr>
            <a:t>EEO &amp; Women’s Program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smtClean="0">
              <a:ln>
                <a:noFill/>
              </a:ln>
              <a:solidFill>
                <a:schemeClr val="tx1"/>
              </a:solidFill>
              <a:effectLst/>
              <a:latin typeface="Arial Black" pitchFamily="34" charset="0"/>
            </a:rPr>
            <a:t>Catharine Riley-Hall </a:t>
          </a:r>
        </a:p>
      </dsp:txBody>
      <dsp:txXfrm>
        <a:off x="2568029" y="3637905"/>
        <a:ext cx="1279921" cy="639960"/>
      </dsp:txXfrm>
    </dsp:sp>
    <dsp:sp modelId="{7983C0CF-9B79-42C8-AC0E-4F36F216945D}">
      <dsp:nvSpPr>
        <dsp:cNvPr id="0" name=""/>
        <dsp:cNvSpPr/>
      </dsp:nvSpPr>
      <dsp:spPr>
        <a:xfrm>
          <a:off x="2568029" y="4546649"/>
          <a:ext cx="1279921" cy="6399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smtClean="0">
              <a:ln>
                <a:noFill/>
              </a:ln>
              <a:solidFill>
                <a:schemeClr val="tx1"/>
              </a:solidFill>
              <a:effectLst/>
              <a:latin typeface="Arial Black" pitchFamily="34" charset="0"/>
            </a:rPr>
            <a:t>Professional standards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smtClean="0">
              <a:ln>
                <a:noFill/>
              </a:ln>
              <a:solidFill>
                <a:schemeClr val="tx1"/>
              </a:solidFill>
              <a:effectLst/>
              <a:latin typeface="Arial Black" pitchFamily="34" charset="0"/>
            </a:rPr>
            <a:t>Guy Morgan</a:t>
          </a:r>
        </a:p>
      </dsp:txBody>
      <dsp:txXfrm>
        <a:off x="2568029" y="4546649"/>
        <a:ext cx="1279921" cy="639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37B01-5AA0-400A-A086-199018012B90}">
      <dsp:nvSpPr>
        <dsp:cNvPr id="0" name=""/>
        <dsp:cNvSpPr/>
      </dsp:nvSpPr>
      <dsp:spPr>
        <a:xfrm>
          <a:off x="3542953" y="560400"/>
          <a:ext cx="167466" cy="3684273"/>
        </a:xfrm>
        <a:custGeom>
          <a:avLst/>
          <a:gdLst/>
          <a:ahLst/>
          <a:cxnLst/>
          <a:rect l="0" t="0" r="0" b="0"/>
          <a:pathLst>
            <a:path>
              <a:moveTo>
                <a:pt x="0" y="0"/>
              </a:moveTo>
              <a:lnTo>
                <a:pt x="0" y="3684273"/>
              </a:lnTo>
              <a:lnTo>
                <a:pt x="167466" y="36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2D1395-7C8F-4C05-AE00-E25ED31AEDFF}">
      <dsp:nvSpPr>
        <dsp:cNvPr id="0" name=""/>
        <dsp:cNvSpPr/>
      </dsp:nvSpPr>
      <dsp:spPr>
        <a:xfrm>
          <a:off x="3542953" y="560400"/>
          <a:ext cx="167466" cy="2891596"/>
        </a:xfrm>
        <a:custGeom>
          <a:avLst/>
          <a:gdLst/>
          <a:ahLst/>
          <a:cxnLst/>
          <a:rect l="0" t="0" r="0" b="0"/>
          <a:pathLst>
            <a:path>
              <a:moveTo>
                <a:pt x="0" y="0"/>
              </a:moveTo>
              <a:lnTo>
                <a:pt x="0" y="2891596"/>
              </a:lnTo>
              <a:lnTo>
                <a:pt x="167466" y="28915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5588E6-2AE3-4CE5-BAF3-3D1289B933F9}">
      <dsp:nvSpPr>
        <dsp:cNvPr id="0" name=""/>
        <dsp:cNvSpPr/>
      </dsp:nvSpPr>
      <dsp:spPr>
        <a:xfrm>
          <a:off x="3542953" y="560400"/>
          <a:ext cx="167466" cy="2098919"/>
        </a:xfrm>
        <a:custGeom>
          <a:avLst/>
          <a:gdLst/>
          <a:ahLst/>
          <a:cxnLst/>
          <a:rect l="0" t="0" r="0" b="0"/>
          <a:pathLst>
            <a:path>
              <a:moveTo>
                <a:pt x="0" y="0"/>
              </a:moveTo>
              <a:lnTo>
                <a:pt x="0" y="2098919"/>
              </a:lnTo>
              <a:lnTo>
                <a:pt x="167466" y="20989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F7B07A-C180-4C46-B16D-86306A994E23}">
      <dsp:nvSpPr>
        <dsp:cNvPr id="0" name=""/>
        <dsp:cNvSpPr/>
      </dsp:nvSpPr>
      <dsp:spPr>
        <a:xfrm>
          <a:off x="3542953" y="560400"/>
          <a:ext cx="167466" cy="1306242"/>
        </a:xfrm>
        <a:custGeom>
          <a:avLst/>
          <a:gdLst/>
          <a:ahLst/>
          <a:cxnLst/>
          <a:rect l="0" t="0" r="0" b="0"/>
          <a:pathLst>
            <a:path>
              <a:moveTo>
                <a:pt x="0" y="0"/>
              </a:moveTo>
              <a:lnTo>
                <a:pt x="0" y="1306242"/>
              </a:lnTo>
              <a:lnTo>
                <a:pt x="167466" y="13062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91A2F9-B450-4BB3-9A45-154AA021CB62}">
      <dsp:nvSpPr>
        <dsp:cNvPr id="0" name=""/>
        <dsp:cNvSpPr/>
      </dsp:nvSpPr>
      <dsp:spPr>
        <a:xfrm>
          <a:off x="3542953" y="560400"/>
          <a:ext cx="167466" cy="513565"/>
        </a:xfrm>
        <a:custGeom>
          <a:avLst/>
          <a:gdLst/>
          <a:ahLst/>
          <a:cxnLst/>
          <a:rect l="0" t="0" r="0" b="0"/>
          <a:pathLst>
            <a:path>
              <a:moveTo>
                <a:pt x="0" y="0"/>
              </a:moveTo>
              <a:lnTo>
                <a:pt x="0" y="513565"/>
              </a:lnTo>
              <a:lnTo>
                <a:pt x="167466" y="5135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7C6051-5FB4-4FBD-BAA8-831995403841}">
      <dsp:nvSpPr>
        <dsp:cNvPr id="0" name=""/>
        <dsp:cNvSpPr/>
      </dsp:nvSpPr>
      <dsp:spPr>
        <a:xfrm>
          <a:off x="3431308" y="2177"/>
          <a:ext cx="1116446" cy="5582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kern="1200" cap="none" normalizeH="0" baseline="0" smtClean="0">
              <a:ln>
                <a:noFill/>
              </a:ln>
              <a:solidFill>
                <a:schemeClr val="tx1"/>
              </a:solidFill>
              <a:effectLst/>
              <a:latin typeface="Arial Black" pitchFamily="34" charset="0"/>
            </a:rPr>
            <a:t>AC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kern="1200" cap="none" normalizeH="0" baseline="0" smtClean="0">
              <a:ln>
                <a:noFill/>
              </a:ln>
              <a:solidFill>
                <a:schemeClr val="tx1"/>
              </a:solidFill>
              <a:effectLst/>
              <a:latin typeface="Arial Black" pitchFamily="34" charset="0"/>
            </a:rPr>
            <a:t>John Burke</a:t>
          </a:r>
        </a:p>
      </dsp:txBody>
      <dsp:txXfrm>
        <a:off x="3431308" y="2177"/>
        <a:ext cx="1116446" cy="558223"/>
      </dsp:txXfrm>
    </dsp:sp>
    <dsp:sp modelId="{EB81C057-7436-4AEB-BCB7-204764E910DE}">
      <dsp:nvSpPr>
        <dsp:cNvPr id="0" name=""/>
        <dsp:cNvSpPr/>
      </dsp:nvSpPr>
      <dsp:spPr>
        <a:xfrm>
          <a:off x="3710420" y="794854"/>
          <a:ext cx="1116446" cy="5582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kern="1200" cap="none" normalizeH="0" baseline="0" smtClean="0">
              <a:ln>
                <a:noFill/>
              </a:ln>
              <a:solidFill>
                <a:schemeClr val="tx1"/>
              </a:solidFill>
              <a:effectLst/>
              <a:latin typeface="Arial Black" pitchFamily="34" charset="0"/>
            </a:rPr>
            <a:t>Prevention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kern="1200" cap="none" normalizeH="0" baseline="0" smtClean="0">
              <a:ln>
                <a:noFill/>
              </a:ln>
              <a:solidFill>
                <a:schemeClr val="tx1"/>
              </a:solidFill>
              <a:effectLst/>
              <a:latin typeface="Arial Black" pitchFamily="34" charset="0"/>
            </a:rPr>
            <a:t>DC Baker</a:t>
          </a:r>
        </a:p>
      </dsp:txBody>
      <dsp:txXfrm>
        <a:off x="3710420" y="794854"/>
        <a:ext cx="1116446" cy="558223"/>
      </dsp:txXfrm>
    </dsp:sp>
    <dsp:sp modelId="{2459F500-9CC2-4BC8-A943-6AD2B6014A2B}">
      <dsp:nvSpPr>
        <dsp:cNvPr id="0" name=""/>
        <dsp:cNvSpPr/>
      </dsp:nvSpPr>
      <dsp:spPr>
        <a:xfrm>
          <a:off x="3710420" y="1587531"/>
          <a:ext cx="1116446" cy="5582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kern="1200" cap="none" normalizeH="0" baseline="0" smtClean="0">
              <a:ln>
                <a:noFill/>
              </a:ln>
              <a:solidFill>
                <a:schemeClr val="tx1"/>
              </a:solidFill>
              <a:effectLst/>
              <a:latin typeface="Arial Black" pitchFamily="34" charset="0"/>
            </a:rPr>
            <a:t>Planning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kern="1200" cap="none" normalizeH="0" baseline="0" smtClean="0">
              <a:ln>
                <a:noFill/>
              </a:ln>
              <a:solidFill>
                <a:schemeClr val="tx1"/>
              </a:solidFill>
              <a:effectLst/>
              <a:latin typeface="Arial Black" pitchFamily="34" charset="0"/>
            </a:rPr>
            <a:t>Laurel Stone</a:t>
          </a:r>
          <a:r>
            <a:rPr kumimoji="0" lang="en-US" sz="800" b="0" i="0" u="none" strike="noStrike" kern="1200" cap="none" normalizeH="0" baseline="0" smtClean="0">
              <a:ln>
                <a:noFill/>
              </a:ln>
              <a:solidFill>
                <a:schemeClr val="bg1"/>
              </a:solidFill>
              <a:effectLst/>
              <a:latin typeface="Times New Roman" pitchFamily="18" charset="0"/>
            </a:rPr>
            <a:t> </a:t>
          </a:r>
        </a:p>
      </dsp:txBody>
      <dsp:txXfrm>
        <a:off x="3710420" y="1587531"/>
        <a:ext cx="1116446" cy="558223"/>
      </dsp:txXfrm>
    </dsp:sp>
    <dsp:sp modelId="{3CD3C241-325C-4D3B-833B-14FAA8FB1D26}">
      <dsp:nvSpPr>
        <dsp:cNvPr id="0" name=""/>
        <dsp:cNvSpPr/>
      </dsp:nvSpPr>
      <dsp:spPr>
        <a:xfrm>
          <a:off x="3710420" y="2380208"/>
          <a:ext cx="1116446" cy="5582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kern="1200" cap="none" normalizeH="0" baseline="0" smtClean="0">
              <a:ln>
                <a:noFill/>
              </a:ln>
              <a:solidFill>
                <a:schemeClr val="tx1"/>
              </a:solidFill>
              <a:effectLst/>
              <a:latin typeface="Arial Black" pitchFamily="34" charset="0"/>
            </a:rPr>
            <a:t>Public Affairs&amp; Life Safety Education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kern="1200" cap="none" normalizeH="0" baseline="0" smtClean="0">
              <a:ln>
                <a:noFill/>
              </a:ln>
              <a:solidFill>
                <a:schemeClr val="tx1"/>
              </a:solidFill>
              <a:effectLst/>
              <a:latin typeface="Arial Black" pitchFamily="34" charset="0"/>
            </a:rPr>
            <a:t>Dan Schmidt*</a:t>
          </a:r>
        </a:p>
      </dsp:txBody>
      <dsp:txXfrm>
        <a:off x="3710420" y="2380208"/>
        <a:ext cx="1116446" cy="558223"/>
      </dsp:txXfrm>
    </dsp:sp>
    <dsp:sp modelId="{2E47BFC8-A0A8-4268-81E2-3598F2531E89}">
      <dsp:nvSpPr>
        <dsp:cNvPr id="0" name=""/>
        <dsp:cNvSpPr/>
      </dsp:nvSpPr>
      <dsp:spPr>
        <a:xfrm>
          <a:off x="3710420" y="3172885"/>
          <a:ext cx="1116446" cy="5582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kern="1200" cap="none" normalizeH="0" baseline="0" smtClean="0">
              <a:ln>
                <a:noFill/>
              </a:ln>
              <a:solidFill>
                <a:schemeClr val="tx1"/>
              </a:solidFill>
              <a:effectLst/>
              <a:latin typeface="Arial Black" pitchFamily="34" charset="0"/>
            </a:rPr>
            <a:t>Support Services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kern="1200" cap="none" normalizeH="0" baseline="0" smtClean="0">
              <a:ln>
                <a:noFill/>
              </a:ln>
              <a:solidFill>
                <a:schemeClr val="tx1"/>
              </a:solidFill>
              <a:effectLst/>
              <a:latin typeface="Arial Black" pitchFamily="34" charset="0"/>
            </a:rPr>
            <a:t>DC Dodwell</a:t>
          </a:r>
        </a:p>
      </dsp:txBody>
      <dsp:txXfrm>
        <a:off x="3710420" y="3172885"/>
        <a:ext cx="1116446" cy="558223"/>
      </dsp:txXfrm>
    </dsp:sp>
    <dsp:sp modelId="{9241F625-AEB9-4938-A094-7E891614F504}">
      <dsp:nvSpPr>
        <dsp:cNvPr id="0" name=""/>
        <dsp:cNvSpPr/>
      </dsp:nvSpPr>
      <dsp:spPr>
        <a:xfrm>
          <a:off x="3710420" y="3965562"/>
          <a:ext cx="1116446" cy="5582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kern="1200" cap="none" normalizeH="0" baseline="0" smtClean="0">
              <a:ln>
                <a:noFill/>
              </a:ln>
              <a:solidFill>
                <a:schemeClr val="tx1"/>
              </a:solidFill>
              <a:effectLst/>
              <a:latin typeface="Arial Black" pitchFamily="34" charset="0"/>
            </a:rPr>
            <a:t>Fiscal Services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kern="1200" cap="none" normalizeH="0" baseline="0" smtClean="0">
              <a:ln>
                <a:noFill/>
              </a:ln>
              <a:solidFill>
                <a:schemeClr val="tx1"/>
              </a:solidFill>
              <a:effectLst/>
              <a:latin typeface="Arial Black" pitchFamily="34" charset="0"/>
            </a:rPr>
            <a:t>Cathi Schultz-Rinehart</a:t>
          </a:r>
        </a:p>
      </dsp:txBody>
      <dsp:txXfrm>
        <a:off x="3710420" y="3965562"/>
        <a:ext cx="1116446" cy="55822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hdr" sz="quarter"/>
          </p:nvPr>
        </p:nvSpPr>
        <p:spPr bwMode="auto">
          <a:xfrm>
            <a:off x="0" y="0"/>
            <a:ext cx="317023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5" tIns="48316" rIns="96635" bIns="48316" numCol="1" anchor="t" anchorCtr="0" compatLnSpc="1">
            <a:prstTxWarp prst="textNoShape">
              <a:avLst/>
            </a:prstTxWarp>
          </a:bodyPr>
          <a:lstStyle>
            <a:lvl1pPr defTabSz="966621">
              <a:defRPr sz="1300"/>
            </a:lvl1pPr>
          </a:lstStyle>
          <a:p>
            <a:pPr>
              <a:defRPr/>
            </a:pPr>
            <a:endParaRPr lang="en-US"/>
          </a:p>
        </p:txBody>
      </p:sp>
      <p:sp>
        <p:nvSpPr>
          <p:cNvPr id="260099" name="Rectangle 3"/>
          <p:cNvSpPr>
            <a:spLocks noGrp="1" noChangeArrowheads="1"/>
          </p:cNvSpPr>
          <p:nvPr>
            <p:ph type="dt" sz="quarter" idx="1"/>
          </p:nvPr>
        </p:nvSpPr>
        <p:spPr bwMode="auto">
          <a:xfrm>
            <a:off x="4143375" y="0"/>
            <a:ext cx="317023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5" tIns="48316" rIns="96635" bIns="48316" numCol="1" anchor="t" anchorCtr="0" compatLnSpc="1">
            <a:prstTxWarp prst="textNoShape">
              <a:avLst/>
            </a:prstTxWarp>
          </a:bodyPr>
          <a:lstStyle>
            <a:lvl1pPr algn="r" defTabSz="966621">
              <a:defRPr sz="1300"/>
            </a:lvl1pPr>
          </a:lstStyle>
          <a:p>
            <a:pPr>
              <a:defRPr/>
            </a:pPr>
            <a:endParaRPr lang="en-US"/>
          </a:p>
        </p:txBody>
      </p:sp>
      <p:sp>
        <p:nvSpPr>
          <p:cNvPr id="260100" name="Rectangle 4"/>
          <p:cNvSpPr>
            <a:spLocks noGrp="1" noChangeArrowheads="1"/>
          </p:cNvSpPr>
          <p:nvPr>
            <p:ph type="ftr" sz="quarter" idx="2"/>
          </p:nvPr>
        </p:nvSpPr>
        <p:spPr bwMode="auto">
          <a:xfrm>
            <a:off x="0" y="9117013"/>
            <a:ext cx="317023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5" tIns="48316" rIns="96635" bIns="48316" numCol="1" anchor="b" anchorCtr="0" compatLnSpc="1">
            <a:prstTxWarp prst="textNoShape">
              <a:avLst/>
            </a:prstTxWarp>
          </a:bodyPr>
          <a:lstStyle>
            <a:lvl1pPr defTabSz="966621">
              <a:defRPr sz="1300"/>
            </a:lvl1pPr>
          </a:lstStyle>
          <a:p>
            <a:pPr>
              <a:defRPr/>
            </a:pPr>
            <a:endParaRPr lang="en-US"/>
          </a:p>
        </p:txBody>
      </p:sp>
      <p:sp>
        <p:nvSpPr>
          <p:cNvPr id="260101" name="Rectangle 5"/>
          <p:cNvSpPr>
            <a:spLocks noGrp="1" noChangeArrowheads="1"/>
          </p:cNvSpPr>
          <p:nvPr>
            <p:ph type="sldNum" sz="quarter" idx="3"/>
          </p:nvPr>
        </p:nvSpPr>
        <p:spPr bwMode="auto">
          <a:xfrm>
            <a:off x="4143375" y="9117013"/>
            <a:ext cx="317023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5" tIns="48316" rIns="96635" bIns="48316" numCol="1" anchor="b" anchorCtr="0" compatLnSpc="1">
            <a:prstTxWarp prst="textNoShape">
              <a:avLst/>
            </a:prstTxWarp>
          </a:bodyPr>
          <a:lstStyle>
            <a:lvl1pPr algn="r" defTabSz="966621">
              <a:defRPr sz="1300"/>
            </a:lvl1pPr>
          </a:lstStyle>
          <a:p>
            <a:pPr>
              <a:defRPr/>
            </a:pPr>
            <a:fld id="{BCF2FD94-BFE0-464A-9618-E1827FDA377F}" type="slidenum">
              <a:rPr lang="en-US"/>
              <a:pPr>
                <a:defRPr/>
              </a:pPr>
              <a:t>‹#›</a:t>
            </a:fld>
            <a:endParaRPr lang="en-US"/>
          </a:p>
        </p:txBody>
      </p:sp>
    </p:spTree>
    <p:extLst>
      <p:ext uri="{BB962C8B-B14F-4D97-AF65-F5344CB8AC3E}">
        <p14:creationId xmlns:p14="http://schemas.microsoft.com/office/powerpoint/2010/main" val="2747130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7023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5" tIns="48316" rIns="96635" bIns="48316" numCol="1" anchor="t" anchorCtr="0" compatLnSpc="1">
            <a:prstTxWarp prst="textNoShape">
              <a:avLst/>
            </a:prstTxWarp>
          </a:bodyPr>
          <a:lstStyle>
            <a:lvl1pPr defTabSz="966621">
              <a:defRPr sz="1300"/>
            </a:lvl1pPr>
          </a:lstStyle>
          <a:p>
            <a:pPr>
              <a:defRPr/>
            </a:pPr>
            <a:endParaRPr lang="en-US"/>
          </a:p>
        </p:txBody>
      </p:sp>
      <p:sp>
        <p:nvSpPr>
          <p:cNvPr id="13315" name="Rectangle 3"/>
          <p:cNvSpPr>
            <a:spLocks noGrp="1" noChangeArrowheads="1"/>
          </p:cNvSpPr>
          <p:nvPr>
            <p:ph type="dt" idx="1"/>
          </p:nvPr>
        </p:nvSpPr>
        <p:spPr bwMode="auto">
          <a:xfrm>
            <a:off x="4143375" y="0"/>
            <a:ext cx="317023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5" tIns="48316" rIns="96635" bIns="48316" numCol="1" anchor="t" anchorCtr="0" compatLnSpc="1">
            <a:prstTxWarp prst="textNoShape">
              <a:avLst/>
            </a:prstTxWarp>
          </a:bodyPr>
          <a:lstStyle>
            <a:lvl1pPr algn="r" defTabSz="966621">
              <a:defRPr sz="1300"/>
            </a:lvl1pPr>
          </a:lstStyle>
          <a:p>
            <a:pPr>
              <a:defRPr/>
            </a:pPr>
            <a:endParaRPr lang="en-US"/>
          </a:p>
        </p:txBody>
      </p:sp>
      <p:sp>
        <p:nvSpPr>
          <p:cNvPr id="113668" name="Rectangle 4"/>
          <p:cNvSpPr>
            <a:spLocks noGrp="1" noRot="1" noChangeAspect="1" noChangeArrowheads="1" noTextEdit="1"/>
          </p:cNvSpPr>
          <p:nvPr>
            <p:ph type="sldImg" idx="2"/>
          </p:nvPr>
        </p:nvSpPr>
        <p:spPr bwMode="auto">
          <a:xfrm>
            <a:off x="1260475" y="719138"/>
            <a:ext cx="4799013" cy="35988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317" name="Rectangle 5"/>
          <p:cNvSpPr>
            <a:spLocks noGrp="1" noChangeArrowheads="1"/>
          </p:cNvSpPr>
          <p:nvPr>
            <p:ph type="body" sz="quarter" idx="3"/>
          </p:nvPr>
        </p:nvSpPr>
        <p:spPr bwMode="auto">
          <a:xfrm>
            <a:off x="731838" y="4560888"/>
            <a:ext cx="5853112"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5" tIns="48316" rIns="96635" bIns="483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9117013"/>
            <a:ext cx="317023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5" tIns="48316" rIns="96635" bIns="48316" numCol="1" anchor="b" anchorCtr="0" compatLnSpc="1">
            <a:prstTxWarp prst="textNoShape">
              <a:avLst/>
            </a:prstTxWarp>
          </a:bodyPr>
          <a:lstStyle>
            <a:lvl1pPr defTabSz="966621">
              <a:defRPr sz="1300"/>
            </a:lvl1pPr>
          </a:lstStyle>
          <a:p>
            <a:pPr>
              <a:defRPr/>
            </a:pPr>
            <a:endParaRPr lang="en-US"/>
          </a:p>
        </p:txBody>
      </p:sp>
      <p:sp>
        <p:nvSpPr>
          <p:cNvPr id="13319" name="Rectangle 7"/>
          <p:cNvSpPr>
            <a:spLocks noGrp="1" noChangeArrowheads="1"/>
          </p:cNvSpPr>
          <p:nvPr>
            <p:ph type="sldNum" sz="quarter" idx="5"/>
          </p:nvPr>
        </p:nvSpPr>
        <p:spPr bwMode="auto">
          <a:xfrm>
            <a:off x="4143375" y="9117013"/>
            <a:ext cx="317023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5" tIns="48316" rIns="96635" bIns="48316" numCol="1" anchor="b" anchorCtr="0" compatLnSpc="1">
            <a:prstTxWarp prst="textNoShape">
              <a:avLst/>
            </a:prstTxWarp>
          </a:bodyPr>
          <a:lstStyle>
            <a:lvl1pPr algn="r" defTabSz="966621">
              <a:defRPr sz="1300"/>
            </a:lvl1pPr>
          </a:lstStyle>
          <a:p>
            <a:pPr>
              <a:defRPr/>
            </a:pPr>
            <a:fld id="{F8CF2298-9609-4CF6-925B-0FB5D0586A44}" type="slidenum">
              <a:rPr lang="en-US"/>
              <a:pPr>
                <a:defRPr/>
              </a:pPr>
              <a:t>‹#›</a:t>
            </a:fld>
            <a:endParaRPr lang="en-US"/>
          </a:p>
        </p:txBody>
      </p:sp>
    </p:spTree>
    <p:extLst>
      <p:ext uri="{BB962C8B-B14F-4D97-AF65-F5344CB8AC3E}">
        <p14:creationId xmlns:p14="http://schemas.microsoft.com/office/powerpoint/2010/main" val="38632098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fairfaxvfd.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46EF3447-A488-41C9-8463-348FB7F158CD}" type="slidenum">
              <a:rPr lang="en-US" smtClean="0"/>
              <a:pPr eaLnBrk="1" hangingPunct="1"/>
              <a:t>2</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862BAC1E-C2AD-403A-AAD8-FD3522B41690}" type="slidenum">
              <a:rPr lang="en-US" smtClean="0"/>
              <a:pPr eaLnBrk="1" hangingPunct="1"/>
              <a:t>13</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61C20A62-2A57-4AD6-858D-D2B38DD4B66E}" type="slidenum">
              <a:rPr lang="en-US" smtClean="0"/>
              <a:pPr eaLnBrk="1" hangingPunct="1"/>
              <a:t>131</a:t>
            </a:fld>
            <a:endParaRPr lang="en-US"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C10AB11C-B727-4C14-880F-FE75E7756D74}" type="slidenum">
              <a:rPr lang="en-US" smtClean="0"/>
              <a:pPr eaLnBrk="1" hangingPunct="1"/>
              <a:t>14</a:t>
            </a:fld>
            <a:endParaRPr lang="en-US" smtClean="0"/>
          </a:p>
        </p:txBody>
      </p:sp>
      <p:sp>
        <p:nvSpPr>
          <p:cNvPr id="125955" name="Rectangle 2"/>
          <p:cNvSpPr>
            <a:spLocks noGrp="1" noRot="1" noChangeAspect="1" noChangeArrowheads="1" noTextEdit="1"/>
          </p:cNvSpPr>
          <p:nvPr>
            <p:ph type="sldImg"/>
          </p:nvPr>
        </p:nvSpPr>
        <p:spPr>
          <a:xfrm>
            <a:off x="1262063" y="719138"/>
            <a:ext cx="4799012" cy="3598862"/>
          </a:xfrm>
          <a:ln/>
        </p:spPr>
      </p:sp>
      <p:sp>
        <p:nvSpPr>
          <p:cNvPr id="125956" name="Rectangle 3"/>
          <p:cNvSpPr>
            <a:spLocks noGrp="1" noChangeArrowheads="1"/>
          </p:cNvSpPr>
          <p:nvPr>
            <p:ph type="body" idx="1"/>
          </p:nvPr>
        </p:nvSpPr>
        <p:spPr>
          <a:xfrm>
            <a:off x="325438" y="4560888"/>
            <a:ext cx="6827837"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lnSpc>
                <a:spcPct val="80000"/>
              </a:lnSpc>
            </a:pPr>
            <a:r>
              <a:rPr lang="en-US" sz="900" b="1" smtClean="0"/>
              <a:t>Professional Excellence </a:t>
            </a:r>
            <a:endParaRPr lang="en-US" sz="900" smtClean="0"/>
          </a:p>
          <a:p>
            <a:pPr eaLnBrk="1" hangingPunct="1">
              <a:lnSpc>
                <a:spcPct val="80000"/>
              </a:lnSpc>
            </a:pPr>
            <a:r>
              <a:rPr lang="en-US" sz="900" smtClean="0"/>
              <a:t>We believe the pursuit of excellence and demonstrating high professional standards are critical to our work. . To ensure the best possible service for our community, the Fire and Rescue Department supports continuous training and encourages professional development. </a:t>
            </a:r>
            <a:endParaRPr lang="en-US" sz="900" b="1" smtClean="0"/>
          </a:p>
          <a:p>
            <a:pPr eaLnBrk="1" hangingPunct="1">
              <a:lnSpc>
                <a:spcPct val="80000"/>
              </a:lnSpc>
            </a:pPr>
            <a:r>
              <a:rPr lang="en-US" sz="900" b="1" smtClean="0"/>
              <a:t>Health and Safety </a:t>
            </a:r>
            <a:endParaRPr lang="en-US" sz="900" smtClean="0"/>
          </a:p>
          <a:p>
            <a:pPr eaLnBrk="1" hangingPunct="1">
              <a:lnSpc>
                <a:spcPct val="80000"/>
              </a:lnSpc>
            </a:pPr>
            <a:r>
              <a:rPr lang="en-US" sz="900" smtClean="0"/>
              <a:t>We believe our health and safety are essential to fulfilling the Fire and Rescue Department's mission. We are committed to providing the best health and safety programs for our members' well-being and operational readiness. </a:t>
            </a:r>
            <a:endParaRPr lang="en-US" sz="900" b="1" smtClean="0"/>
          </a:p>
          <a:p>
            <a:pPr eaLnBrk="1" hangingPunct="1">
              <a:lnSpc>
                <a:spcPct val="80000"/>
              </a:lnSpc>
            </a:pPr>
            <a:r>
              <a:rPr lang="en-US" sz="900" b="1" smtClean="0"/>
              <a:t>Diversity </a:t>
            </a:r>
            <a:endParaRPr lang="en-US" sz="900" smtClean="0"/>
          </a:p>
          <a:p>
            <a:pPr eaLnBrk="1" hangingPunct="1">
              <a:lnSpc>
                <a:spcPct val="80000"/>
              </a:lnSpc>
            </a:pPr>
            <a:r>
              <a:rPr lang="en-US" sz="900" smtClean="0"/>
              <a:t>We know Fairfax County is a diverse community, and we commit to meeting its ever-changing needs. We are dedicated to reflecting and respecting that diversity throughout our organization. We will respect the diversity of our community by providing compassionate and quality service to all. </a:t>
            </a:r>
            <a:endParaRPr lang="en-US" sz="900" b="1" smtClean="0"/>
          </a:p>
          <a:p>
            <a:pPr eaLnBrk="1" hangingPunct="1">
              <a:lnSpc>
                <a:spcPct val="80000"/>
              </a:lnSpc>
            </a:pPr>
            <a:r>
              <a:rPr lang="en-US" sz="900" b="1" smtClean="0"/>
              <a:t>Teamwork and Shared Leadership </a:t>
            </a:r>
            <a:endParaRPr lang="en-US" sz="900" smtClean="0"/>
          </a:p>
          <a:p>
            <a:pPr eaLnBrk="1" hangingPunct="1">
              <a:lnSpc>
                <a:spcPct val="80000"/>
              </a:lnSpc>
            </a:pPr>
            <a:r>
              <a:rPr lang="en-US" sz="900" smtClean="0"/>
              <a:t>We know well-functioning teams of people are more effective than individuals working separately; our lives depend on it. We believe individuals have the capacity to lead, and our organization values leadership at all levels. Teamwork and shared leadership are integral to our organization, and we will seek out and value the opinions of our members. </a:t>
            </a:r>
            <a:endParaRPr lang="en-US" sz="900" b="1" smtClean="0"/>
          </a:p>
          <a:p>
            <a:pPr eaLnBrk="1" hangingPunct="1">
              <a:lnSpc>
                <a:spcPct val="80000"/>
              </a:lnSpc>
            </a:pPr>
            <a:r>
              <a:rPr lang="en-US" sz="900" b="1" smtClean="0"/>
              <a:t>Effective Communication </a:t>
            </a:r>
            <a:endParaRPr lang="en-US" sz="900" smtClean="0"/>
          </a:p>
          <a:p>
            <a:pPr eaLnBrk="1" hangingPunct="1">
              <a:lnSpc>
                <a:spcPct val="80000"/>
              </a:lnSpc>
            </a:pPr>
            <a:r>
              <a:rPr lang="en-US" sz="900" smtClean="0"/>
              <a:t>We believe communication is essential to the cohesiveness and performance of our organization. We are committed to providing effective and responsive means of communication throughout the organization and the community. </a:t>
            </a:r>
            <a:endParaRPr lang="en-US" sz="900" b="1" smtClean="0"/>
          </a:p>
          <a:p>
            <a:pPr eaLnBrk="1" hangingPunct="1">
              <a:lnSpc>
                <a:spcPct val="80000"/>
              </a:lnSpc>
            </a:pPr>
            <a:r>
              <a:rPr lang="en-US" sz="900" b="1" smtClean="0"/>
              <a:t>Integrity </a:t>
            </a:r>
            <a:endParaRPr lang="en-US" sz="900" smtClean="0"/>
          </a:p>
          <a:p>
            <a:pPr eaLnBrk="1" hangingPunct="1">
              <a:lnSpc>
                <a:spcPct val="80000"/>
              </a:lnSpc>
            </a:pPr>
            <a:r>
              <a:rPr lang="en-US" sz="900" smtClean="0"/>
              <a:t>We understand the trust placed in us by the public and our colleagues is integral to the performance of our duties. We are committed to honest and ethical behavior, and we will hold ourselves accountable to these values. </a:t>
            </a:r>
            <a:endParaRPr lang="en-US" sz="900" b="1" smtClean="0"/>
          </a:p>
          <a:p>
            <a:pPr eaLnBrk="1" hangingPunct="1">
              <a:lnSpc>
                <a:spcPct val="80000"/>
              </a:lnSpc>
            </a:pPr>
            <a:r>
              <a:rPr lang="en-US" sz="900" b="1" smtClean="0"/>
              <a:t>Community Service and Involvement </a:t>
            </a:r>
            <a:endParaRPr lang="en-US" sz="900" smtClean="0"/>
          </a:p>
          <a:p>
            <a:pPr eaLnBrk="1" hangingPunct="1">
              <a:lnSpc>
                <a:spcPct val="80000"/>
              </a:lnSpc>
            </a:pPr>
            <a:r>
              <a:rPr lang="en-US" sz="900" smtClean="0"/>
              <a:t>We believe we have a duty to be involved in the communities where we work. Our responsibility is to protect life, property, and the environment. We are committed to fulfilling our responsibility and to deepening our involvement in the community we serve. No request or inquiry will go unanswered. </a:t>
            </a:r>
            <a:endParaRPr lang="en-US" sz="900" b="1" smtClean="0"/>
          </a:p>
          <a:p>
            <a:pPr eaLnBrk="1" hangingPunct="1">
              <a:lnSpc>
                <a:spcPct val="80000"/>
              </a:lnSpc>
            </a:pPr>
            <a:r>
              <a:rPr lang="en-US" sz="900" b="1" smtClean="0"/>
              <a:t>Innovation </a:t>
            </a:r>
            <a:endParaRPr lang="en-US" sz="900" smtClean="0"/>
          </a:p>
          <a:p>
            <a:pPr eaLnBrk="1" hangingPunct="1">
              <a:lnSpc>
                <a:spcPct val="80000"/>
              </a:lnSpc>
            </a:pPr>
            <a:r>
              <a:rPr lang="en-US" sz="900" smtClean="0"/>
              <a:t>We recognize and understand that the constancy of change in our community and industry impacts our business daily. We are committed to seeking out and implementing innovative and progressive thinking to address change effectively to benefit those we serve.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58E73879-93B5-482E-B36A-E5185D5B6010}" type="slidenum">
              <a:rPr lang="en-US" smtClean="0"/>
              <a:pPr eaLnBrk="1" hangingPunct="1"/>
              <a:t>15</a:t>
            </a:fld>
            <a:endParaRPr lang="en-US" smtClean="0"/>
          </a:p>
        </p:txBody>
      </p:sp>
      <p:sp>
        <p:nvSpPr>
          <p:cNvPr id="126979" name="Slide Image Placeholder 1"/>
          <p:cNvSpPr>
            <a:spLocks noGrp="1" noRot="1" noChangeAspect="1" noTextEdit="1"/>
          </p:cNvSpPr>
          <p:nvPr>
            <p:ph type="sldImg"/>
          </p:nvPr>
        </p:nvSpPr>
        <p:spPr>
          <a:ln/>
        </p:spPr>
      </p:sp>
      <p:sp>
        <p:nvSpPr>
          <p:cNvPr id="126980" name="Notes Placeholder 2"/>
          <p:cNvSpPr>
            <a:spLocks noGrp="1"/>
          </p:cNvSpPr>
          <p:nvPr>
            <p:ph type="body" idx="1"/>
          </p:nvPr>
        </p:nvSpPr>
        <p:spPr>
          <a:noFill/>
        </p:spPr>
        <p:txBody>
          <a:bodyPr lIns="97396" tIns="48698" rIns="97396" bIns="48698"/>
          <a:lstStyle/>
          <a:p>
            <a:pPr eaLnBrk="1" hangingPunct="1">
              <a:buFontTx/>
              <a:buChar char="•"/>
            </a:pPr>
            <a:r>
              <a:rPr lang="en-US" sz="1000" smtClean="0"/>
              <a:t>The Board of Supervisors has overall responsibility for the delivery of Fire and EMS services within Fairfax County. </a:t>
            </a:r>
          </a:p>
          <a:p>
            <a:pPr eaLnBrk="1" hangingPunct="1">
              <a:buFontTx/>
              <a:buChar char="•"/>
            </a:pPr>
            <a:r>
              <a:rPr lang="en-US" sz="1000" smtClean="0"/>
              <a:t>The Fire Chief manages the operational delivery of the Fire and EMS service, and administers the paid personnel in the Fairfax County Fire and Rescue Department</a:t>
            </a:r>
          </a:p>
          <a:p>
            <a:pPr eaLnBrk="1" hangingPunct="1">
              <a:buFontTx/>
              <a:buChar char="•"/>
            </a:pPr>
            <a:r>
              <a:rPr lang="en-US" sz="1000" smtClean="0"/>
              <a:t>The Fire Chief reports to the BoS through the Deputy County Executive (Public Safety) and County Executive</a:t>
            </a:r>
          </a:p>
          <a:p>
            <a:pPr eaLnBrk="1" hangingPunct="1">
              <a:buFontTx/>
              <a:buChar char="•"/>
            </a:pPr>
            <a:endParaRPr lang="en-US" sz="1000" smtClean="0"/>
          </a:p>
          <a:p>
            <a:pPr eaLnBrk="1" hangingPunct="1">
              <a:buFontTx/>
              <a:buChar char="•"/>
            </a:pPr>
            <a:r>
              <a:rPr lang="en-US" sz="1000" smtClean="0"/>
              <a:t>The Volunteer Fire Commission is the communication point for Fire and EMS operating procedures and policies between the Fire Chief and Volunteer Companies</a:t>
            </a:r>
          </a:p>
          <a:p>
            <a:pPr eaLnBrk="1" hangingPunct="1">
              <a:buFontTx/>
              <a:buChar char="•"/>
            </a:pPr>
            <a:endParaRPr lang="en-US" sz="1000" smtClean="0"/>
          </a:p>
          <a:p>
            <a:pPr eaLnBrk="1" hangingPunct="1">
              <a:buFontTx/>
              <a:buChar char="•"/>
            </a:pPr>
            <a:r>
              <a:rPr lang="en-US" sz="1000" smtClean="0"/>
              <a:t>The Fairfax County Volunteer Fire and Rescue Association is the communication point for volunteer operational and administrative management members to coordinate operations, training and administration</a:t>
            </a:r>
          </a:p>
          <a:p>
            <a:pPr eaLnBrk="1" hangingPunct="1">
              <a:buFontTx/>
              <a:buChar char="•"/>
            </a:pPr>
            <a:endParaRPr lang="en-US" sz="1000" smtClean="0"/>
          </a:p>
          <a:p>
            <a:pPr eaLnBrk="1" hangingPunct="1">
              <a:buFontTx/>
              <a:buChar char="•"/>
            </a:pPr>
            <a:r>
              <a:rPr lang="en-US" sz="1000" smtClean="0"/>
              <a:t>FCVFRA committees and functional representatives (communications, apparatus, etc) provide person-to-person communication between the volunteer system and the FRD</a:t>
            </a:r>
          </a:p>
          <a:p>
            <a:pPr eaLnBrk="1" hangingPunct="1">
              <a:buFontTx/>
              <a:buChar char="•"/>
            </a:pPr>
            <a:r>
              <a:rPr lang="en-US" sz="1000" smtClean="0"/>
              <a:t>The Volunteer Liaison administers the volunteer component of the FRD budget within its organizational structure</a:t>
            </a:r>
          </a:p>
          <a:p>
            <a:pPr eaLnBrk="1" hangingPunct="1">
              <a:buFontTx/>
              <a:buChar char="•"/>
            </a:pPr>
            <a:r>
              <a:rPr lang="en-US" sz="1000" smtClean="0"/>
              <a:t>The Volunteer Training Coordinator manages the formal training and qualification programme for volunteer personnel within the FRD’s Training Division</a:t>
            </a:r>
          </a:p>
        </p:txBody>
      </p:sp>
      <p:sp>
        <p:nvSpPr>
          <p:cNvPr id="126981" name="Slide Number Placeholder 3"/>
          <p:cNvSpPr txBox="1">
            <a:spLocks noGrp="1"/>
          </p:cNvSpPr>
          <p:nvPr/>
        </p:nvSpPr>
        <p:spPr bwMode="auto">
          <a:xfrm>
            <a:off x="4143375" y="9117013"/>
            <a:ext cx="31702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96" tIns="48698" rIns="97396" bIns="48698" anchor="b"/>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algn="r" eaLnBrk="1" hangingPunct="1"/>
            <a:fld id="{6C209FC4-D638-4B49-8A14-AF39AF314DC1}" type="slidenum">
              <a:rPr lang="en-US" sz="1300"/>
              <a:pPr algn="r" eaLnBrk="1" hangingPunct="1"/>
              <a:t>15</a:t>
            </a:fld>
            <a:endParaRPr 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B16F5500-FBF0-4D2F-9C2C-0225FFD99BBB}" type="slidenum">
              <a:rPr lang="en-US" smtClean="0"/>
              <a:pPr eaLnBrk="1" hangingPunct="1"/>
              <a:t>16</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793BAC56-B453-4F8E-ADB2-927FCD795A27}" type="slidenum">
              <a:rPr lang="en-US" smtClean="0"/>
              <a:pPr eaLnBrk="1" hangingPunct="1"/>
              <a:t>17</a:t>
            </a:fld>
            <a:endParaRPr lang="en-US" smtClean="0"/>
          </a:p>
        </p:txBody>
      </p:sp>
      <p:sp>
        <p:nvSpPr>
          <p:cNvPr id="129027" name="Rectangle 2"/>
          <p:cNvSpPr>
            <a:spLocks noGrp="1" noRot="1" noChangeAspect="1" noChangeArrowheads="1" noTextEdit="1"/>
          </p:cNvSpPr>
          <p:nvPr>
            <p:ph type="sldImg"/>
          </p:nvPr>
        </p:nvSpPr>
        <p:spPr>
          <a:xfrm>
            <a:off x="1262063" y="719138"/>
            <a:ext cx="4799012" cy="3598862"/>
          </a:xfrm>
          <a:ln/>
        </p:spPr>
      </p:sp>
      <p:sp>
        <p:nvSpPr>
          <p:cNvPr id="129028"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58AF1E4A-F94D-4A9D-A1D9-63754286C8CA}" type="slidenum">
              <a:rPr lang="en-US" smtClean="0"/>
              <a:pPr eaLnBrk="1" hangingPunct="1"/>
              <a:t>18</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r>
              <a:rPr lang="en-US" smtClean="0"/>
              <a:t>DC Special Services no longer exists</a:t>
            </a:r>
          </a:p>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FA033351-4FD0-43CE-9F38-339CCEA5C88E}" type="slidenum">
              <a:rPr lang="en-US" smtClean="0"/>
              <a:pPr eaLnBrk="1" hangingPunct="1"/>
              <a:t>19</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US" smtClean="0"/>
              <a:t>* Have direct line to Fire Chief for certain issues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60A46E7F-78FE-489A-9E5B-2AFC172897BE}" type="slidenum">
              <a:rPr lang="en-US" smtClean="0"/>
              <a:pPr eaLnBrk="1" hangingPunct="1"/>
              <a:t>20</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US" smtClean="0"/>
              <a:t>Has direct access to Fire Chief</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C31B9D6C-6E93-4595-9D7F-630173635856}" type="slidenum">
              <a:rPr lang="en-US" smtClean="0"/>
              <a:pPr eaLnBrk="1" hangingPunct="1"/>
              <a:t>21</a:t>
            </a:fld>
            <a:endParaRPr lang="en-US" smtClean="0"/>
          </a:p>
        </p:txBody>
      </p:sp>
      <p:sp>
        <p:nvSpPr>
          <p:cNvPr id="133123" name="Rectangle 2"/>
          <p:cNvSpPr>
            <a:spLocks noGrp="1" noRot="1" noChangeAspect="1" noChangeArrowheads="1" noTextEdit="1"/>
          </p:cNvSpPr>
          <p:nvPr>
            <p:ph type="sldImg"/>
          </p:nvPr>
        </p:nvSpPr>
        <p:spPr>
          <a:xfrm>
            <a:off x="1262063" y="719138"/>
            <a:ext cx="4799012" cy="3598862"/>
          </a:xfrm>
          <a:ln/>
        </p:spPr>
      </p:sp>
      <p:sp>
        <p:nvSpPr>
          <p:cNvPr id="133124"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buFont typeface="Wingdings 3" pitchFamily="18" charset="2"/>
              <a:buChar char="i"/>
            </a:pPr>
            <a:r>
              <a:rPr lang="en-US" smtClean="0">
                <a:sym typeface="Wingdings 3" pitchFamily="18" charset="2"/>
              </a:rPr>
              <a:t>Symbol denotes from previous year</a:t>
            </a:r>
          </a:p>
          <a:p>
            <a:pPr eaLnBrk="1" hangingPunct="1">
              <a:buFont typeface="Wingdings 3" pitchFamily="18" charset="2"/>
              <a:buChar char="i"/>
            </a:pPr>
            <a:endParaRPr lang="en-US" smtClean="0">
              <a:sym typeface="Wingdings 3" pitchFamily="18" charset="2"/>
            </a:endParaRPr>
          </a:p>
          <a:p>
            <a:pPr eaLnBrk="1" hangingPunct="1">
              <a:buFont typeface="Wingdings 3" pitchFamily="18" charset="2"/>
              <a:buChar char="i"/>
            </a:pPr>
            <a:r>
              <a:rPr lang="en-US" smtClean="0">
                <a:sym typeface="Wingdings 3" pitchFamily="18" charset="2"/>
              </a:rPr>
              <a:t>Vehicle Responses : Suppression = 112,059, EMS Units = 82,298, Staff/Support Units = 932</a:t>
            </a:r>
          </a:p>
          <a:p>
            <a:pPr eaLnBrk="1" hangingPunct="1">
              <a:buFont typeface="Wingdings 3" pitchFamily="18" charset="2"/>
              <a:buNone/>
            </a:pPr>
            <a:endParaRPr lang="en-US" smtClean="0">
              <a:sym typeface="Wingdings 3" pitchFamily="18" charset="2"/>
            </a:endParaRPr>
          </a:p>
          <a:p>
            <a:pPr eaLnBrk="1" hangingPunct="1">
              <a:buFont typeface="Wingdings 3" pitchFamily="18" charset="2"/>
              <a:buChar char="i"/>
            </a:pPr>
            <a:endParaRPr lang="en-US" smtClean="0">
              <a:sym typeface="Wingdings 3" pitchFamily="18" charset="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13CDB2C2-D1F0-4A5C-97D5-1C4F99050EA4}" type="slidenum">
              <a:rPr lang="en-US" smtClean="0"/>
              <a:pPr eaLnBrk="1" hangingPunct="1"/>
              <a:t>22</a:t>
            </a:fld>
            <a:endParaRPr lang="en-US" smtClean="0"/>
          </a:p>
        </p:txBody>
      </p:sp>
      <p:sp>
        <p:nvSpPr>
          <p:cNvPr id="134147" name="Rectangle 2"/>
          <p:cNvSpPr>
            <a:spLocks noGrp="1" noRot="1" noChangeAspect="1" noChangeArrowheads="1" noTextEdit="1"/>
          </p:cNvSpPr>
          <p:nvPr>
            <p:ph type="sldImg"/>
          </p:nvPr>
        </p:nvSpPr>
        <p:spPr>
          <a:xfrm>
            <a:off x="1262063" y="719138"/>
            <a:ext cx="4799012" cy="3598862"/>
          </a:xfrm>
          <a:ln/>
        </p:spPr>
      </p:sp>
      <p:sp>
        <p:nvSpPr>
          <p:cNvPr id="134148" name="Rectangle 3"/>
          <p:cNvSpPr>
            <a:spLocks noGrp="1" noChangeArrowheads="1"/>
          </p:cNvSpPr>
          <p:nvPr>
            <p:ph type="body" idx="1"/>
          </p:nvPr>
        </p:nvSpPr>
        <p:spPr>
          <a:xfrm>
            <a:off x="325438" y="4560888"/>
            <a:ext cx="6746875"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defTabSz="711200" eaLnBrk="1" hangingPunct="1">
              <a:tabLst>
                <a:tab pos="1066800" algn="l"/>
                <a:tab pos="1722438" algn="l"/>
                <a:tab pos="2314575" algn="l"/>
              </a:tabLst>
            </a:pPr>
            <a:r>
              <a:rPr lang="en-US" smtClean="0"/>
              <a:t>In FY 2010</a:t>
            </a:r>
          </a:p>
          <a:p>
            <a:pPr defTabSz="711200" eaLnBrk="1" hangingPunct="1">
              <a:tabLst>
                <a:tab pos="1066800" algn="l"/>
                <a:tab pos="1722438" algn="l"/>
                <a:tab pos="2314575" algn="l"/>
              </a:tabLst>
            </a:pPr>
            <a:r>
              <a:rPr lang="en-US" smtClean="0"/>
              <a:t>65,898 EMS</a:t>
            </a:r>
          </a:p>
          <a:p>
            <a:pPr defTabSz="711200" eaLnBrk="1" hangingPunct="1">
              <a:tabLst>
                <a:tab pos="1066800" algn="l"/>
                <a:tab pos="1722438" algn="l"/>
                <a:tab pos="2314575" algn="l"/>
              </a:tabLst>
            </a:pPr>
            <a:r>
              <a:rPr lang="en-US" smtClean="0"/>
              <a:t>18,076 Suppression</a:t>
            </a:r>
          </a:p>
          <a:p>
            <a:pPr defTabSz="711200" eaLnBrk="1" hangingPunct="1">
              <a:tabLst>
                <a:tab pos="1066800" algn="l"/>
                <a:tab pos="1722438" algn="l"/>
                <a:tab pos="2314575" algn="l"/>
              </a:tabLst>
            </a:pPr>
            <a:endParaRPr lang="en-US" smtClean="0"/>
          </a:p>
          <a:p>
            <a:pPr defTabSz="711200" eaLnBrk="1" hangingPunct="1">
              <a:tabLst>
                <a:tab pos="1066800" algn="l"/>
                <a:tab pos="1722438" algn="l"/>
                <a:tab pos="2314575" algn="l"/>
              </a:tabLst>
            </a:pPr>
            <a:r>
              <a:rPr lang="en-US" smtClean="0"/>
              <a:t>Total Responses = 91,838</a:t>
            </a:r>
          </a:p>
          <a:p>
            <a:pPr defTabSz="711200" eaLnBrk="1" hangingPunct="1">
              <a:tabLst>
                <a:tab pos="1066800" algn="l"/>
                <a:tab pos="1722438" algn="l"/>
                <a:tab pos="2314575" algn="l"/>
              </a:tabLst>
            </a:pPr>
            <a:endParaRPr lang="en-US" smtClean="0"/>
          </a:p>
          <a:p>
            <a:pPr defTabSz="711200" eaLnBrk="1" hangingPunct="1">
              <a:tabLst>
                <a:tab pos="1066800" algn="l"/>
                <a:tab pos="1722438" algn="l"/>
                <a:tab pos="2314575" algn="l"/>
              </a:tabLst>
            </a:pPr>
            <a:r>
              <a:rPr lang="en-US" smtClean="0"/>
              <a:t>= 72% EMS of Total calls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91A8DC87-575C-4984-BC6B-96F6BBC31C46}" type="slidenum">
              <a:rPr lang="en-US" smtClean="0"/>
              <a:pPr eaLnBrk="1" hangingPunct="1"/>
              <a:t>3</a:t>
            </a:fld>
            <a:endParaRPr lang="en-US" smtClean="0"/>
          </a:p>
        </p:txBody>
      </p:sp>
      <p:sp>
        <p:nvSpPr>
          <p:cNvPr id="116739" name="Rectangle 2"/>
          <p:cNvSpPr>
            <a:spLocks noGrp="1" noRot="1" noChangeAspect="1" noChangeArrowheads="1" noTextEdit="1"/>
          </p:cNvSpPr>
          <p:nvPr>
            <p:ph type="sldImg"/>
          </p:nvPr>
        </p:nvSpPr>
        <p:spPr>
          <a:xfrm>
            <a:off x="1262063" y="719138"/>
            <a:ext cx="4799012" cy="3598862"/>
          </a:xfrm>
          <a:ln/>
        </p:spPr>
      </p:sp>
      <p:sp>
        <p:nvSpPr>
          <p:cNvPr id="116740"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68F93A8C-B152-4F3F-B7C6-831E9B1AC72E}" type="slidenum">
              <a:rPr lang="en-US" smtClean="0"/>
              <a:pPr eaLnBrk="1" hangingPunct="1"/>
              <a:t>23</a:t>
            </a:fld>
            <a:endParaRPr lang="en-US" smtClean="0"/>
          </a:p>
        </p:txBody>
      </p:sp>
      <p:sp>
        <p:nvSpPr>
          <p:cNvPr id="135171" name="Rectangle 2"/>
          <p:cNvSpPr>
            <a:spLocks noGrp="1" noRot="1" noChangeAspect="1" noChangeArrowheads="1" noTextEdit="1"/>
          </p:cNvSpPr>
          <p:nvPr>
            <p:ph type="sldImg"/>
          </p:nvPr>
        </p:nvSpPr>
        <p:spPr>
          <a:xfrm>
            <a:off x="1262063" y="719138"/>
            <a:ext cx="4799012" cy="3598862"/>
          </a:xfrm>
          <a:ln/>
        </p:spPr>
      </p:sp>
      <p:sp>
        <p:nvSpPr>
          <p:cNvPr id="135172"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49F98399-38AE-4068-BB99-440975D2F02F}" type="slidenum">
              <a:rPr lang="en-US" smtClean="0"/>
              <a:pPr eaLnBrk="1" hangingPunct="1"/>
              <a:t>24</a:t>
            </a:fld>
            <a:endParaRPr lang="en-US" smtClean="0"/>
          </a:p>
        </p:txBody>
      </p:sp>
      <p:sp>
        <p:nvSpPr>
          <p:cNvPr id="136195" name="Rectangle 2"/>
          <p:cNvSpPr>
            <a:spLocks noGrp="1" noRot="1" noChangeAspect="1" noChangeArrowheads="1" noTextEdit="1"/>
          </p:cNvSpPr>
          <p:nvPr>
            <p:ph type="sldImg"/>
          </p:nvPr>
        </p:nvSpPr>
        <p:spPr>
          <a:xfrm>
            <a:off x="1262063" y="719138"/>
            <a:ext cx="4799012" cy="3598862"/>
          </a:xfrm>
          <a:ln/>
        </p:spPr>
      </p:sp>
      <p:sp>
        <p:nvSpPr>
          <p:cNvPr id="136196"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r>
              <a:rPr lang="en-US" smtClean="0"/>
              <a:t>Yellow – Volunteer house owned by County</a:t>
            </a:r>
          </a:p>
          <a:p>
            <a:pPr eaLnBrk="1" hangingPunct="1"/>
            <a:r>
              <a:rPr lang="en-US" smtClean="0"/>
              <a:t>Dark Green – Volunteer house owned by Volunteers</a:t>
            </a:r>
          </a:p>
          <a:p>
            <a:pPr eaLnBrk="1" hangingPunct="1"/>
            <a:r>
              <a:rPr lang="en-US" smtClean="0"/>
              <a:t>Light Green – </a:t>
            </a:r>
          </a:p>
          <a:p>
            <a:pPr eaLnBrk="1" hangingPunct="1"/>
            <a:r>
              <a:rPr lang="en-US" smtClean="0"/>
              <a:t>23 owned by Annandale VFD</a:t>
            </a:r>
          </a:p>
          <a:p>
            <a:pPr eaLnBrk="1" hangingPunct="1"/>
            <a:r>
              <a:rPr lang="en-US" smtClean="0"/>
              <a:t>37 supported by Franconia with apparatus</a:t>
            </a:r>
          </a:p>
          <a:p>
            <a:pPr eaLnBrk="1" hangingPunct="1"/>
            <a:r>
              <a:rPr lang="en-US" smtClean="0"/>
              <a:t>38 supported by Centreville with apparatus</a:t>
            </a:r>
          </a:p>
          <a:p>
            <a:pPr eaLnBrk="1" hangingPunct="1"/>
            <a:r>
              <a:rPr lang="en-US" smtClean="0"/>
              <a:t> </a:t>
            </a:r>
          </a:p>
          <a:p>
            <a:pPr eaLnBrk="1" hangingPunct="1"/>
            <a:r>
              <a:rPr lang="en-US" smtClean="0"/>
              <a:t>Dark Red – County Station</a:t>
            </a:r>
          </a:p>
          <a:p>
            <a:pPr eaLnBrk="1" hangingPunct="1"/>
            <a:r>
              <a:rPr lang="en-US" smtClean="0"/>
              <a:t>Black – proposed station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49BB0A65-E673-48E2-A74C-D984BBCB9E31}" type="slidenum">
              <a:rPr lang="en-US" smtClean="0"/>
              <a:pPr eaLnBrk="1" hangingPunct="1"/>
              <a:t>25</a:t>
            </a:fld>
            <a:endParaRPr lang="en-US" smtClean="0"/>
          </a:p>
        </p:txBody>
      </p:sp>
      <p:sp>
        <p:nvSpPr>
          <p:cNvPr id="137219" name="Rectangle 2"/>
          <p:cNvSpPr>
            <a:spLocks noGrp="1" noRot="1" noChangeAspect="1" noChangeArrowheads="1" noTextEdit="1"/>
          </p:cNvSpPr>
          <p:nvPr>
            <p:ph type="sldImg"/>
          </p:nvPr>
        </p:nvSpPr>
        <p:spPr>
          <a:xfrm>
            <a:off x="1262063" y="719138"/>
            <a:ext cx="4799012" cy="3598862"/>
          </a:xfrm>
          <a:ln/>
        </p:spPr>
      </p:sp>
      <p:sp>
        <p:nvSpPr>
          <p:cNvPr id="137220"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r>
              <a:rPr lang="en-US" smtClean="0"/>
              <a:t>Station owned by the County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00A77EBF-6AD2-4CC5-8F6B-0C7E1D494026}" type="slidenum">
              <a:rPr lang="en-US" smtClean="0"/>
              <a:pPr eaLnBrk="1" hangingPunct="1"/>
              <a:t>26</a:t>
            </a:fld>
            <a:endParaRPr lang="en-US" smtClean="0"/>
          </a:p>
        </p:txBody>
      </p:sp>
      <p:sp>
        <p:nvSpPr>
          <p:cNvPr id="138243" name="Rectangle 2"/>
          <p:cNvSpPr>
            <a:spLocks noGrp="1" noRot="1" noChangeAspect="1" noChangeArrowheads="1" noTextEdit="1"/>
          </p:cNvSpPr>
          <p:nvPr>
            <p:ph type="sldImg"/>
          </p:nvPr>
        </p:nvSpPr>
        <p:spPr>
          <a:xfrm>
            <a:off x="1262063" y="719138"/>
            <a:ext cx="4799012" cy="3598862"/>
          </a:xfrm>
          <a:ln/>
        </p:spPr>
      </p:sp>
      <p:sp>
        <p:nvSpPr>
          <p:cNvPr id="138244"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8AC94324-88B4-47CE-8019-4851252EFA64}" type="slidenum">
              <a:rPr lang="en-US" smtClean="0"/>
              <a:pPr eaLnBrk="1" hangingPunct="1"/>
              <a:t>27</a:t>
            </a:fld>
            <a:endParaRPr lang="en-US" smtClean="0"/>
          </a:p>
        </p:txBody>
      </p:sp>
      <p:sp>
        <p:nvSpPr>
          <p:cNvPr id="139267" name="Rectangle 2"/>
          <p:cNvSpPr>
            <a:spLocks noGrp="1" noRot="1" noChangeAspect="1" noChangeArrowheads="1" noTextEdit="1"/>
          </p:cNvSpPr>
          <p:nvPr>
            <p:ph type="sldImg"/>
          </p:nvPr>
        </p:nvSpPr>
        <p:spPr>
          <a:xfrm>
            <a:off x="1262063" y="719138"/>
            <a:ext cx="4799012" cy="3598862"/>
          </a:xfrm>
          <a:ln/>
        </p:spPr>
      </p:sp>
      <p:sp>
        <p:nvSpPr>
          <p:cNvPr id="139268"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C81D5876-415D-46FF-A03B-9DA8D4EE86A1}" type="slidenum">
              <a:rPr lang="en-US" smtClean="0"/>
              <a:pPr eaLnBrk="1" hangingPunct="1"/>
              <a:t>28</a:t>
            </a:fld>
            <a:endParaRPr lang="en-US" smtClean="0"/>
          </a:p>
        </p:txBody>
      </p:sp>
      <p:sp>
        <p:nvSpPr>
          <p:cNvPr id="140291" name="Rectangle 2"/>
          <p:cNvSpPr>
            <a:spLocks noGrp="1" noRot="1" noChangeAspect="1" noChangeArrowheads="1" noTextEdit="1"/>
          </p:cNvSpPr>
          <p:nvPr>
            <p:ph type="sldImg"/>
          </p:nvPr>
        </p:nvSpPr>
        <p:spPr>
          <a:xfrm>
            <a:off x="1262063" y="719138"/>
            <a:ext cx="4799012" cy="3598862"/>
          </a:xfrm>
          <a:ln/>
        </p:spPr>
      </p:sp>
      <p:sp>
        <p:nvSpPr>
          <p:cNvPr id="140292"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43E49828-1476-42F5-89C8-75278D833483}" type="slidenum">
              <a:rPr lang="en-US" smtClean="0"/>
              <a:pPr eaLnBrk="1" hangingPunct="1"/>
              <a:t>29</a:t>
            </a:fld>
            <a:endParaRPr lang="en-US" smtClean="0"/>
          </a:p>
        </p:txBody>
      </p:sp>
      <p:sp>
        <p:nvSpPr>
          <p:cNvPr id="141315" name="Rectangle 2"/>
          <p:cNvSpPr>
            <a:spLocks noGrp="1" noRot="1" noChangeAspect="1" noChangeArrowheads="1" noTextEdit="1"/>
          </p:cNvSpPr>
          <p:nvPr>
            <p:ph type="sldImg"/>
          </p:nvPr>
        </p:nvSpPr>
        <p:spPr>
          <a:xfrm>
            <a:off x="1262063" y="719138"/>
            <a:ext cx="4799012" cy="3598862"/>
          </a:xfrm>
          <a:ln/>
        </p:spPr>
      </p:sp>
      <p:sp>
        <p:nvSpPr>
          <p:cNvPr id="141316"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r>
              <a:rPr lang="en-US" smtClean="0"/>
              <a:t>New station in design phase – will be owned by the County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88F22C47-EBAA-4447-BFF8-7009D82E0B8E}" type="slidenum">
              <a:rPr lang="en-US" smtClean="0"/>
              <a:pPr eaLnBrk="1" hangingPunct="1"/>
              <a:t>30</a:t>
            </a:fld>
            <a:endParaRPr lang="en-US" smtClean="0"/>
          </a:p>
        </p:txBody>
      </p:sp>
      <p:sp>
        <p:nvSpPr>
          <p:cNvPr id="142339" name="Rectangle 2"/>
          <p:cNvSpPr>
            <a:spLocks noGrp="1" noRot="1" noChangeAspect="1" noChangeArrowheads="1" noTextEdit="1"/>
          </p:cNvSpPr>
          <p:nvPr>
            <p:ph type="sldImg"/>
          </p:nvPr>
        </p:nvSpPr>
        <p:spPr>
          <a:xfrm>
            <a:off x="1262063" y="719138"/>
            <a:ext cx="4799012" cy="3598862"/>
          </a:xfrm>
          <a:ln/>
        </p:spPr>
      </p:sp>
      <p:sp>
        <p:nvSpPr>
          <p:cNvPr id="142340"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r>
              <a:rPr lang="en-US" smtClean="0"/>
              <a:t>Artists impression of the new station, will be owned by the County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9223EE13-4DCF-4FDF-BBB7-35FCFFED2E4E}" type="slidenum">
              <a:rPr lang="en-US" smtClean="0"/>
              <a:pPr eaLnBrk="1" hangingPunct="1"/>
              <a:t>31</a:t>
            </a:fld>
            <a:endParaRPr lang="en-US" smtClean="0"/>
          </a:p>
        </p:txBody>
      </p:sp>
      <p:sp>
        <p:nvSpPr>
          <p:cNvPr id="143363" name="Rectangle 2"/>
          <p:cNvSpPr>
            <a:spLocks noGrp="1" noRot="1" noChangeAspect="1" noChangeArrowheads="1" noTextEdit="1"/>
          </p:cNvSpPr>
          <p:nvPr>
            <p:ph type="sldImg"/>
          </p:nvPr>
        </p:nvSpPr>
        <p:spPr>
          <a:xfrm>
            <a:off x="1262063" y="719138"/>
            <a:ext cx="4799012" cy="3598862"/>
          </a:xfrm>
          <a:ln/>
        </p:spPr>
      </p:sp>
      <p:sp>
        <p:nvSpPr>
          <p:cNvPr id="143364"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DF262781-CF8B-428E-B8D6-0BD704DE6BDC}" type="slidenum">
              <a:rPr lang="en-US" smtClean="0"/>
              <a:pPr eaLnBrk="1" hangingPunct="1"/>
              <a:t>32</a:t>
            </a:fld>
            <a:endParaRPr lang="en-US" smtClean="0"/>
          </a:p>
        </p:txBody>
      </p:sp>
      <p:sp>
        <p:nvSpPr>
          <p:cNvPr id="144387" name="Rectangle 2"/>
          <p:cNvSpPr>
            <a:spLocks noGrp="1" noRot="1" noChangeAspect="1" noChangeArrowheads="1" noTextEdit="1"/>
          </p:cNvSpPr>
          <p:nvPr>
            <p:ph type="sldImg"/>
          </p:nvPr>
        </p:nvSpPr>
        <p:spPr>
          <a:xfrm>
            <a:off x="1262063" y="719138"/>
            <a:ext cx="4799012" cy="3598862"/>
          </a:xfrm>
          <a:ln/>
        </p:spPr>
      </p:sp>
      <p:sp>
        <p:nvSpPr>
          <p:cNvPr id="144388"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E12B57DD-BF89-4F6D-BE3C-7197AF8569A2}" type="slidenum">
              <a:rPr lang="en-US" smtClean="0"/>
              <a:pPr eaLnBrk="1" hangingPunct="1"/>
              <a:t>4</a:t>
            </a:fld>
            <a:endParaRPr lang="en-US" smtClean="0"/>
          </a:p>
        </p:txBody>
      </p:sp>
      <p:sp>
        <p:nvSpPr>
          <p:cNvPr id="117763" name="Rectangle 2"/>
          <p:cNvSpPr>
            <a:spLocks noGrp="1" noRot="1" noChangeAspect="1" noChangeArrowheads="1" noTextEdit="1"/>
          </p:cNvSpPr>
          <p:nvPr>
            <p:ph type="sldImg"/>
          </p:nvPr>
        </p:nvSpPr>
        <p:spPr>
          <a:xfrm>
            <a:off x="1262063" y="719138"/>
            <a:ext cx="4799012" cy="3598862"/>
          </a:xfrm>
          <a:ln/>
        </p:spPr>
      </p:sp>
      <p:sp>
        <p:nvSpPr>
          <p:cNvPr id="117764"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DF566D95-7F83-40A9-95CB-EEBDAA29CA1B}" type="slidenum">
              <a:rPr lang="en-US" smtClean="0"/>
              <a:pPr eaLnBrk="1" hangingPunct="1"/>
              <a:t>33</a:t>
            </a:fld>
            <a:endParaRPr lang="en-US" smtClean="0"/>
          </a:p>
        </p:txBody>
      </p:sp>
      <p:sp>
        <p:nvSpPr>
          <p:cNvPr id="145411" name="Rectangle 2"/>
          <p:cNvSpPr>
            <a:spLocks noGrp="1" noRot="1" noChangeAspect="1" noChangeArrowheads="1" noTextEdit="1"/>
          </p:cNvSpPr>
          <p:nvPr>
            <p:ph type="sldImg"/>
          </p:nvPr>
        </p:nvSpPr>
        <p:spPr>
          <a:xfrm>
            <a:off x="1262063" y="719138"/>
            <a:ext cx="4799012" cy="3598862"/>
          </a:xfrm>
          <a:ln/>
        </p:spPr>
      </p:sp>
      <p:sp>
        <p:nvSpPr>
          <p:cNvPr id="145412"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6173C986-8469-48FC-951C-94300C9B95E8}" type="slidenum">
              <a:rPr lang="en-US" smtClean="0"/>
              <a:pPr eaLnBrk="1" hangingPunct="1"/>
              <a:t>34</a:t>
            </a:fld>
            <a:endParaRPr lang="en-US" smtClean="0"/>
          </a:p>
        </p:txBody>
      </p:sp>
      <p:sp>
        <p:nvSpPr>
          <p:cNvPr id="146435" name="Rectangle 2"/>
          <p:cNvSpPr>
            <a:spLocks noGrp="1" noRot="1" noChangeAspect="1" noChangeArrowheads="1" noTextEdit="1"/>
          </p:cNvSpPr>
          <p:nvPr>
            <p:ph type="sldImg"/>
          </p:nvPr>
        </p:nvSpPr>
        <p:spPr>
          <a:xfrm>
            <a:off x="1262063" y="719138"/>
            <a:ext cx="4799012" cy="3598862"/>
          </a:xfrm>
          <a:ln/>
        </p:spPr>
      </p:sp>
      <p:sp>
        <p:nvSpPr>
          <p:cNvPr id="146436"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15859D88-58AD-4FD4-8329-027A59CC62B4}" type="slidenum">
              <a:rPr lang="en-US" smtClean="0"/>
              <a:pPr eaLnBrk="1" hangingPunct="1"/>
              <a:t>35</a:t>
            </a:fld>
            <a:endParaRPr lang="en-US" smtClean="0"/>
          </a:p>
        </p:txBody>
      </p:sp>
      <p:sp>
        <p:nvSpPr>
          <p:cNvPr id="147459" name="Rectangle 2"/>
          <p:cNvSpPr>
            <a:spLocks noGrp="1" noRot="1" noChangeAspect="1" noChangeArrowheads="1" noTextEdit="1"/>
          </p:cNvSpPr>
          <p:nvPr>
            <p:ph type="sldImg"/>
          </p:nvPr>
        </p:nvSpPr>
        <p:spPr>
          <a:xfrm>
            <a:off x="1262063" y="719138"/>
            <a:ext cx="4799012" cy="3598862"/>
          </a:xfrm>
          <a:ln/>
        </p:spPr>
      </p:sp>
      <p:sp>
        <p:nvSpPr>
          <p:cNvPr id="147460"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r>
              <a:rPr lang="en-US" smtClean="0"/>
              <a:t>Station owned by the County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4E297555-85EE-409A-8742-A33E4BB11320}" type="slidenum">
              <a:rPr lang="en-US" smtClean="0"/>
              <a:pPr eaLnBrk="1" hangingPunct="1"/>
              <a:t>36</a:t>
            </a:fld>
            <a:endParaRPr lang="en-US" smtClean="0"/>
          </a:p>
        </p:txBody>
      </p:sp>
      <p:sp>
        <p:nvSpPr>
          <p:cNvPr id="148483" name="Rectangle 2"/>
          <p:cNvSpPr>
            <a:spLocks noGrp="1" noRot="1" noChangeAspect="1" noChangeArrowheads="1" noTextEdit="1"/>
          </p:cNvSpPr>
          <p:nvPr>
            <p:ph type="sldImg"/>
          </p:nvPr>
        </p:nvSpPr>
        <p:spPr>
          <a:xfrm>
            <a:off x="1262063" y="719138"/>
            <a:ext cx="4799012" cy="3598862"/>
          </a:xfrm>
          <a:ln/>
        </p:spPr>
      </p:sp>
      <p:sp>
        <p:nvSpPr>
          <p:cNvPr id="148484"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E3FC100-4EA5-4C5E-A075-04CA47DDF8F9}" type="slidenum">
              <a:rPr lang="en-US" smtClean="0"/>
              <a:pPr eaLnBrk="1" hangingPunct="1"/>
              <a:t>37</a:t>
            </a:fld>
            <a:endParaRPr lang="en-US" smtClean="0"/>
          </a:p>
        </p:txBody>
      </p:sp>
      <p:sp>
        <p:nvSpPr>
          <p:cNvPr id="149507" name="Rectangle 2"/>
          <p:cNvSpPr>
            <a:spLocks noGrp="1" noRot="1" noChangeAspect="1" noChangeArrowheads="1" noTextEdit="1"/>
          </p:cNvSpPr>
          <p:nvPr>
            <p:ph type="sldImg"/>
          </p:nvPr>
        </p:nvSpPr>
        <p:spPr>
          <a:xfrm>
            <a:off x="1262063" y="719138"/>
            <a:ext cx="4799012" cy="3598862"/>
          </a:xfrm>
          <a:ln/>
        </p:spPr>
      </p:sp>
      <p:sp>
        <p:nvSpPr>
          <p:cNvPr id="149508"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r>
              <a:rPr lang="en-US" smtClean="0"/>
              <a:t>Owned by Station 8 -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E3F494D8-04D8-43AA-8388-D7722108E8F3}" type="slidenum">
              <a:rPr lang="en-US" smtClean="0"/>
              <a:pPr eaLnBrk="1" hangingPunct="1"/>
              <a:t>38</a:t>
            </a:fld>
            <a:endParaRPr lang="en-US" smtClean="0"/>
          </a:p>
        </p:txBody>
      </p:sp>
      <p:sp>
        <p:nvSpPr>
          <p:cNvPr id="150531" name="Rectangle 2"/>
          <p:cNvSpPr>
            <a:spLocks noGrp="1" noRot="1" noChangeAspect="1" noChangeArrowheads="1" noTextEdit="1"/>
          </p:cNvSpPr>
          <p:nvPr>
            <p:ph type="sldImg"/>
          </p:nvPr>
        </p:nvSpPr>
        <p:spPr>
          <a:xfrm>
            <a:off x="1262063" y="719138"/>
            <a:ext cx="4799012" cy="3598862"/>
          </a:xfrm>
          <a:ln/>
        </p:spPr>
      </p:sp>
      <p:sp>
        <p:nvSpPr>
          <p:cNvPr id="150532"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r>
              <a:rPr lang="en-US" smtClean="0"/>
              <a:t>Associated with Station 05</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119CF533-9346-4DAF-AB09-686498A73CCF}" type="slidenum">
              <a:rPr lang="en-US" smtClean="0"/>
              <a:pPr eaLnBrk="1" hangingPunct="1"/>
              <a:t>39</a:t>
            </a:fld>
            <a:endParaRPr lang="en-US" smtClean="0"/>
          </a:p>
        </p:txBody>
      </p:sp>
      <p:sp>
        <p:nvSpPr>
          <p:cNvPr id="151555" name="Rectangle 2"/>
          <p:cNvSpPr>
            <a:spLocks noGrp="1" noRot="1" noChangeAspect="1" noChangeArrowheads="1" noTextEdit="1"/>
          </p:cNvSpPr>
          <p:nvPr>
            <p:ph type="sldImg"/>
          </p:nvPr>
        </p:nvSpPr>
        <p:spPr>
          <a:xfrm>
            <a:off x="1262063" y="719138"/>
            <a:ext cx="4799012" cy="3598862"/>
          </a:xfrm>
          <a:ln/>
        </p:spPr>
      </p:sp>
      <p:sp>
        <p:nvSpPr>
          <p:cNvPr id="151556"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r>
              <a:rPr lang="en-US" smtClean="0"/>
              <a:t>Associated with Station 17</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DD982EF6-8F54-41EF-AF86-60F89A62CAB8}" type="slidenum">
              <a:rPr lang="en-US" smtClean="0"/>
              <a:pPr eaLnBrk="1" hangingPunct="1"/>
              <a:t>40</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r>
              <a:rPr lang="en-US" smtClean="0"/>
              <a:t>The </a:t>
            </a:r>
            <a:r>
              <a:rPr lang="en-US" smtClean="0">
                <a:hlinkClick r:id="rId3"/>
              </a:rPr>
              <a:t>Fairfax Volunteer Fire Department, Inc.</a:t>
            </a:r>
            <a:r>
              <a:rPr lang="en-US" smtClean="0"/>
              <a:t> , an integral part of the department, has an average of forty-five active members and twice that number serving as supporting members. Active members integrate within the system on a daily basis to both augment and fill-in for career staffing. </a:t>
            </a:r>
          </a:p>
          <a:p>
            <a:pPr eaLnBrk="1" hangingPunct="1"/>
            <a:r>
              <a:rPr lang="en-US" smtClean="0"/>
              <a:t>The department operates out of two stations with each providing full time - fully staffed suppression and emergency medical vehicles. Fire Station #3, located at 4081 University Dr., houses the duty Battalion Chief, a pumper, a ladder truck, a firefighting foam vehicle, and an advanced life support medical unit. A rescue engine and a advanced life support medical unit are assigned to Station #33 which is located at 10101 Fairfax Boulevard.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CDA904AF-79D3-42D5-80CA-4E78461D6198}" type="slidenum">
              <a:rPr lang="en-US" smtClean="0"/>
              <a:pPr eaLnBrk="1" hangingPunct="1"/>
              <a:t>41</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D63B52-4B12-446A-82B2-BF84E5B17B52}" type="slidenum">
              <a:rPr lang="en-US" smtClean="0"/>
              <a:pPr eaLnBrk="1" hangingPunct="1"/>
              <a:t>42</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89CFA326-8342-42D5-B8F4-47F2A0FF76D8}" type="slidenum">
              <a:rPr lang="en-US" smtClean="0"/>
              <a:pPr eaLnBrk="1" hangingPunct="1"/>
              <a:t>5</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568C3BE1-EDC9-438F-B717-CC50EF688946}" type="slidenum">
              <a:rPr lang="en-US" smtClean="0"/>
              <a:pPr eaLnBrk="1" hangingPunct="1"/>
              <a:t>43</a:t>
            </a:fld>
            <a:endParaRPr lang="en-US" smtClean="0"/>
          </a:p>
        </p:txBody>
      </p:sp>
      <p:sp>
        <p:nvSpPr>
          <p:cNvPr id="155651" name="Rectangle 2"/>
          <p:cNvSpPr>
            <a:spLocks noGrp="1" noRot="1" noChangeAspect="1" noChangeArrowheads="1" noTextEdit="1"/>
          </p:cNvSpPr>
          <p:nvPr>
            <p:ph type="sldImg"/>
          </p:nvPr>
        </p:nvSpPr>
        <p:spPr>
          <a:xfrm>
            <a:off x="1262063" y="719138"/>
            <a:ext cx="4799012" cy="3598862"/>
          </a:xfrm>
          <a:ln/>
        </p:spPr>
      </p:sp>
      <p:sp>
        <p:nvSpPr>
          <p:cNvPr id="155652"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F1F3A602-D0FC-4DDC-AE64-8039F192D888}" type="slidenum">
              <a:rPr lang="en-US" smtClean="0"/>
              <a:pPr eaLnBrk="1" hangingPunct="1"/>
              <a:t>44</a:t>
            </a:fld>
            <a:endParaRPr lang="en-US" smtClean="0"/>
          </a:p>
        </p:txBody>
      </p:sp>
      <p:sp>
        <p:nvSpPr>
          <p:cNvPr id="156675" name="Rectangle 2"/>
          <p:cNvSpPr>
            <a:spLocks noGrp="1" noRot="1" noChangeAspect="1" noChangeArrowheads="1" noTextEdit="1"/>
          </p:cNvSpPr>
          <p:nvPr>
            <p:ph type="sldImg"/>
          </p:nvPr>
        </p:nvSpPr>
        <p:spPr>
          <a:xfrm>
            <a:off x="1262063" y="719138"/>
            <a:ext cx="4799012" cy="3598862"/>
          </a:xfrm>
          <a:ln/>
        </p:spPr>
      </p:sp>
      <p:sp>
        <p:nvSpPr>
          <p:cNvPr id="156676"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07060524-7987-4A1E-86EF-49CCFC1BD38E}" type="slidenum">
              <a:rPr lang="en-US" smtClean="0"/>
              <a:pPr eaLnBrk="1" hangingPunct="1"/>
              <a:t>45</a:t>
            </a:fld>
            <a:endParaRPr lang="en-US" smtClean="0"/>
          </a:p>
        </p:txBody>
      </p:sp>
      <p:sp>
        <p:nvSpPr>
          <p:cNvPr id="157699" name="Rectangle 2"/>
          <p:cNvSpPr>
            <a:spLocks noGrp="1" noRot="1" noChangeAspect="1" noChangeArrowheads="1" noTextEdit="1"/>
          </p:cNvSpPr>
          <p:nvPr>
            <p:ph type="sldImg"/>
          </p:nvPr>
        </p:nvSpPr>
        <p:spPr>
          <a:xfrm>
            <a:off x="1262063" y="719138"/>
            <a:ext cx="4799012" cy="3598862"/>
          </a:xfrm>
          <a:ln/>
        </p:spPr>
      </p:sp>
      <p:sp>
        <p:nvSpPr>
          <p:cNvPr id="157700"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2FC55ED6-060B-4A9E-A261-08E6AE38A506}" type="slidenum">
              <a:rPr lang="en-US" smtClean="0"/>
              <a:pPr eaLnBrk="1" hangingPunct="1"/>
              <a:t>46</a:t>
            </a:fld>
            <a:endParaRPr lang="en-US" smtClean="0"/>
          </a:p>
        </p:txBody>
      </p:sp>
      <p:sp>
        <p:nvSpPr>
          <p:cNvPr id="158723" name="Rectangle 2"/>
          <p:cNvSpPr>
            <a:spLocks noGrp="1" noRot="1" noChangeAspect="1" noChangeArrowheads="1" noTextEdit="1"/>
          </p:cNvSpPr>
          <p:nvPr>
            <p:ph type="sldImg"/>
          </p:nvPr>
        </p:nvSpPr>
        <p:spPr>
          <a:xfrm>
            <a:off x="1262063" y="719138"/>
            <a:ext cx="4799012" cy="3598862"/>
          </a:xfrm>
          <a:ln/>
        </p:spPr>
      </p:sp>
      <p:sp>
        <p:nvSpPr>
          <p:cNvPr id="158724"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4BAAE5F5-95FE-4F75-9C7A-EF1A5E5B0BF0}" type="slidenum">
              <a:rPr lang="en-US" smtClean="0"/>
              <a:pPr eaLnBrk="1" hangingPunct="1"/>
              <a:t>47</a:t>
            </a:fld>
            <a:endParaRPr lang="en-US" smtClean="0"/>
          </a:p>
        </p:txBody>
      </p:sp>
      <p:sp>
        <p:nvSpPr>
          <p:cNvPr id="159747" name="Rectangle 2"/>
          <p:cNvSpPr>
            <a:spLocks noGrp="1" noRot="1" noChangeAspect="1" noChangeArrowheads="1" noTextEdit="1"/>
          </p:cNvSpPr>
          <p:nvPr>
            <p:ph type="sldImg"/>
          </p:nvPr>
        </p:nvSpPr>
        <p:spPr>
          <a:xfrm>
            <a:off x="1262063" y="719138"/>
            <a:ext cx="4799012" cy="3598862"/>
          </a:xfrm>
          <a:ln/>
        </p:spPr>
      </p:sp>
      <p:sp>
        <p:nvSpPr>
          <p:cNvPr id="159748"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758D1607-D58F-41FF-89D2-C0FDDD103805}" type="slidenum">
              <a:rPr lang="en-US" smtClean="0"/>
              <a:pPr eaLnBrk="1" hangingPunct="1"/>
              <a:t>48</a:t>
            </a:fld>
            <a:endParaRPr lang="en-US" smtClean="0"/>
          </a:p>
        </p:txBody>
      </p:sp>
      <p:sp>
        <p:nvSpPr>
          <p:cNvPr id="160771" name="Rectangle 2"/>
          <p:cNvSpPr>
            <a:spLocks noGrp="1" noRot="1" noChangeAspect="1" noChangeArrowheads="1" noTextEdit="1"/>
          </p:cNvSpPr>
          <p:nvPr>
            <p:ph type="sldImg"/>
          </p:nvPr>
        </p:nvSpPr>
        <p:spPr>
          <a:xfrm>
            <a:off x="1262063" y="719138"/>
            <a:ext cx="4799012" cy="3598862"/>
          </a:xfrm>
          <a:ln/>
        </p:spPr>
      </p:sp>
      <p:sp>
        <p:nvSpPr>
          <p:cNvPr id="160772"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p:spPr>
        <p:txBody>
          <a:bodyPr/>
          <a:lstStyle/>
          <a:p>
            <a:endParaRPr lang="en-US" smtClean="0"/>
          </a:p>
        </p:txBody>
      </p:sp>
      <p:sp>
        <p:nvSpPr>
          <p:cNvPr id="162820" name="Slide Number Placeholder 3"/>
          <p:cNvSpPr>
            <a:spLocks noGrp="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81779CA-33A6-4C09-A2CD-474C05C5CA7A}" type="slidenum">
              <a:rPr lang="en-US" smtClean="0"/>
              <a:pPr eaLnBrk="1" hangingPunct="1"/>
              <a:t>51</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6189AF06-CCB2-42F8-8700-5CD5B95C69E6}" type="slidenum">
              <a:rPr lang="en-US" smtClean="0"/>
              <a:pPr eaLnBrk="1" hangingPunct="1"/>
              <a:t>60</a:t>
            </a:fld>
            <a:endParaRPr lang="en-US" smtClean="0"/>
          </a:p>
        </p:txBody>
      </p:sp>
      <p:sp>
        <p:nvSpPr>
          <p:cNvPr id="163843" name="Rectangle 2"/>
          <p:cNvSpPr>
            <a:spLocks noGrp="1" noRot="1" noChangeAspect="1" noChangeArrowheads="1" noTextEdit="1"/>
          </p:cNvSpPr>
          <p:nvPr>
            <p:ph type="sldImg"/>
          </p:nvPr>
        </p:nvSpPr>
        <p:spPr>
          <a:xfrm>
            <a:off x="1262063" y="719138"/>
            <a:ext cx="4799012" cy="3598862"/>
          </a:xfrm>
          <a:ln/>
        </p:spPr>
      </p:sp>
      <p:sp>
        <p:nvSpPr>
          <p:cNvPr id="163844"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50A9899F-934A-44FE-85ED-69438B7E65D4}" type="slidenum">
              <a:rPr lang="en-US" smtClean="0"/>
              <a:pPr eaLnBrk="1" hangingPunct="1"/>
              <a:t>61</a:t>
            </a:fld>
            <a:endParaRPr lang="en-US" smtClean="0"/>
          </a:p>
        </p:txBody>
      </p:sp>
      <p:sp>
        <p:nvSpPr>
          <p:cNvPr id="164867" name="Rectangle 2"/>
          <p:cNvSpPr>
            <a:spLocks noGrp="1" noRot="1" noChangeAspect="1" noChangeArrowheads="1" noTextEdit="1"/>
          </p:cNvSpPr>
          <p:nvPr>
            <p:ph type="sldImg"/>
          </p:nvPr>
        </p:nvSpPr>
        <p:spPr>
          <a:xfrm>
            <a:off x="1262063" y="719138"/>
            <a:ext cx="4799012" cy="3598862"/>
          </a:xfrm>
          <a:ln/>
        </p:spPr>
      </p:sp>
      <p:sp>
        <p:nvSpPr>
          <p:cNvPr id="164868"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4736F67E-BE91-4E06-9323-29C39ED455D6}" type="slidenum">
              <a:rPr lang="en-US" smtClean="0"/>
              <a:pPr eaLnBrk="1" hangingPunct="1"/>
              <a:t>6</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97F70783-E60D-4A98-9173-53E83E72D537}" type="slidenum">
              <a:rPr lang="en-US" smtClean="0"/>
              <a:pPr eaLnBrk="1" hangingPunct="1"/>
              <a:t>62</a:t>
            </a:fld>
            <a:endParaRPr lang="en-US" smtClean="0"/>
          </a:p>
        </p:txBody>
      </p:sp>
      <p:sp>
        <p:nvSpPr>
          <p:cNvPr id="165891" name="Rectangle 2"/>
          <p:cNvSpPr>
            <a:spLocks noGrp="1" noRot="1" noChangeAspect="1" noChangeArrowheads="1" noTextEdit="1"/>
          </p:cNvSpPr>
          <p:nvPr>
            <p:ph type="sldImg"/>
          </p:nvPr>
        </p:nvSpPr>
        <p:spPr>
          <a:xfrm>
            <a:off x="1262063" y="719138"/>
            <a:ext cx="4799012" cy="3598862"/>
          </a:xfrm>
          <a:ln/>
        </p:spPr>
      </p:sp>
      <p:sp>
        <p:nvSpPr>
          <p:cNvPr id="165892"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C38CFDA1-E289-4EA6-A4BD-C6233C0F3407}" type="slidenum">
              <a:rPr lang="en-US" smtClean="0"/>
              <a:pPr eaLnBrk="1" hangingPunct="1"/>
              <a:t>63</a:t>
            </a:fld>
            <a:endParaRPr lang="en-US" smtClean="0"/>
          </a:p>
        </p:txBody>
      </p:sp>
      <p:sp>
        <p:nvSpPr>
          <p:cNvPr id="166915" name="Rectangle 2"/>
          <p:cNvSpPr>
            <a:spLocks noGrp="1" noRot="1" noChangeAspect="1" noChangeArrowheads="1" noTextEdit="1"/>
          </p:cNvSpPr>
          <p:nvPr>
            <p:ph type="sldImg"/>
          </p:nvPr>
        </p:nvSpPr>
        <p:spPr>
          <a:xfrm>
            <a:off x="1262063" y="719138"/>
            <a:ext cx="4799012" cy="3598862"/>
          </a:xfrm>
          <a:ln/>
        </p:spPr>
      </p:sp>
      <p:sp>
        <p:nvSpPr>
          <p:cNvPr id="166916" name="Rectangle 3"/>
          <p:cNvSpPr>
            <a:spLocks noGrp="1" noChangeArrowheads="1"/>
          </p:cNvSpPr>
          <p:nvPr>
            <p:ph type="body" idx="1"/>
          </p:nvPr>
        </p:nvSpPr>
        <p:spPr>
          <a:noFill/>
        </p:spPr>
        <p:txBody>
          <a:bodyPr/>
          <a:lstStyle/>
          <a:p>
            <a:pPr eaLnBrk="1" hangingPunct="1"/>
            <a:r>
              <a:rPr lang="en-US" smtClean="0"/>
              <a:t>Important to review the general insurance and accident benefits</a:t>
            </a:r>
          </a:p>
          <a:p>
            <a:pPr eaLnBrk="1" hangingPunct="1"/>
            <a:endParaRPr lang="en-US" smtClean="0"/>
          </a:p>
          <a:p>
            <a:pPr eaLnBrk="1" hangingPunct="1"/>
            <a:r>
              <a:rPr lang="en-US" smtClean="0"/>
              <a:t>Most are provided through Fairfax County, but some may be provided through your organization.</a:t>
            </a:r>
          </a:p>
          <a:p>
            <a:pPr eaLnBrk="1" hangingPunct="1"/>
            <a:endParaRPr lang="en-US" smtClean="0"/>
          </a:p>
          <a:p>
            <a:pPr eaLnBrk="1" hangingPunct="1"/>
            <a:r>
              <a:rPr lang="en-US" smtClean="0"/>
              <a:t>From our VFDs, we get pagers, email, uniforms, etc.</a:t>
            </a:r>
          </a:p>
          <a:p>
            <a:pPr eaLnBrk="1" hangingPunct="1"/>
            <a:r>
              <a:rPr lang="en-US" smtClean="0"/>
              <a:t>From the state and federal we get death benefits totaling in the 6 figures. (I think about $300k).</a:t>
            </a:r>
          </a:p>
          <a:p>
            <a:pPr eaLnBrk="1" hangingPunct="1"/>
            <a:endParaRPr lang="en-US" smtClean="0"/>
          </a:p>
          <a:p>
            <a:pPr eaLnBrk="1" hangingPunct="1"/>
            <a:r>
              <a:rPr lang="en-US" smtClean="0"/>
              <a:t>Relay the importance of reporting injuries and accidents immediately to the shift officer, Volunteer Chief and Volunteer Liaison, and thoroughly documenting the incident.  Failure to do so could compromise benefits.  The Volunteer Policies and Procedures Manual describes them in more detail (show them the manual and where it is kept in the station).</a:t>
            </a:r>
          </a:p>
          <a:p>
            <a:pPr eaLnBrk="1" hangingPunct="1"/>
            <a:endParaRPr lang="en-US" smtClean="0"/>
          </a:p>
          <a:p>
            <a:pPr eaLnBrk="1" hangingPunct="1"/>
            <a:r>
              <a:rPr lang="en-US" smtClean="0"/>
              <a:t>The personal property tax exemption is for those who provide at least 240 hours of active participation logged in blue book.  To be eligible you must have been a member for one calendar year.  The forms are completed and approved by the president and chief each January.</a:t>
            </a:r>
          </a:p>
          <a:p>
            <a:pPr eaLnBrk="1" hangingPunct="1"/>
            <a:endParaRPr lang="en-US" smtClean="0"/>
          </a:p>
          <a:p>
            <a:pPr eaLnBrk="1" hangingPunct="1"/>
            <a:r>
              <a:rPr lang="en-US" smtClean="0"/>
              <a:t>The Virginia Department of Fire Programs’ (VDFP) Pro Board certified courses are now available for ACE college accreditation.  To receive ACE college credit recommendations for VDFP courses only, please follow the instructions below.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491E09F2-7808-4416-8E9F-454EC171B56B}" type="slidenum">
              <a:rPr lang="en-US" smtClean="0"/>
              <a:pPr eaLnBrk="1" hangingPunct="1"/>
              <a:t>64</a:t>
            </a:fld>
            <a:endParaRPr lang="en-US" smtClean="0"/>
          </a:p>
        </p:txBody>
      </p:sp>
      <p:sp>
        <p:nvSpPr>
          <p:cNvPr id="167939" name="Rectangle 2"/>
          <p:cNvSpPr>
            <a:spLocks noGrp="1" noRot="1" noChangeAspect="1" noChangeArrowheads="1" noTextEdit="1"/>
          </p:cNvSpPr>
          <p:nvPr>
            <p:ph type="sldImg"/>
          </p:nvPr>
        </p:nvSpPr>
        <p:spPr>
          <a:xfrm>
            <a:off x="1262063" y="719138"/>
            <a:ext cx="4799012" cy="3598862"/>
          </a:xfrm>
          <a:ln/>
        </p:spPr>
      </p:sp>
      <p:sp>
        <p:nvSpPr>
          <p:cNvPr id="1679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818CA3B4-5B17-4F31-978E-349D3FDBBCC4}" type="slidenum">
              <a:rPr lang="en-US" smtClean="0"/>
              <a:pPr eaLnBrk="1" hangingPunct="1"/>
              <a:t>65</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r>
              <a:rPr lang="en-US" dirty="0" smtClean="0"/>
              <a:t>To do ALS school at County’s expense will be required to sign document to </a:t>
            </a:r>
          </a:p>
          <a:p>
            <a:pPr lvl="1" eaLnBrk="1" hangingPunct="1"/>
            <a:r>
              <a:rPr lang="en-US" dirty="0" smtClean="0"/>
              <a:t>Upon completion of the course, enter and complete the ALS internship program within 15 months of receiving VAOEMS EMT-I certificate and enter an agreement to provide full ALS service for two recertification cycles for each ALS Certification (I or P) that was obtained at the county’s expense or pay back the tuition costs.  This includes meeting minimum participation requirement of 60 hours per quarter.</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8CF2298-9609-4CF6-925B-0FB5D0586A44}" type="slidenum">
              <a:rPr lang="en-US" smtClean="0"/>
              <a:pPr>
                <a:defRPr/>
              </a:pPr>
              <a:t>66</a:t>
            </a:fld>
            <a:endParaRPr lang="en-US"/>
          </a:p>
        </p:txBody>
      </p:sp>
    </p:spTree>
    <p:extLst>
      <p:ext uri="{BB962C8B-B14F-4D97-AF65-F5344CB8AC3E}">
        <p14:creationId xmlns:p14="http://schemas.microsoft.com/office/powerpoint/2010/main" val="19699566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Present the material of the next 8 slides in the context of character is a zero defect/zero tolerance effort.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Use recent examples of incidents in other, sometimes neighboring, jurisdictions and how they had a big impact on the violating member, their department and their community.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Go through the whole "If you make a mistake, own it, take the slap on the wrist and fix it.  If you cover it up or lie about it, you're on your own and it will come out."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Include  quick discussion on some potential problem areas that might come up.  We then concluded with one of my favorite lines from the comedian Ron White: "We can fix a lot of things, but we can't fix STUPID."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8CF2298-9609-4CF6-925B-0FB5D0586A44}" type="slidenum">
              <a:rPr lang="en-US" smtClean="0"/>
              <a:pPr>
                <a:defRPr/>
              </a:pPr>
              <a:t>67</a:t>
            </a:fld>
            <a:endParaRPr lang="en-US"/>
          </a:p>
        </p:txBody>
      </p:sp>
    </p:spTree>
    <p:extLst>
      <p:ext uri="{BB962C8B-B14F-4D97-AF65-F5344CB8AC3E}">
        <p14:creationId xmlns:p14="http://schemas.microsoft.com/office/powerpoint/2010/main" val="10214796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p:spPr>
        <p:txBody>
          <a:bodyPr/>
          <a:lstStyle/>
          <a:p>
            <a:endParaRPr lang="en-US" smtClean="0"/>
          </a:p>
        </p:txBody>
      </p:sp>
      <p:sp>
        <p:nvSpPr>
          <p:cNvPr id="80900" name="Slide Number Placeholder 3"/>
          <p:cNvSpPr>
            <a:spLocks noGrp="1"/>
          </p:cNvSpPr>
          <p:nvPr>
            <p:ph type="sldNum" sz="quarter" idx="5"/>
          </p:nvPr>
        </p:nvSpPr>
        <p:spPr>
          <a:noFill/>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3C280335-4A4D-431D-9DEA-A6B6D60B560F}" type="slidenum">
              <a:rPr lang="en-US" smtClean="0"/>
              <a:pPr eaLnBrk="1" hangingPunct="1"/>
              <a:t>86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04CF3C83-53F1-42E0-B9EE-18DE722BAD0A}" type="slidenum">
              <a:rPr lang="en-US" smtClean="0"/>
              <a:pPr eaLnBrk="1" hangingPunct="1"/>
              <a:t>88</a:t>
            </a:fld>
            <a:endParaRPr lang="en-US" smtClean="0"/>
          </a:p>
        </p:txBody>
      </p:sp>
      <p:sp>
        <p:nvSpPr>
          <p:cNvPr id="169987" name="Rectangle 2"/>
          <p:cNvSpPr>
            <a:spLocks noGrp="1" noRot="1" noChangeAspect="1" noChangeArrowheads="1" noTextEdit="1"/>
          </p:cNvSpPr>
          <p:nvPr>
            <p:ph type="sldImg"/>
          </p:nvPr>
        </p:nvSpPr>
        <p:spPr>
          <a:xfrm>
            <a:off x="1262063" y="719138"/>
            <a:ext cx="4799012" cy="3598862"/>
          </a:xfrm>
          <a:ln/>
        </p:spPr>
      </p:sp>
      <p:sp>
        <p:nvSpPr>
          <p:cNvPr id="169988"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D973A8D0-8F4C-44AE-B3C4-86EC99A0F0C1}" type="slidenum">
              <a:rPr lang="en-US" smtClean="0"/>
              <a:pPr eaLnBrk="1" hangingPunct="1"/>
              <a:t>89</a:t>
            </a:fld>
            <a:endParaRPr lang="en-US" smtClean="0"/>
          </a:p>
        </p:txBody>
      </p:sp>
      <p:sp>
        <p:nvSpPr>
          <p:cNvPr id="171011" name="Rectangle 2"/>
          <p:cNvSpPr>
            <a:spLocks noGrp="1" noRot="1" noChangeAspect="1" noChangeArrowheads="1" noTextEdit="1"/>
          </p:cNvSpPr>
          <p:nvPr>
            <p:ph type="sldImg"/>
          </p:nvPr>
        </p:nvSpPr>
        <p:spPr>
          <a:xfrm>
            <a:off x="1262063" y="719138"/>
            <a:ext cx="4799012" cy="3598862"/>
          </a:xfrm>
          <a:ln/>
        </p:spPr>
      </p:sp>
      <p:sp>
        <p:nvSpPr>
          <p:cNvPr id="171012"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510F04FF-92AF-4D89-B380-30071EADA69A}" type="slidenum">
              <a:rPr lang="en-US" smtClean="0"/>
              <a:pPr eaLnBrk="1" hangingPunct="1"/>
              <a:t>90</a:t>
            </a:fld>
            <a:endParaRPr lang="en-US" smtClean="0"/>
          </a:p>
        </p:txBody>
      </p:sp>
      <p:sp>
        <p:nvSpPr>
          <p:cNvPr id="172035" name="Rectangle 2"/>
          <p:cNvSpPr>
            <a:spLocks noGrp="1" noRot="1" noChangeAspect="1" noChangeArrowheads="1" noTextEdit="1"/>
          </p:cNvSpPr>
          <p:nvPr>
            <p:ph type="sldImg"/>
          </p:nvPr>
        </p:nvSpPr>
        <p:spPr>
          <a:xfrm>
            <a:off x="1262063" y="719138"/>
            <a:ext cx="4799012" cy="3598862"/>
          </a:xfrm>
          <a:ln/>
        </p:spPr>
      </p:sp>
      <p:sp>
        <p:nvSpPr>
          <p:cNvPr id="172036"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7C76AA6B-E674-40E9-AAA9-2342302E7B63}" type="slidenum">
              <a:rPr lang="en-US" smtClean="0"/>
              <a:pPr eaLnBrk="1" hangingPunct="1"/>
              <a:t>7</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D478FA27-A24B-4C2F-BF2B-4F2770E56038}" type="slidenum">
              <a:rPr lang="en-US" smtClean="0"/>
              <a:pPr eaLnBrk="1" hangingPunct="1"/>
              <a:t>91</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32C9895D-E168-4B59-BF77-CC856D3EE0DF}" type="slidenum">
              <a:rPr lang="en-US" smtClean="0"/>
              <a:pPr eaLnBrk="1" hangingPunct="1"/>
              <a:t>92</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C92F524A-9D9E-4520-BBD2-5EFCF3DF89AE}" type="slidenum">
              <a:rPr lang="en-US" smtClean="0"/>
              <a:pPr eaLnBrk="1" hangingPunct="1"/>
              <a:t>93</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FBE7C097-1E6B-454F-8C35-42E507F70383}" type="slidenum">
              <a:rPr lang="en-US" smtClean="0"/>
              <a:pPr eaLnBrk="1" hangingPunct="1"/>
              <a:t>94</a:t>
            </a:fld>
            <a:endParaRPr lang="en-US" smtClean="0"/>
          </a:p>
        </p:txBody>
      </p:sp>
      <p:sp>
        <p:nvSpPr>
          <p:cNvPr id="176131" name="Rectangle 2"/>
          <p:cNvSpPr>
            <a:spLocks noGrp="1" noRot="1" noChangeAspect="1" noChangeArrowheads="1" noTextEdit="1"/>
          </p:cNvSpPr>
          <p:nvPr>
            <p:ph type="sldImg"/>
          </p:nvPr>
        </p:nvSpPr>
        <p:spPr>
          <a:xfrm>
            <a:off x="1262063" y="719138"/>
            <a:ext cx="4799012" cy="3598862"/>
          </a:xfrm>
          <a:ln/>
        </p:spPr>
      </p:sp>
      <p:sp>
        <p:nvSpPr>
          <p:cNvPr id="176132"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32127829-2DCC-4363-B567-DC03987271DF}" type="slidenum">
              <a:rPr lang="en-US" smtClean="0"/>
              <a:pPr eaLnBrk="1" hangingPunct="1"/>
              <a:t>95</a:t>
            </a:fld>
            <a:endParaRPr lang="en-US" smtClean="0"/>
          </a:p>
        </p:txBody>
      </p:sp>
      <p:sp>
        <p:nvSpPr>
          <p:cNvPr id="177155" name="Rectangle 2"/>
          <p:cNvSpPr>
            <a:spLocks noGrp="1" noRot="1" noChangeAspect="1" noChangeArrowheads="1" noTextEdit="1"/>
          </p:cNvSpPr>
          <p:nvPr>
            <p:ph type="sldImg"/>
          </p:nvPr>
        </p:nvSpPr>
        <p:spPr>
          <a:xfrm>
            <a:off x="1262063" y="719138"/>
            <a:ext cx="4799012" cy="3598862"/>
          </a:xfrm>
          <a:ln/>
        </p:spPr>
      </p:sp>
      <p:sp>
        <p:nvSpPr>
          <p:cNvPr id="177156"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983A0867-D445-40E0-9826-71FDE72EC742}" type="slidenum">
              <a:rPr lang="en-US" smtClean="0"/>
              <a:pPr eaLnBrk="1" hangingPunct="1"/>
              <a:t>96</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1917BBE7-8629-4EEB-BDEA-451B843867B6}" type="slidenum">
              <a:rPr lang="en-US" smtClean="0"/>
              <a:pPr eaLnBrk="1" hangingPunct="1"/>
              <a:t>97</a:t>
            </a:fld>
            <a:endParaRPr lang="en-US" smtClean="0"/>
          </a:p>
        </p:txBody>
      </p:sp>
      <p:sp>
        <p:nvSpPr>
          <p:cNvPr id="179203" name="Rectangle 2"/>
          <p:cNvSpPr>
            <a:spLocks noGrp="1" noRot="1" noChangeAspect="1" noChangeArrowheads="1" noTextEdit="1"/>
          </p:cNvSpPr>
          <p:nvPr>
            <p:ph type="sldImg"/>
          </p:nvPr>
        </p:nvSpPr>
        <p:spPr>
          <a:xfrm>
            <a:off x="1262063" y="719138"/>
            <a:ext cx="4799012" cy="3598862"/>
          </a:xfrm>
          <a:ln/>
        </p:spPr>
      </p:sp>
      <p:sp>
        <p:nvSpPr>
          <p:cNvPr id="179204"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CFD5314B-15D3-45B4-B7F3-9EB69BBB6C50}" type="slidenum">
              <a:rPr lang="en-US" smtClean="0"/>
              <a:pPr eaLnBrk="1" hangingPunct="1"/>
              <a:t>98</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6700994E-2687-4EDC-8F59-1A9C4F1FDF04}" type="slidenum">
              <a:rPr lang="en-US" smtClean="0"/>
              <a:pPr eaLnBrk="1" hangingPunct="1"/>
              <a:t>99</a:t>
            </a:fld>
            <a:endParaRPr lang="en-US" smtClean="0"/>
          </a:p>
        </p:txBody>
      </p:sp>
      <p:sp>
        <p:nvSpPr>
          <p:cNvPr id="181251" name="Rectangle 2"/>
          <p:cNvSpPr>
            <a:spLocks noGrp="1" noRot="1" noChangeAspect="1" noChangeArrowheads="1" noTextEdit="1"/>
          </p:cNvSpPr>
          <p:nvPr>
            <p:ph type="sldImg"/>
          </p:nvPr>
        </p:nvSpPr>
        <p:spPr>
          <a:xfrm>
            <a:off x="1262063" y="719138"/>
            <a:ext cx="4799012" cy="3598862"/>
          </a:xfrm>
          <a:ln/>
        </p:spPr>
      </p:sp>
      <p:sp>
        <p:nvSpPr>
          <p:cNvPr id="181252"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B96AC049-1BEC-42E6-ABDF-60CBB03C9135}" type="slidenum">
              <a:rPr lang="en-US" smtClean="0"/>
              <a:pPr eaLnBrk="1" hangingPunct="1"/>
              <a:t>100</a:t>
            </a:fld>
            <a:endParaRPr lang="en-US" smtClean="0"/>
          </a:p>
        </p:txBody>
      </p:sp>
      <p:sp>
        <p:nvSpPr>
          <p:cNvPr id="182275" name="Rectangle 2"/>
          <p:cNvSpPr>
            <a:spLocks noGrp="1" noRot="1" noChangeAspect="1" noChangeArrowheads="1" noTextEdit="1"/>
          </p:cNvSpPr>
          <p:nvPr>
            <p:ph type="sldImg"/>
          </p:nvPr>
        </p:nvSpPr>
        <p:spPr>
          <a:xfrm>
            <a:off x="1262063" y="719138"/>
            <a:ext cx="4799012" cy="3598862"/>
          </a:xfrm>
          <a:ln/>
        </p:spPr>
      </p:sp>
      <p:sp>
        <p:nvSpPr>
          <p:cNvPr id="182276"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CE08D94C-058B-489A-B6DD-4A4E760C4B0A}" type="slidenum">
              <a:rPr lang="en-US" smtClean="0"/>
              <a:pPr eaLnBrk="1" hangingPunct="1"/>
              <a:t>10</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lnSpc>
                <a:spcPct val="80000"/>
              </a:lnSpc>
            </a:pPr>
            <a:r>
              <a:rPr lang="en-US" sz="1000" b="1" smtClean="0"/>
              <a:t>Fairfax County Code of Ethics</a:t>
            </a:r>
          </a:p>
          <a:p>
            <a:pPr eaLnBrk="1" hangingPunct="1">
              <a:lnSpc>
                <a:spcPct val="80000"/>
              </a:lnSpc>
            </a:pPr>
            <a:r>
              <a:rPr lang="en-US" sz="1000" smtClean="0"/>
              <a:t>Fairfax County Code of Ethics is intended to inspire a superior level of conduct, sensitivity and sound judgment for all employees. (1) The code is intended to complement, not replace all professional codes of ethics. Employees should be aware of and abide by their respective professional values and requirements. All employees must perform their designated function in a manner that reflects the highest standards of ethical behavior. All employees are obligated to respect, honor and uphold the Constitution, laws and legal regulations, policies and procedures of the United States, the Commonwealth of Virginia, and the County of Fairfax.</a:t>
            </a:r>
          </a:p>
          <a:p>
            <a:pPr eaLnBrk="1" hangingPunct="1">
              <a:lnSpc>
                <a:spcPct val="80000"/>
              </a:lnSpc>
            </a:pPr>
            <a:r>
              <a:rPr lang="en-US" sz="1000" smtClean="0"/>
              <a:t>The code of ethics is supported by six core principles that form the ethical foundation of the organization: Honesty, Public Service, Respect, Responsibility, Stewardship and Trust.</a:t>
            </a:r>
            <a:endParaRPr lang="en-US" sz="1000" b="1" smtClean="0"/>
          </a:p>
          <a:p>
            <a:pPr eaLnBrk="1" hangingPunct="1">
              <a:lnSpc>
                <a:spcPct val="80000"/>
              </a:lnSpc>
            </a:pPr>
            <a:r>
              <a:rPr lang="en-US" sz="1000" b="1" smtClean="0"/>
              <a:t>I. Honesty:</a:t>
            </a:r>
            <a:r>
              <a:rPr lang="en-US" sz="1000" smtClean="0"/>
              <a:t> Be truthful in all endeavors; be honest and forthright with each other and the general public.</a:t>
            </a:r>
            <a:endParaRPr lang="en-US" sz="1000" b="1" smtClean="0"/>
          </a:p>
          <a:p>
            <a:pPr eaLnBrk="1" hangingPunct="1">
              <a:lnSpc>
                <a:spcPct val="80000"/>
              </a:lnSpc>
            </a:pPr>
            <a:r>
              <a:rPr lang="en-US" sz="1000" b="1" smtClean="0"/>
              <a:t>II. Public Service:</a:t>
            </a:r>
            <a:r>
              <a:rPr lang="en-US" sz="1000" smtClean="0"/>
              <a:t> Ensure all actions taken and decisions made are in the best interest of the general public.  </a:t>
            </a:r>
            <a:endParaRPr lang="en-US" sz="1000" b="1" smtClean="0"/>
          </a:p>
          <a:p>
            <a:pPr eaLnBrk="1" hangingPunct="1">
              <a:lnSpc>
                <a:spcPct val="80000"/>
              </a:lnSpc>
            </a:pPr>
            <a:r>
              <a:rPr lang="en-US" sz="1000" b="1" smtClean="0"/>
              <a:t>III. Respect:</a:t>
            </a:r>
            <a:r>
              <a:rPr lang="en-US" sz="1000" smtClean="0"/>
              <a:t> Treat all individuals with dignity; be fair and impartial; affirm the value of diversity in the workplace and in Fairfax County; appreciate the uniqueness of each individual; create a work environment that enables all individuals to perform to the best of their abilities.</a:t>
            </a:r>
            <a:endParaRPr lang="en-US" sz="1000" b="1" smtClean="0"/>
          </a:p>
          <a:p>
            <a:pPr eaLnBrk="1" hangingPunct="1">
              <a:lnSpc>
                <a:spcPct val="80000"/>
              </a:lnSpc>
            </a:pPr>
            <a:r>
              <a:rPr lang="en-US" sz="1000" b="1" smtClean="0"/>
              <a:t>IV. Responsibility: </a:t>
            </a:r>
            <a:r>
              <a:rPr lang="en-US" sz="1000" smtClean="0"/>
              <a:t>Take responsibility for actions; work a full day; conduct all workplace actions with impartiality and fairness; report concerns in the workplace, including violations of laws, policies and procedures; seek clarification when in doubt; ensure that all decisions are unbiased.</a:t>
            </a:r>
            <a:endParaRPr lang="en-US" sz="1000" b="1" smtClean="0"/>
          </a:p>
          <a:p>
            <a:pPr eaLnBrk="1" hangingPunct="1">
              <a:lnSpc>
                <a:spcPct val="80000"/>
              </a:lnSpc>
            </a:pPr>
            <a:r>
              <a:rPr lang="en-US" sz="1000" b="1" smtClean="0"/>
              <a:t>V.</a:t>
            </a:r>
            <a:r>
              <a:rPr lang="en-US" sz="1000" smtClean="0"/>
              <a:t> </a:t>
            </a:r>
            <a:r>
              <a:rPr lang="en-US" sz="1000" b="1" smtClean="0"/>
              <a:t>Stewardship:</a:t>
            </a:r>
            <a:r>
              <a:rPr lang="en-US" sz="1000" smtClean="0"/>
              <a:t> Exercise financial discipline with assets and resources; make accurate, clear and timely disclosures to the public; maintain accurate and complete records; demonstrate commitment to protecting entrusted resources.</a:t>
            </a:r>
            <a:endParaRPr lang="en-US" sz="1000" b="1" smtClean="0"/>
          </a:p>
          <a:p>
            <a:pPr eaLnBrk="1" hangingPunct="1">
              <a:lnSpc>
                <a:spcPct val="80000"/>
              </a:lnSpc>
            </a:pPr>
            <a:r>
              <a:rPr lang="en-US" sz="1000" b="1" smtClean="0"/>
              <a:t>VI. Trust:</a:t>
            </a:r>
            <a:r>
              <a:rPr lang="en-US" sz="1000" smtClean="0"/>
              <a:t> Build regard for one another through teamwork and open communication; develop confidence with the public by fulfilling commitments and delivering on promises.</a:t>
            </a:r>
          </a:p>
          <a:p>
            <a:pPr eaLnBrk="1" hangingPunct="1">
              <a:lnSpc>
                <a:spcPct val="80000"/>
              </a:lnSpc>
            </a:pPr>
            <a:r>
              <a:rPr lang="en-US" sz="1000" smtClean="0"/>
              <a:t/>
            </a:r>
            <a:br>
              <a:rPr lang="en-US" sz="1000" smtClean="0"/>
            </a:br>
            <a:r>
              <a:rPr lang="en-US" sz="1000" b="1" smtClean="0"/>
              <a:t>(1) For the purpose of this document, the term employees includes all personnel, volunteers and all elected and appointed officials working on behalf of Fairfax County</a:t>
            </a:r>
            <a:r>
              <a:rPr lang="en-US" sz="1000" smtClean="0"/>
              <a:t>.</a:t>
            </a:r>
            <a:br>
              <a:rPr lang="en-US" sz="1000" smtClean="0"/>
            </a:br>
            <a:endParaRPr lang="en-US" sz="100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1B43B1FB-E9C6-47DE-8B14-18D522C6725C}" type="slidenum">
              <a:rPr lang="en-US" smtClean="0"/>
              <a:pPr eaLnBrk="1" hangingPunct="1"/>
              <a:t>101</a:t>
            </a:fld>
            <a:endParaRPr lang="en-US" smtClean="0"/>
          </a:p>
        </p:txBody>
      </p:sp>
      <p:sp>
        <p:nvSpPr>
          <p:cNvPr id="183299" name="Rectangle 2"/>
          <p:cNvSpPr>
            <a:spLocks noGrp="1" noRot="1" noChangeAspect="1" noChangeArrowheads="1" noTextEdit="1"/>
          </p:cNvSpPr>
          <p:nvPr>
            <p:ph type="sldImg"/>
          </p:nvPr>
        </p:nvSpPr>
        <p:spPr>
          <a:xfrm>
            <a:off x="1262063" y="719138"/>
            <a:ext cx="4799012" cy="3598862"/>
          </a:xfrm>
          <a:ln/>
        </p:spPr>
      </p:sp>
      <p:sp>
        <p:nvSpPr>
          <p:cNvPr id="183300"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r>
              <a:rPr lang="en-US" smtClean="0"/>
              <a:t>Come in all different shapes and sizes</a:t>
            </a:r>
          </a:p>
          <a:p>
            <a:pPr eaLnBrk="1" hangingPunct="1"/>
            <a:endParaRPr lang="en-US" smtClean="0"/>
          </a:p>
          <a:p>
            <a:pPr eaLnBrk="1" hangingPunct="1"/>
            <a:endParaRPr lang="en-US" smtClean="0"/>
          </a:p>
          <a:p>
            <a:pPr eaLnBrk="1" hangingPunct="1"/>
            <a:r>
              <a:rPr lang="en-US" smtClean="0"/>
              <a:t>See next slide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35EAA81A-B91F-41D6-976B-E3B604DECF7F}" type="slidenum">
              <a:rPr lang="en-US" smtClean="0"/>
              <a:pPr eaLnBrk="1" hangingPunct="1"/>
              <a:t>102</a:t>
            </a:fld>
            <a:endParaRPr lang="en-US" smtClean="0"/>
          </a:p>
        </p:txBody>
      </p:sp>
      <p:sp>
        <p:nvSpPr>
          <p:cNvPr id="184323" name="Rectangle 2"/>
          <p:cNvSpPr>
            <a:spLocks noGrp="1" noRot="1" noChangeAspect="1" noChangeArrowheads="1" noTextEdit="1"/>
          </p:cNvSpPr>
          <p:nvPr>
            <p:ph type="sldImg"/>
          </p:nvPr>
        </p:nvSpPr>
        <p:spPr>
          <a:xfrm>
            <a:off x="1262063" y="719138"/>
            <a:ext cx="4799012" cy="3598862"/>
          </a:xfrm>
          <a:ln/>
        </p:spPr>
      </p:sp>
      <p:sp>
        <p:nvSpPr>
          <p:cNvPr id="184324"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r>
              <a:rPr lang="en-US" smtClean="0"/>
              <a:t>Vehicles come in many colors; County owned vehicles are the red &amp; white ones, lower left hand,  but so are some volunteer ones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FD724F68-8198-4CFC-9AE9-B74066E57C5B}" type="slidenum">
              <a:rPr lang="en-US" smtClean="0"/>
              <a:pPr eaLnBrk="1" hangingPunct="1"/>
              <a:t>103</a:t>
            </a:fld>
            <a:endParaRPr lang="en-US" smtClean="0"/>
          </a:p>
        </p:txBody>
      </p:sp>
      <p:sp>
        <p:nvSpPr>
          <p:cNvPr id="185347" name="Rectangle 2"/>
          <p:cNvSpPr>
            <a:spLocks noGrp="1" noRot="1" noChangeAspect="1" noChangeArrowheads="1" noTextEdit="1"/>
          </p:cNvSpPr>
          <p:nvPr>
            <p:ph type="sldImg"/>
          </p:nvPr>
        </p:nvSpPr>
        <p:spPr>
          <a:xfrm>
            <a:off x="1262063" y="719138"/>
            <a:ext cx="4799012" cy="3598862"/>
          </a:xfrm>
          <a:ln/>
        </p:spPr>
      </p:sp>
      <p:sp>
        <p:nvSpPr>
          <p:cNvPr id="185348"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r>
              <a:rPr lang="en-US" smtClean="0"/>
              <a:t>1 Technician can be filled by FF with appropriate specialty certification</a:t>
            </a:r>
          </a:p>
          <a:p>
            <a:pPr eaLnBrk="1" hangingPunct="1"/>
            <a:endParaRPr lang="en-US" smtClean="0"/>
          </a:p>
          <a:p>
            <a:pPr eaLnBrk="1" hangingPunct="1"/>
            <a:r>
              <a:rPr lang="en-US" smtClean="0"/>
              <a:t>1, 11, 19 &amp; 26 are HazMat</a:t>
            </a:r>
          </a:p>
          <a:p>
            <a:pPr eaLnBrk="1" hangingPunct="1"/>
            <a:r>
              <a:rPr lang="en-US" smtClean="0"/>
              <a:t>14, 18, 21 &amp; 39 are TROT</a:t>
            </a:r>
          </a:p>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03402495-448D-408C-9F20-62D5E46D02C4}" type="slidenum">
              <a:rPr lang="en-US" smtClean="0"/>
              <a:pPr eaLnBrk="1" hangingPunct="1"/>
              <a:t>104</a:t>
            </a:fld>
            <a:endParaRPr lang="en-US" smtClean="0"/>
          </a:p>
        </p:txBody>
      </p:sp>
      <p:sp>
        <p:nvSpPr>
          <p:cNvPr id="186371" name="Rectangle 2"/>
          <p:cNvSpPr>
            <a:spLocks noGrp="1" noRot="1" noChangeAspect="1" noChangeArrowheads="1" noTextEdit="1"/>
          </p:cNvSpPr>
          <p:nvPr>
            <p:ph type="sldImg"/>
          </p:nvPr>
        </p:nvSpPr>
        <p:spPr>
          <a:xfrm>
            <a:off x="1262063" y="719138"/>
            <a:ext cx="4799012" cy="3598862"/>
          </a:xfrm>
          <a:ln/>
        </p:spPr>
      </p:sp>
      <p:sp>
        <p:nvSpPr>
          <p:cNvPr id="186372"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B1D78CF1-1619-41B7-A3FA-40B24CB3B736}" type="slidenum">
              <a:rPr lang="en-US" smtClean="0"/>
              <a:pPr eaLnBrk="1" hangingPunct="1"/>
              <a:t>105</a:t>
            </a:fld>
            <a:endParaRPr lang="en-US" smtClean="0"/>
          </a:p>
        </p:txBody>
      </p:sp>
      <p:sp>
        <p:nvSpPr>
          <p:cNvPr id="187395" name="Rectangle 2"/>
          <p:cNvSpPr>
            <a:spLocks noGrp="1" noRot="1" noChangeAspect="1" noChangeArrowheads="1" noTextEdit="1"/>
          </p:cNvSpPr>
          <p:nvPr>
            <p:ph type="sldImg"/>
          </p:nvPr>
        </p:nvSpPr>
        <p:spPr>
          <a:xfrm>
            <a:off x="1262063" y="719138"/>
            <a:ext cx="4799012" cy="3598862"/>
          </a:xfrm>
          <a:ln/>
        </p:spPr>
      </p:sp>
      <p:sp>
        <p:nvSpPr>
          <p:cNvPr id="187396"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D0659BA-988D-4499-A29C-85A43194A717}" type="slidenum">
              <a:rPr lang="en-US" smtClean="0"/>
              <a:pPr eaLnBrk="1" hangingPunct="1"/>
              <a:t>106</a:t>
            </a:fld>
            <a:endParaRPr lang="en-US" smtClean="0"/>
          </a:p>
        </p:txBody>
      </p:sp>
      <p:sp>
        <p:nvSpPr>
          <p:cNvPr id="188419" name="Rectangle 2"/>
          <p:cNvSpPr>
            <a:spLocks noGrp="1" noRot="1" noChangeAspect="1" noChangeArrowheads="1" noTextEdit="1"/>
          </p:cNvSpPr>
          <p:nvPr>
            <p:ph type="sldImg"/>
          </p:nvPr>
        </p:nvSpPr>
        <p:spPr>
          <a:xfrm>
            <a:off x="1262063" y="719138"/>
            <a:ext cx="4799012" cy="3598862"/>
          </a:xfrm>
          <a:ln/>
        </p:spPr>
      </p:sp>
      <p:sp>
        <p:nvSpPr>
          <p:cNvPr id="188420"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r>
              <a:rPr lang="en-US" b="1" smtClean="0">
                <a:solidFill>
                  <a:srgbClr val="FFFF00"/>
                </a:solidFill>
              </a:rPr>
              <a:t>Note: new EMS Delivery Module calls for all 41 career transport units to be ALS</a:t>
            </a:r>
          </a:p>
          <a:p>
            <a:pPr eaLnBrk="1" hangingPunct="1"/>
            <a:r>
              <a:rPr lang="en-US" b="1" smtClean="0">
                <a:solidFill>
                  <a:srgbClr val="FFFF00"/>
                </a:solidFill>
              </a:rPr>
              <a:t>27 will have 1 ALS and 1FF/Driver</a:t>
            </a:r>
          </a:p>
          <a:p>
            <a:pPr eaLnBrk="1" hangingPunct="1"/>
            <a:r>
              <a:rPr lang="en-US" b="1" smtClean="0">
                <a:solidFill>
                  <a:srgbClr val="FFFF00"/>
                </a:solidFill>
              </a:rPr>
              <a:t>14 will be training units with 2 ALS providers + intern</a:t>
            </a:r>
          </a:p>
          <a:p>
            <a:pPr eaLnBrk="1" hangingPunct="1"/>
            <a:r>
              <a:rPr lang="en-US" b="1" smtClean="0">
                <a:solidFill>
                  <a:srgbClr val="FFFF00"/>
                </a:solidFill>
              </a:rPr>
              <a:t>Only 4 career BLS units at 8, 9, 10 &amp; 11 – these could disappear in the net budget</a:t>
            </a:r>
          </a:p>
          <a:p>
            <a:pPr eaLnBrk="1" hangingPunct="1"/>
            <a:endParaRPr lang="en-US" b="1" smtClean="0">
              <a:solidFill>
                <a:srgbClr val="FFFF00"/>
              </a:solidFill>
            </a:endParaRPr>
          </a:p>
          <a:p>
            <a:pPr eaLnBrk="1" hangingPunct="1"/>
            <a:r>
              <a:rPr lang="en-US" b="1" smtClean="0">
                <a:solidFill>
                  <a:srgbClr val="FFFF00"/>
                </a:solidFill>
              </a:rPr>
              <a:t>BLS falls to the Volunteer Units</a:t>
            </a:r>
          </a:p>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C74F2D3D-52D0-468E-97BF-7975F6272F71}" type="slidenum">
              <a:rPr lang="en-US" smtClean="0"/>
              <a:pPr eaLnBrk="1" hangingPunct="1"/>
              <a:t>107</a:t>
            </a:fld>
            <a:endParaRPr lang="en-US" smtClean="0"/>
          </a:p>
        </p:txBody>
      </p:sp>
      <p:sp>
        <p:nvSpPr>
          <p:cNvPr id="189443" name="Rectangle 2"/>
          <p:cNvSpPr>
            <a:spLocks noGrp="1" noRot="1" noChangeAspect="1" noChangeArrowheads="1" noTextEdit="1"/>
          </p:cNvSpPr>
          <p:nvPr>
            <p:ph type="sldImg"/>
          </p:nvPr>
        </p:nvSpPr>
        <p:spPr>
          <a:xfrm>
            <a:off x="1262063" y="719138"/>
            <a:ext cx="4799012" cy="3598862"/>
          </a:xfrm>
          <a:ln/>
        </p:spPr>
      </p:sp>
      <p:sp>
        <p:nvSpPr>
          <p:cNvPr id="189444"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273B40AB-1F69-4D12-AF5D-190C6251541A}" type="slidenum">
              <a:rPr lang="en-US" smtClean="0"/>
              <a:pPr eaLnBrk="1" hangingPunct="1"/>
              <a:t>108</a:t>
            </a:fld>
            <a:endParaRPr lang="en-US" smtClean="0"/>
          </a:p>
        </p:txBody>
      </p:sp>
      <p:sp>
        <p:nvSpPr>
          <p:cNvPr id="190467" name="Rectangle 2"/>
          <p:cNvSpPr>
            <a:spLocks noGrp="1" noRot="1" noChangeAspect="1" noChangeArrowheads="1" noTextEdit="1"/>
          </p:cNvSpPr>
          <p:nvPr>
            <p:ph type="sldImg"/>
          </p:nvPr>
        </p:nvSpPr>
        <p:spPr>
          <a:xfrm>
            <a:off x="1262063" y="719138"/>
            <a:ext cx="4799012" cy="3598862"/>
          </a:xfrm>
          <a:ln/>
        </p:spPr>
      </p:sp>
      <p:sp>
        <p:nvSpPr>
          <p:cNvPr id="190468"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590AFB1-1E27-4EE8-A5B3-88DE77EAA951}" type="slidenum">
              <a:rPr lang="en-US" smtClean="0"/>
              <a:pPr eaLnBrk="1" hangingPunct="1"/>
              <a:t>109</a:t>
            </a:fld>
            <a:endParaRPr lang="en-US" smtClean="0"/>
          </a:p>
        </p:txBody>
      </p:sp>
      <p:sp>
        <p:nvSpPr>
          <p:cNvPr id="191491" name="Rectangle 2"/>
          <p:cNvSpPr>
            <a:spLocks noGrp="1" noRot="1" noChangeAspect="1" noChangeArrowheads="1" noTextEdit="1"/>
          </p:cNvSpPr>
          <p:nvPr>
            <p:ph type="sldImg"/>
          </p:nvPr>
        </p:nvSpPr>
        <p:spPr>
          <a:xfrm>
            <a:off x="1262063" y="719138"/>
            <a:ext cx="4799012" cy="3598862"/>
          </a:xfrm>
          <a:ln/>
        </p:spPr>
      </p:sp>
      <p:sp>
        <p:nvSpPr>
          <p:cNvPr id="191492"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187540AF-763B-4E1F-9D63-C156EF0095AD}" type="slidenum">
              <a:rPr lang="en-US" smtClean="0"/>
              <a:pPr eaLnBrk="1" hangingPunct="1"/>
              <a:t>110</a:t>
            </a:fld>
            <a:endParaRPr lang="en-US" smtClean="0"/>
          </a:p>
        </p:txBody>
      </p:sp>
      <p:sp>
        <p:nvSpPr>
          <p:cNvPr id="192515" name="Rectangle 2"/>
          <p:cNvSpPr>
            <a:spLocks noGrp="1" noRot="1" noChangeAspect="1" noChangeArrowheads="1" noTextEdit="1"/>
          </p:cNvSpPr>
          <p:nvPr>
            <p:ph type="sldImg"/>
          </p:nvPr>
        </p:nvSpPr>
        <p:spPr>
          <a:xfrm>
            <a:off x="1262063" y="719138"/>
            <a:ext cx="4799012" cy="3598862"/>
          </a:xfrm>
          <a:ln/>
        </p:spPr>
      </p:sp>
      <p:sp>
        <p:nvSpPr>
          <p:cNvPr id="192516"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22875947-A469-4D29-AE75-21E3C4E0473B}" type="slidenum">
              <a:rPr lang="en-US" smtClean="0"/>
              <a:pPr eaLnBrk="1" hangingPunct="1"/>
              <a:t>11</a:t>
            </a:fld>
            <a:endParaRPr lang="en-US" smtClean="0"/>
          </a:p>
        </p:txBody>
      </p:sp>
      <p:sp>
        <p:nvSpPr>
          <p:cNvPr id="122883" name="Rectangle 2"/>
          <p:cNvSpPr>
            <a:spLocks noGrp="1" noRot="1" noChangeAspect="1" noChangeArrowheads="1" noTextEdit="1"/>
          </p:cNvSpPr>
          <p:nvPr>
            <p:ph type="sldImg"/>
          </p:nvPr>
        </p:nvSpPr>
        <p:spPr>
          <a:xfrm>
            <a:off x="1262063" y="719138"/>
            <a:ext cx="4799012" cy="3598862"/>
          </a:xfrm>
          <a:ln/>
        </p:spPr>
      </p:sp>
      <p:sp>
        <p:nvSpPr>
          <p:cNvPr id="122884" name="Rectangle 3"/>
          <p:cNvSpPr>
            <a:spLocks noGrp="1" noChangeArrowheads="1"/>
          </p:cNvSpPr>
          <p:nvPr>
            <p:ph type="body" idx="1"/>
          </p:nvPr>
        </p:nvSpPr>
        <p:spPr>
          <a:noFill/>
        </p:spPr>
        <p:txBody>
          <a:bodyPr/>
          <a:lstStyle/>
          <a:p>
            <a:pPr eaLnBrk="1" hangingPunct="1"/>
            <a:r>
              <a:rPr lang="en-US" smtClean="0"/>
              <a:t>BY</a:t>
            </a:r>
          </a:p>
          <a:p>
            <a:pPr eaLnBrk="1" hangingPunct="1"/>
            <a:endParaRPr lang="en-US" smtClean="0"/>
          </a:p>
          <a:p>
            <a:pPr eaLnBrk="1" hangingPunct="1">
              <a:buFontTx/>
              <a:buChar char="•"/>
            </a:pPr>
            <a:r>
              <a:rPr lang="en-US" smtClean="0"/>
              <a:t>Maintaining a leadership role in local, state, and national pub safety initiatives. - </a:t>
            </a:r>
          </a:p>
          <a:p>
            <a:pPr eaLnBrk="1" hangingPunct="1">
              <a:buFontTx/>
              <a:buChar char="•"/>
            </a:pPr>
            <a:r>
              <a:rPr lang="en-US" smtClean="0"/>
              <a:t>Developing, implementing, and maintaining innovative prevention programs and strategies, life safety education, and training for our community. </a:t>
            </a:r>
          </a:p>
          <a:p>
            <a:pPr eaLnBrk="1" hangingPunct="1">
              <a:buFontTx/>
              <a:buChar char="•"/>
            </a:pPr>
            <a:r>
              <a:rPr lang="en-US" smtClean="0"/>
              <a:t>Maintaining the highest departmental readiness to provide emergency medical and fire suppression services. </a:t>
            </a:r>
          </a:p>
          <a:p>
            <a:pPr eaLnBrk="1" hangingPunct="1">
              <a:buFontTx/>
              <a:buChar char="•"/>
            </a:pPr>
            <a:r>
              <a:rPr lang="en-US" smtClean="0"/>
              <a:t>Maintaining state-of-the-art special operations capabilities. </a:t>
            </a:r>
          </a:p>
          <a:p>
            <a:pPr eaLnBrk="1" hangingPunct="1">
              <a:buFontTx/>
              <a:buChar char="•"/>
            </a:pPr>
            <a:r>
              <a:rPr lang="en-US" smtClean="0"/>
              <a:t>Seeking new and better ways to further integrate the Fire and Rescue Department into our communities. </a:t>
            </a:r>
          </a:p>
          <a:p>
            <a:pPr eaLnBrk="1" hangingPunct="1">
              <a:buFontTx/>
              <a:buChar char="•"/>
            </a:pPr>
            <a:r>
              <a:rPr lang="en-US" smtClean="0"/>
              <a:t>Conducting research and using technology to enhance the achievement of these objectives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01953318-9757-4411-922A-4649CEAA5FF9}" type="slidenum">
              <a:rPr lang="en-US" smtClean="0"/>
              <a:pPr eaLnBrk="1" hangingPunct="1"/>
              <a:t>111</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D14999EE-262C-4249-9879-E4F742E1B23C}" type="slidenum">
              <a:rPr lang="en-US" smtClean="0"/>
              <a:pPr eaLnBrk="1" hangingPunct="1"/>
              <a:t>112</a:t>
            </a:fld>
            <a:endParaRPr lang="en-US" smtClean="0"/>
          </a:p>
        </p:txBody>
      </p:sp>
      <p:sp>
        <p:nvSpPr>
          <p:cNvPr id="194563" name="Rectangle 2"/>
          <p:cNvSpPr>
            <a:spLocks noGrp="1" noRot="1" noChangeAspect="1" noChangeArrowheads="1" noTextEdit="1"/>
          </p:cNvSpPr>
          <p:nvPr>
            <p:ph type="sldImg"/>
          </p:nvPr>
        </p:nvSpPr>
        <p:spPr>
          <a:xfrm>
            <a:off x="1262063" y="719138"/>
            <a:ext cx="4799012" cy="3598862"/>
          </a:xfrm>
          <a:ln/>
        </p:spPr>
      </p:sp>
      <p:sp>
        <p:nvSpPr>
          <p:cNvPr id="194564"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B4CD918A-72A9-41EE-9446-AD7A936F649B}" type="slidenum">
              <a:rPr lang="en-US" smtClean="0"/>
              <a:pPr eaLnBrk="1" hangingPunct="1"/>
              <a:t>113</a:t>
            </a:fld>
            <a:endParaRPr lang="en-US" smtClean="0"/>
          </a:p>
        </p:txBody>
      </p:sp>
      <p:sp>
        <p:nvSpPr>
          <p:cNvPr id="195587" name="Rectangle 2"/>
          <p:cNvSpPr>
            <a:spLocks noGrp="1" noRot="1" noChangeAspect="1" noChangeArrowheads="1" noTextEdit="1"/>
          </p:cNvSpPr>
          <p:nvPr>
            <p:ph type="sldImg"/>
          </p:nvPr>
        </p:nvSpPr>
        <p:spPr>
          <a:xfrm>
            <a:off x="1262063" y="719138"/>
            <a:ext cx="4799012" cy="3598862"/>
          </a:xfrm>
          <a:ln/>
        </p:spPr>
      </p:sp>
      <p:sp>
        <p:nvSpPr>
          <p:cNvPr id="195588"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9DC98045-4FC4-4686-AE47-D7E8D90D124F}" type="slidenum">
              <a:rPr lang="en-US" smtClean="0"/>
              <a:pPr eaLnBrk="1" hangingPunct="1"/>
              <a:t>114</a:t>
            </a:fld>
            <a:endParaRPr lang="en-US" smtClean="0"/>
          </a:p>
        </p:txBody>
      </p:sp>
      <p:sp>
        <p:nvSpPr>
          <p:cNvPr id="196611" name="Rectangle 2"/>
          <p:cNvSpPr>
            <a:spLocks noGrp="1" noRot="1" noChangeAspect="1" noChangeArrowheads="1" noTextEdit="1"/>
          </p:cNvSpPr>
          <p:nvPr>
            <p:ph type="sldImg"/>
          </p:nvPr>
        </p:nvSpPr>
        <p:spPr>
          <a:xfrm>
            <a:off x="1262063" y="719138"/>
            <a:ext cx="4799012" cy="3598862"/>
          </a:xfrm>
          <a:ln/>
        </p:spPr>
      </p:sp>
      <p:sp>
        <p:nvSpPr>
          <p:cNvPr id="196612"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30226D-A94F-4D02-8BEA-9B5FE76458BB}" type="slidenum">
              <a:rPr lang="en-US" smtClean="0"/>
              <a:pPr eaLnBrk="1" hangingPunct="1"/>
              <a:t>115</a:t>
            </a:fld>
            <a:endParaRPr lang="en-US" smtClean="0"/>
          </a:p>
        </p:txBody>
      </p:sp>
      <p:sp>
        <p:nvSpPr>
          <p:cNvPr id="197635" name="Rectangle 2"/>
          <p:cNvSpPr>
            <a:spLocks noGrp="1" noRot="1" noChangeAspect="1" noChangeArrowheads="1" noTextEdit="1"/>
          </p:cNvSpPr>
          <p:nvPr>
            <p:ph type="sldImg"/>
          </p:nvPr>
        </p:nvSpPr>
        <p:spPr>
          <a:xfrm>
            <a:off x="1262063" y="719138"/>
            <a:ext cx="4799012" cy="3598862"/>
          </a:xfrm>
          <a:ln/>
        </p:spPr>
      </p:sp>
      <p:sp>
        <p:nvSpPr>
          <p:cNvPr id="197636"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9E86C006-7B66-4AE2-993A-9A328B868E7F}" type="slidenum">
              <a:rPr lang="en-US" smtClean="0"/>
              <a:pPr eaLnBrk="1" hangingPunct="1"/>
              <a:t>116</a:t>
            </a:fld>
            <a:endParaRPr lang="en-US" smtClean="0"/>
          </a:p>
        </p:txBody>
      </p:sp>
      <p:sp>
        <p:nvSpPr>
          <p:cNvPr id="198659" name="Rectangle 2"/>
          <p:cNvSpPr>
            <a:spLocks noGrp="1" noRot="1" noChangeAspect="1" noChangeArrowheads="1" noTextEdit="1"/>
          </p:cNvSpPr>
          <p:nvPr>
            <p:ph type="sldImg"/>
          </p:nvPr>
        </p:nvSpPr>
        <p:spPr>
          <a:xfrm>
            <a:off x="1262063" y="719138"/>
            <a:ext cx="4799012" cy="3598862"/>
          </a:xfrm>
          <a:ln/>
        </p:spPr>
      </p:sp>
      <p:sp>
        <p:nvSpPr>
          <p:cNvPr id="198660"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C256DAD6-A36F-4CDF-A127-614D6EB3F12F}" type="slidenum">
              <a:rPr lang="en-US" smtClean="0"/>
              <a:pPr eaLnBrk="1" hangingPunct="1"/>
              <a:t>117</a:t>
            </a:fld>
            <a:endParaRPr lang="en-US"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lnSpc>
                <a:spcPct val="80000"/>
              </a:lnSpc>
            </a:pPr>
            <a:r>
              <a:rPr lang="en-US" sz="800" smtClean="0"/>
              <a:t>See GO 2009-048 – housed at FS 413</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829433C4-E176-47F4-BE95-4417A6BC1662}" type="slidenum">
              <a:rPr lang="en-US" smtClean="0"/>
              <a:pPr eaLnBrk="1" hangingPunct="1"/>
              <a:t>118</a:t>
            </a:fld>
            <a:endParaRPr lang="en-US"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923A488D-17A5-4D0C-BDA8-0F2F8613D6F8}" type="slidenum">
              <a:rPr lang="en-US" smtClean="0"/>
              <a:pPr eaLnBrk="1" hangingPunct="1"/>
              <a:t>119</a:t>
            </a:fld>
            <a:endParaRPr lang="en-US"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74EC86A8-E9E6-4772-9E16-4BAEE4752732}" type="slidenum">
              <a:rPr lang="en-US" smtClean="0"/>
              <a:pPr eaLnBrk="1" hangingPunct="1"/>
              <a:t>120</a:t>
            </a:fld>
            <a:endParaRPr lang="en-US" smtClean="0"/>
          </a:p>
        </p:txBody>
      </p:sp>
      <p:sp>
        <p:nvSpPr>
          <p:cNvPr id="202755" name="Rectangle 2"/>
          <p:cNvSpPr>
            <a:spLocks noGrp="1" noRot="1" noChangeAspect="1" noChangeArrowheads="1" noTextEdit="1"/>
          </p:cNvSpPr>
          <p:nvPr>
            <p:ph type="sldImg"/>
          </p:nvPr>
        </p:nvSpPr>
        <p:spPr>
          <a:xfrm>
            <a:off x="1262063" y="719138"/>
            <a:ext cx="4799012" cy="3598862"/>
          </a:xfrm>
          <a:ln/>
        </p:spPr>
      </p:sp>
      <p:sp>
        <p:nvSpPr>
          <p:cNvPr id="202756"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E4F78418-EEE2-4A5C-86B9-57A0670F7862}" type="slidenum">
              <a:rPr lang="en-US" smtClean="0"/>
              <a:pPr eaLnBrk="1" hangingPunct="1"/>
              <a:t>12</a:t>
            </a:fld>
            <a:endParaRPr lang="en-US" smtClean="0"/>
          </a:p>
        </p:txBody>
      </p:sp>
      <p:sp>
        <p:nvSpPr>
          <p:cNvPr id="123907" name="Rectangle 2"/>
          <p:cNvSpPr>
            <a:spLocks noGrp="1" noRot="1" noChangeAspect="1" noChangeArrowheads="1" noTextEdit="1"/>
          </p:cNvSpPr>
          <p:nvPr>
            <p:ph type="sldImg"/>
          </p:nvPr>
        </p:nvSpPr>
        <p:spPr>
          <a:xfrm>
            <a:off x="1262063" y="719138"/>
            <a:ext cx="4799012" cy="3598862"/>
          </a:xfrm>
          <a:ln/>
        </p:spPr>
      </p:sp>
      <p:sp>
        <p:nvSpPr>
          <p:cNvPr id="123908"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r>
              <a:rPr lang="en-US" smtClean="0"/>
              <a:t>Mission Statement Achieved through Strategic objectives”</a:t>
            </a:r>
          </a:p>
          <a:p>
            <a:pPr eaLnBrk="1" hangingPunct="1">
              <a:buFontTx/>
              <a:buChar char="•"/>
            </a:pPr>
            <a:r>
              <a:rPr lang="en-US" smtClean="0"/>
              <a:t>Develop and deliver the highest quality of “all –hazards’ service delivery</a:t>
            </a:r>
          </a:p>
          <a:p>
            <a:pPr eaLnBrk="1" hangingPunct="1">
              <a:buFontTx/>
              <a:buChar char="•"/>
            </a:pPr>
            <a:r>
              <a:rPr lang="en-US" smtClean="0"/>
              <a:t>Be a leader in local, state and national public safety initiatives</a:t>
            </a:r>
          </a:p>
          <a:p>
            <a:pPr eaLnBrk="1" hangingPunct="1">
              <a:buFontTx/>
              <a:buChar char="•"/>
            </a:pPr>
            <a:r>
              <a:rPr lang="en-US" smtClean="0"/>
              <a:t>Ensuring workforce readiness and leadership through innovative education and training programs</a:t>
            </a:r>
          </a:p>
          <a:p>
            <a:pPr eaLnBrk="1" hangingPunct="1">
              <a:buFontTx/>
              <a:buChar char="•"/>
            </a:pPr>
            <a:r>
              <a:rPr lang="en-US" smtClean="0"/>
              <a:t>Ensure workforce health and safety</a:t>
            </a:r>
          </a:p>
          <a:p>
            <a:pPr eaLnBrk="1" hangingPunct="1">
              <a:buFontTx/>
              <a:buChar char="•"/>
            </a:pPr>
            <a:r>
              <a:rPr lang="en-US" smtClean="0"/>
              <a:t>Reflect the Community we serve with a diverse work force</a:t>
            </a:r>
          </a:p>
          <a:p>
            <a:pPr eaLnBrk="1" hangingPunct="1">
              <a:buFontTx/>
              <a:buChar char="•"/>
            </a:pPr>
            <a:r>
              <a:rPr lang="en-US" smtClean="0"/>
              <a:t>Increase organizational effectiveness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58508E6-8E3D-4362-8BD0-AB1FA6333E21}" type="slidenum">
              <a:rPr lang="en-US" smtClean="0"/>
              <a:pPr eaLnBrk="1" hangingPunct="1"/>
              <a:t>121</a:t>
            </a:fld>
            <a:endParaRPr lang="en-US"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59974F52-2A73-409F-9EB3-4544059EC0BF}" type="slidenum">
              <a:rPr lang="en-US" smtClean="0"/>
              <a:pPr eaLnBrk="1" hangingPunct="1"/>
              <a:t>122</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D4700500-4970-43D6-B3CF-C4D1A6734929}" type="slidenum">
              <a:rPr lang="en-US" smtClean="0"/>
              <a:pPr eaLnBrk="1" hangingPunct="1"/>
              <a:t>123</a:t>
            </a:fld>
            <a:endParaRPr lang="en-US"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C263FCB4-D35D-4EE7-A0AB-E9C33460AE18}" type="slidenum">
              <a:rPr lang="en-US" smtClean="0"/>
              <a:pPr eaLnBrk="1" hangingPunct="1"/>
              <a:t>124</a:t>
            </a:fld>
            <a:endParaRPr 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017A6E8E-01C0-47A5-9762-295B3F58BBF5}" type="slidenum">
              <a:rPr lang="en-US" smtClean="0"/>
              <a:pPr eaLnBrk="1" hangingPunct="1"/>
              <a:t>125</a:t>
            </a:fld>
            <a:endParaRPr lang="en-US" smtClean="0"/>
          </a:p>
        </p:txBody>
      </p:sp>
      <p:sp>
        <p:nvSpPr>
          <p:cNvPr id="207875" name="Rectangle 2"/>
          <p:cNvSpPr>
            <a:spLocks noGrp="1" noRot="1" noChangeAspect="1" noChangeArrowheads="1" noTextEdit="1"/>
          </p:cNvSpPr>
          <p:nvPr>
            <p:ph type="sldImg"/>
          </p:nvPr>
        </p:nvSpPr>
        <p:spPr>
          <a:xfrm>
            <a:off x="1262063" y="719138"/>
            <a:ext cx="4799012" cy="3598862"/>
          </a:xfrm>
          <a:ln/>
        </p:spPr>
      </p:sp>
      <p:sp>
        <p:nvSpPr>
          <p:cNvPr id="207876"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E7753DD0-5DF3-45AB-9324-43203D63048A}" type="slidenum">
              <a:rPr lang="en-US" smtClean="0"/>
              <a:pPr eaLnBrk="1" hangingPunct="1"/>
              <a:t>126</a:t>
            </a:fld>
            <a:endParaRPr lang="en-US" smtClean="0"/>
          </a:p>
        </p:txBody>
      </p:sp>
      <p:sp>
        <p:nvSpPr>
          <p:cNvPr id="208899" name="Rectangle 2"/>
          <p:cNvSpPr>
            <a:spLocks noGrp="1" noRot="1" noChangeAspect="1" noChangeArrowheads="1" noTextEdit="1"/>
          </p:cNvSpPr>
          <p:nvPr>
            <p:ph type="sldImg"/>
          </p:nvPr>
        </p:nvSpPr>
        <p:spPr>
          <a:xfrm>
            <a:off x="1262063" y="719138"/>
            <a:ext cx="4799012" cy="3598862"/>
          </a:xfrm>
          <a:ln/>
        </p:spPr>
      </p:sp>
      <p:sp>
        <p:nvSpPr>
          <p:cNvPr id="208900"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F0DCF317-55A5-4E2A-B474-EE327A6632F4}" type="slidenum">
              <a:rPr lang="en-US" smtClean="0"/>
              <a:pPr eaLnBrk="1" hangingPunct="1"/>
              <a:t>127</a:t>
            </a:fld>
            <a:endParaRPr lang="en-US" smtClean="0"/>
          </a:p>
        </p:txBody>
      </p:sp>
      <p:sp>
        <p:nvSpPr>
          <p:cNvPr id="209923" name="Rectangle 2"/>
          <p:cNvSpPr>
            <a:spLocks noGrp="1" noRot="1" noChangeAspect="1" noChangeArrowheads="1" noTextEdit="1"/>
          </p:cNvSpPr>
          <p:nvPr>
            <p:ph type="sldImg"/>
          </p:nvPr>
        </p:nvSpPr>
        <p:spPr>
          <a:xfrm>
            <a:off x="1262063" y="719138"/>
            <a:ext cx="4799012" cy="3598862"/>
          </a:xfrm>
          <a:ln/>
        </p:spPr>
      </p:sp>
      <p:sp>
        <p:nvSpPr>
          <p:cNvPr id="209924"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7FE23FE2-AFF4-486E-A2BD-C3C4BB8E0945}" type="slidenum">
              <a:rPr lang="en-US" smtClean="0"/>
              <a:pPr eaLnBrk="1" hangingPunct="1"/>
              <a:t>128</a:t>
            </a:fld>
            <a:endParaRPr lang="en-US" smtClean="0"/>
          </a:p>
        </p:txBody>
      </p:sp>
      <p:sp>
        <p:nvSpPr>
          <p:cNvPr id="210947" name="Rectangle 2"/>
          <p:cNvSpPr>
            <a:spLocks noGrp="1" noRot="1" noChangeAspect="1" noChangeArrowheads="1" noTextEdit="1"/>
          </p:cNvSpPr>
          <p:nvPr>
            <p:ph type="sldImg"/>
          </p:nvPr>
        </p:nvSpPr>
        <p:spPr>
          <a:xfrm>
            <a:off x="1262063" y="719138"/>
            <a:ext cx="4799012" cy="3598862"/>
          </a:xfrm>
          <a:ln/>
        </p:spPr>
      </p:sp>
      <p:sp>
        <p:nvSpPr>
          <p:cNvPr id="210948"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E9E76456-27A6-4FFC-96B1-27785B9DC54C}" type="slidenum">
              <a:rPr lang="en-US" smtClean="0"/>
              <a:pPr eaLnBrk="1" hangingPunct="1"/>
              <a:t>129</a:t>
            </a:fld>
            <a:endParaRPr lang="en-US" smtClean="0"/>
          </a:p>
        </p:txBody>
      </p:sp>
      <p:sp>
        <p:nvSpPr>
          <p:cNvPr id="211971" name="Rectangle 2"/>
          <p:cNvSpPr>
            <a:spLocks noGrp="1" noRot="1" noChangeAspect="1" noChangeArrowheads="1" noTextEdit="1"/>
          </p:cNvSpPr>
          <p:nvPr>
            <p:ph type="sldImg"/>
          </p:nvPr>
        </p:nvSpPr>
        <p:spPr>
          <a:xfrm>
            <a:off x="1262063" y="719138"/>
            <a:ext cx="4799012" cy="3598862"/>
          </a:xfrm>
          <a:ln/>
        </p:spPr>
      </p:sp>
      <p:sp>
        <p:nvSpPr>
          <p:cNvPr id="211972"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584F32E0-6F15-4903-9FEF-47C9340973D9}" type="slidenum">
              <a:rPr lang="en-US" smtClean="0"/>
              <a:pPr eaLnBrk="1" hangingPunct="1"/>
              <a:t>130</a:t>
            </a:fld>
            <a:endParaRPr lang="en-US" smtClean="0"/>
          </a:p>
        </p:txBody>
      </p:sp>
      <p:sp>
        <p:nvSpPr>
          <p:cNvPr id="212995" name="Rectangle 2"/>
          <p:cNvSpPr>
            <a:spLocks noGrp="1" noRot="1" noChangeAspect="1" noChangeArrowheads="1" noTextEdit="1"/>
          </p:cNvSpPr>
          <p:nvPr>
            <p:ph type="sldImg"/>
          </p:nvPr>
        </p:nvSpPr>
        <p:spPr>
          <a:xfrm>
            <a:off x="1262063" y="719138"/>
            <a:ext cx="4799012" cy="3598862"/>
          </a:xfrm>
          <a:ln/>
        </p:spPr>
      </p:sp>
      <p:sp>
        <p:nvSpPr>
          <p:cNvPr id="212996" name="Rectangle 3"/>
          <p:cNvSpPr>
            <a:spLocks noGrp="1" noChangeArrowheads="1"/>
          </p:cNvSpPr>
          <p:nvPr>
            <p:ph type="body" idx="1"/>
          </p:nvPr>
        </p:nvSpPr>
        <p:spPr>
          <a:xfrm>
            <a:off x="974725" y="4560888"/>
            <a:ext cx="5365750" cy="4321175"/>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65E73CD-84F2-4032-AC21-2C18E56D8CE5}" type="slidenum">
              <a:rPr lang="en-US"/>
              <a:pPr>
                <a:defRPr/>
              </a:pPr>
              <a:t>‹#›</a:t>
            </a:fld>
            <a:endParaRPr lang="en-US"/>
          </a:p>
        </p:txBody>
      </p:sp>
    </p:spTree>
    <p:extLst>
      <p:ext uri="{BB962C8B-B14F-4D97-AF65-F5344CB8AC3E}">
        <p14:creationId xmlns:p14="http://schemas.microsoft.com/office/powerpoint/2010/main" val="1325201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D4616E6-61C5-432B-9E7B-8E98CAE6BB27}" type="slidenum">
              <a:rPr lang="en-US"/>
              <a:pPr>
                <a:defRPr/>
              </a:pPr>
              <a:t>‹#›</a:t>
            </a:fld>
            <a:endParaRPr lang="en-US"/>
          </a:p>
        </p:txBody>
      </p:sp>
    </p:spTree>
    <p:extLst>
      <p:ext uri="{BB962C8B-B14F-4D97-AF65-F5344CB8AC3E}">
        <p14:creationId xmlns:p14="http://schemas.microsoft.com/office/powerpoint/2010/main" val="190641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4F3C3C2-86A2-4CEE-AF99-1C9C5877F482}" type="slidenum">
              <a:rPr lang="en-US"/>
              <a:pPr>
                <a:defRPr/>
              </a:pPr>
              <a:t>‹#›</a:t>
            </a:fld>
            <a:endParaRPr lang="en-US"/>
          </a:p>
        </p:txBody>
      </p:sp>
    </p:spTree>
    <p:extLst>
      <p:ext uri="{BB962C8B-B14F-4D97-AF65-F5344CB8AC3E}">
        <p14:creationId xmlns:p14="http://schemas.microsoft.com/office/powerpoint/2010/main" val="2612628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EF66713-2903-4D24-9007-0A0F30D362B9}" type="slidenum">
              <a:rPr lang="en-US"/>
              <a:pPr>
                <a:defRPr/>
              </a:pPr>
              <a:t>‹#›</a:t>
            </a:fld>
            <a:endParaRPr lang="en-US"/>
          </a:p>
        </p:txBody>
      </p:sp>
    </p:spTree>
    <p:extLst>
      <p:ext uri="{BB962C8B-B14F-4D97-AF65-F5344CB8AC3E}">
        <p14:creationId xmlns:p14="http://schemas.microsoft.com/office/powerpoint/2010/main" val="3327033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FAB99B1A-0776-4E1D-A46A-7637E79745DC}" type="slidenum">
              <a:rPr lang="en-US"/>
              <a:pPr>
                <a:defRPr/>
              </a:pPr>
              <a:t>‹#›</a:t>
            </a:fld>
            <a:endParaRPr lang="en-US"/>
          </a:p>
        </p:txBody>
      </p:sp>
    </p:spTree>
    <p:extLst>
      <p:ext uri="{BB962C8B-B14F-4D97-AF65-F5344CB8AC3E}">
        <p14:creationId xmlns:p14="http://schemas.microsoft.com/office/powerpoint/2010/main" val="4219761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9298196D-5F2E-4937-9B6D-730FF8D07B5A}" type="slidenum">
              <a:rPr lang="en-US"/>
              <a:pPr>
                <a:defRPr/>
              </a:pPr>
              <a:t>‹#›</a:t>
            </a:fld>
            <a:endParaRPr lang="en-US"/>
          </a:p>
        </p:txBody>
      </p:sp>
    </p:spTree>
    <p:extLst>
      <p:ext uri="{BB962C8B-B14F-4D97-AF65-F5344CB8AC3E}">
        <p14:creationId xmlns:p14="http://schemas.microsoft.com/office/powerpoint/2010/main" val="2207097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D3649195-0055-467C-9101-A9E218A9D688}" type="slidenum">
              <a:rPr lang="en-US"/>
              <a:pPr>
                <a:defRPr/>
              </a:pPr>
              <a:t>‹#›</a:t>
            </a:fld>
            <a:endParaRPr lang="en-US"/>
          </a:p>
        </p:txBody>
      </p:sp>
    </p:spTree>
    <p:extLst>
      <p:ext uri="{BB962C8B-B14F-4D97-AF65-F5344CB8AC3E}">
        <p14:creationId xmlns:p14="http://schemas.microsoft.com/office/powerpoint/2010/main" val="3446660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95166BEF-A9DD-4972-B3E6-FB037842A1AD}" type="slidenum">
              <a:rPr lang="en-US"/>
              <a:pPr>
                <a:defRPr/>
              </a:pPr>
              <a:t>‹#›</a:t>
            </a:fld>
            <a:endParaRPr lang="en-US"/>
          </a:p>
        </p:txBody>
      </p:sp>
    </p:spTree>
    <p:extLst>
      <p:ext uri="{BB962C8B-B14F-4D97-AF65-F5344CB8AC3E}">
        <p14:creationId xmlns:p14="http://schemas.microsoft.com/office/powerpoint/2010/main" val="517641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34C7B73A-7164-445F-B1D1-4FE1BED7CEA5}" type="slidenum">
              <a:rPr lang="en-US"/>
              <a:pPr>
                <a:defRPr/>
              </a:pPr>
              <a:t>‹#›</a:t>
            </a:fld>
            <a:endParaRPr lang="en-US"/>
          </a:p>
        </p:txBody>
      </p:sp>
    </p:spTree>
    <p:extLst>
      <p:ext uri="{BB962C8B-B14F-4D97-AF65-F5344CB8AC3E}">
        <p14:creationId xmlns:p14="http://schemas.microsoft.com/office/powerpoint/2010/main" val="3997264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FE92C82-89B8-4E82-A57D-8FDC14967372}" type="slidenum">
              <a:rPr lang="en-US"/>
              <a:pPr>
                <a:defRPr/>
              </a:pPr>
              <a:t>‹#›</a:t>
            </a:fld>
            <a:endParaRPr lang="en-US"/>
          </a:p>
        </p:txBody>
      </p:sp>
    </p:spTree>
    <p:extLst>
      <p:ext uri="{BB962C8B-B14F-4D97-AF65-F5344CB8AC3E}">
        <p14:creationId xmlns:p14="http://schemas.microsoft.com/office/powerpoint/2010/main" val="3787599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9B23A0E-5B99-49E2-8EB8-A42931DB8FC1}" type="slidenum">
              <a:rPr lang="en-US"/>
              <a:pPr>
                <a:defRPr/>
              </a:pPr>
              <a:t>‹#›</a:t>
            </a:fld>
            <a:endParaRPr lang="en-US"/>
          </a:p>
        </p:txBody>
      </p:sp>
    </p:spTree>
    <p:extLst>
      <p:ext uri="{BB962C8B-B14F-4D97-AF65-F5344CB8AC3E}">
        <p14:creationId xmlns:p14="http://schemas.microsoft.com/office/powerpoint/2010/main" val="1582280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36D8BECD-4C1A-4265-B9A5-13E16C282E6B}" type="slidenum">
              <a:rPr lang="en-US"/>
              <a:pPr>
                <a:defRPr/>
              </a:pPr>
              <a:t>‹#›</a:t>
            </a:fld>
            <a:endParaRPr lang="en-US"/>
          </a:p>
        </p:txBody>
      </p:sp>
    </p:spTree>
    <p:extLst>
      <p:ext uri="{BB962C8B-B14F-4D97-AF65-F5344CB8AC3E}">
        <p14:creationId xmlns:p14="http://schemas.microsoft.com/office/powerpoint/2010/main" val="177730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0E90ABAC-BDDD-4691-ABF0-53384E026EF3}" type="slidenum">
              <a:rPr lang="en-US"/>
              <a:pPr>
                <a:defRPr/>
              </a:pPr>
              <a:t>‹#›</a:t>
            </a:fld>
            <a:endParaRPr lang="en-US"/>
          </a:p>
        </p:txBody>
      </p:sp>
    </p:spTree>
    <p:extLst>
      <p:ext uri="{BB962C8B-B14F-4D97-AF65-F5344CB8AC3E}">
        <p14:creationId xmlns:p14="http://schemas.microsoft.com/office/powerpoint/2010/main" val="266693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590786AB-181E-4591-AE8A-11CC24579FB4}" type="slidenum">
              <a:rPr lang="en-US"/>
              <a:pPr>
                <a:defRPr/>
              </a:pPr>
              <a:t>‹#›</a:t>
            </a:fld>
            <a:endParaRPr lang="en-US"/>
          </a:p>
        </p:txBody>
      </p:sp>
    </p:spTree>
    <p:extLst>
      <p:ext uri="{BB962C8B-B14F-4D97-AF65-F5344CB8AC3E}">
        <p14:creationId xmlns:p14="http://schemas.microsoft.com/office/powerpoint/2010/main" val="2156031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33C5910-938C-49DA-A8FF-81F8DCABA646}" type="slidenum">
              <a:rPr lang="en-US"/>
              <a:pPr>
                <a:defRPr/>
              </a:pPr>
              <a:t>‹#›</a:t>
            </a:fld>
            <a:endParaRPr lang="en-US"/>
          </a:p>
        </p:txBody>
      </p:sp>
    </p:spTree>
    <p:extLst>
      <p:ext uri="{BB962C8B-B14F-4D97-AF65-F5344CB8AC3E}">
        <p14:creationId xmlns:p14="http://schemas.microsoft.com/office/powerpoint/2010/main" val="4174960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C89E9DC-D80B-4366-AF96-4808AE8254CE}" type="slidenum">
              <a:rPr lang="en-US"/>
              <a:pPr>
                <a:defRPr/>
              </a:pPr>
              <a:t>‹#›</a:t>
            </a:fld>
            <a:endParaRPr lang="en-US"/>
          </a:p>
        </p:txBody>
      </p:sp>
    </p:spTree>
    <p:extLst>
      <p:ext uri="{BB962C8B-B14F-4D97-AF65-F5344CB8AC3E}">
        <p14:creationId xmlns:p14="http://schemas.microsoft.com/office/powerpoint/2010/main" val="1084554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4CA0DFA-1197-4E3D-8E63-D87250FE78E0}" type="slidenum">
              <a:rPr lang="en-US"/>
              <a:pPr>
                <a:defRPr/>
              </a:pPr>
              <a:t>‹#›</a:t>
            </a:fld>
            <a:endParaRPr lang="en-US"/>
          </a:p>
        </p:txBody>
      </p:sp>
    </p:spTree>
    <p:extLst>
      <p:ext uri="{BB962C8B-B14F-4D97-AF65-F5344CB8AC3E}">
        <p14:creationId xmlns:p14="http://schemas.microsoft.com/office/powerpoint/2010/main" val="2211893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50000">
              <a:schemeClr val="accent1"/>
            </a:gs>
            <a:gs pos="100000">
              <a:schemeClr val="accent1">
                <a:gamma/>
                <a:shade val="46275"/>
                <a:invGamma/>
              </a:schemeClr>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924800" y="6245225"/>
            <a:ext cx="762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vl1pPr>
          </a:lstStyle>
          <a:p>
            <a:pPr>
              <a:defRPr/>
            </a:pPr>
            <a:fld id="{92146898-7A60-4198-825B-8A00D45548CD}" type="slidenum">
              <a:rPr lang="en-US"/>
              <a:pPr>
                <a:defRPr/>
              </a:pPr>
              <a:t>‹#›</a:t>
            </a:fld>
            <a:endParaRPr lang="en-US"/>
          </a:p>
        </p:txBody>
      </p:sp>
      <p:sp>
        <p:nvSpPr>
          <p:cNvPr id="4101" name="Text Box 8"/>
          <p:cNvSpPr txBox="1">
            <a:spLocks noChangeArrowheads="1"/>
          </p:cNvSpPr>
          <p:nvPr userDrawn="1"/>
        </p:nvSpPr>
        <p:spPr bwMode="auto">
          <a:xfrm>
            <a:off x="2811463" y="6380163"/>
            <a:ext cx="3078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600" b="1" smtClean="0">
                <a:latin typeface="Vrinda" pitchFamily="2" charset="0"/>
              </a:rPr>
              <a:t>Fairfax County Fire and Rescue Department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16.xml"/><Relationship Id="rId5" Type="http://schemas.openxmlformats.org/officeDocument/2006/relationships/image" Target="../media/image67.jpeg"/><Relationship Id="rId4" Type="http://schemas.openxmlformats.org/officeDocument/2006/relationships/image" Target="../media/image66.jpeg"/></Relationships>
</file>

<file path=ppt/slides/_rels/slide10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10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10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10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6.xml"/><Relationship Id="rId1" Type="http://schemas.openxmlformats.org/officeDocument/2006/relationships/slideLayout" Target="../slideLayouts/slideLayout1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11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1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11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11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5.xml"/><Relationship Id="rId1" Type="http://schemas.openxmlformats.org/officeDocument/2006/relationships/slideLayout" Target="../slideLayouts/slideLayout16.xml"/><Relationship Id="rId4" Type="http://schemas.openxmlformats.org/officeDocument/2006/relationships/image" Target="../media/image101.jpeg"/></Relationships>
</file>

<file path=ppt/slides/_rels/slide11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11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7.xml"/><Relationship Id="rId1" Type="http://schemas.openxmlformats.org/officeDocument/2006/relationships/slideLayout" Target="../slideLayouts/slideLayout17.xml"/><Relationship Id="rId4" Type="http://schemas.openxmlformats.org/officeDocument/2006/relationships/image" Target="../media/image106.jpeg"/></Relationships>
</file>

<file path=ppt/slides/_rels/slide11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hyperlink" Target="http://upload.wikimedia.org/wikipedia/commons/0/09/KitKat_opened.jp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9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8.jpeg"/><Relationship Id="rId4" Type="http://schemas.openxmlformats.org/officeDocument/2006/relationships/image" Target="../media/image57.jpeg"/></Relationships>
</file>

<file path=ppt/slides/_rels/slide9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55.png"/><Relationship Id="rId4" Type="http://schemas.openxmlformats.org/officeDocument/2006/relationships/image" Target="../media/image60.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upload.wikimedia.org/wikipedia/commons/0/09/KitKat_opened.jpg"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9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en-US" dirty="0" smtClean="0"/>
              <a:t>FIREFIGHTER’S OATH</a:t>
            </a:r>
          </a:p>
        </p:txBody>
      </p:sp>
      <p:sp>
        <p:nvSpPr>
          <p:cNvPr id="30724" name="Text Box 4"/>
          <p:cNvSpPr txBox="1">
            <a:spLocks noChangeArrowheads="1"/>
          </p:cNvSpPr>
          <p:nvPr/>
        </p:nvSpPr>
        <p:spPr bwMode="auto">
          <a:xfrm>
            <a:off x="437940" y="1295400"/>
            <a:ext cx="840125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Tahoma" pitchFamily="34" charset="0"/>
              </a:defRPr>
            </a:lvl1pPr>
            <a:lvl2pPr marL="742950" indent="-285750">
              <a:defRPr sz="1600">
                <a:solidFill>
                  <a:schemeClr val="tx1"/>
                </a:solidFill>
                <a:latin typeface="Tahoma" pitchFamily="34" charset="0"/>
              </a:defRPr>
            </a:lvl2pPr>
            <a:lvl3pPr marL="1143000" indent="-228600">
              <a:defRPr sz="1600">
                <a:solidFill>
                  <a:schemeClr val="tx1"/>
                </a:solidFill>
                <a:latin typeface="Tahoma" pitchFamily="34" charset="0"/>
              </a:defRPr>
            </a:lvl3pPr>
            <a:lvl4pPr marL="1600200" indent="-228600">
              <a:defRPr sz="1600">
                <a:solidFill>
                  <a:schemeClr val="tx1"/>
                </a:solidFill>
                <a:latin typeface="Tahoma" pitchFamily="34" charset="0"/>
              </a:defRPr>
            </a:lvl4pPr>
            <a:lvl5pPr marL="2057400" indent="-228600">
              <a:defRPr sz="1600">
                <a:solidFill>
                  <a:schemeClr val="tx1"/>
                </a:solidFill>
                <a:latin typeface="Tahoma" pitchFamily="34" charset="0"/>
              </a:defRPr>
            </a:lvl5pPr>
            <a:lvl6pPr marL="2514600" indent="-228600" eaLnBrk="0" fontAlgn="base" hangingPunct="0">
              <a:spcBef>
                <a:spcPct val="0"/>
              </a:spcBef>
              <a:spcAft>
                <a:spcPct val="0"/>
              </a:spcAft>
              <a:defRPr sz="1600">
                <a:solidFill>
                  <a:schemeClr val="tx1"/>
                </a:solidFill>
                <a:latin typeface="Tahoma" pitchFamily="34" charset="0"/>
              </a:defRPr>
            </a:lvl6pPr>
            <a:lvl7pPr marL="2971800" indent="-228600" eaLnBrk="0" fontAlgn="base" hangingPunct="0">
              <a:spcBef>
                <a:spcPct val="0"/>
              </a:spcBef>
              <a:spcAft>
                <a:spcPct val="0"/>
              </a:spcAft>
              <a:defRPr sz="1600">
                <a:solidFill>
                  <a:schemeClr val="tx1"/>
                </a:solidFill>
                <a:latin typeface="Tahoma" pitchFamily="34" charset="0"/>
              </a:defRPr>
            </a:lvl7pPr>
            <a:lvl8pPr marL="3429000" indent="-228600" eaLnBrk="0" fontAlgn="base" hangingPunct="0">
              <a:spcBef>
                <a:spcPct val="0"/>
              </a:spcBef>
              <a:spcAft>
                <a:spcPct val="0"/>
              </a:spcAft>
              <a:defRPr sz="1600">
                <a:solidFill>
                  <a:schemeClr val="tx1"/>
                </a:solidFill>
                <a:latin typeface="Tahoma" pitchFamily="34" charset="0"/>
              </a:defRPr>
            </a:lvl8pPr>
            <a:lvl9pPr marL="3886200" indent="-228600" eaLnBrk="0" fontAlgn="base" hangingPunct="0">
              <a:spcBef>
                <a:spcPct val="0"/>
              </a:spcBef>
              <a:spcAft>
                <a:spcPct val="0"/>
              </a:spcAft>
              <a:defRPr sz="1600">
                <a:solidFill>
                  <a:schemeClr val="tx1"/>
                </a:solidFill>
                <a:latin typeface="Tahoma" pitchFamily="34" charset="0"/>
              </a:defRPr>
            </a:lvl9pPr>
          </a:lstStyle>
          <a:p>
            <a:pPr>
              <a:lnSpc>
                <a:spcPct val="90000"/>
              </a:lnSpc>
              <a:spcBef>
                <a:spcPct val="50000"/>
              </a:spcBef>
            </a:pPr>
            <a:r>
              <a:rPr lang="en-US" sz="3200" dirty="0">
                <a:latin typeface="Times New Roman" pitchFamily="18" charset="0"/>
              </a:rPr>
              <a:t>“I do solemnly swear that I will support and uphold the Constitution of the United States of America, the Constitution of the Commonwealth of Virginia, and the Regulations of the Fairfax County Fire and Rescue Department, that I will protect the lives and property of the citizens of Fairfax County, that I will discharge my duties as a firefighter to the best of my ability, and I will maintain the highest standard of integrity in my chosen profession, so help me God.”</a:t>
            </a:r>
          </a:p>
        </p:txBody>
      </p:sp>
    </p:spTree>
    <p:extLst>
      <p:ext uri="{BB962C8B-B14F-4D97-AF65-F5344CB8AC3E}">
        <p14:creationId xmlns:p14="http://schemas.microsoft.com/office/powerpoint/2010/main" val="3992392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500" fill="hold"/>
                                        <p:tgtEl>
                                          <p:spTgt spid="30724"/>
                                        </p:tgtEl>
                                        <p:attrNameLst>
                                          <p:attrName>ppt_w</p:attrName>
                                        </p:attrNameLst>
                                      </p:cBhvr>
                                      <p:tavLst>
                                        <p:tav tm="0">
                                          <p:val>
                                            <p:fltVal val="0"/>
                                          </p:val>
                                        </p:tav>
                                        <p:tav tm="100000">
                                          <p:val>
                                            <p:strVal val="#ppt_w"/>
                                          </p:val>
                                        </p:tav>
                                      </p:tavLst>
                                    </p:anim>
                                    <p:anim calcmode="lin" valueType="num">
                                      <p:cBhvr>
                                        <p:cTn id="8" dur="500" fill="hold"/>
                                        <p:tgtEl>
                                          <p:spTgt spid="30724"/>
                                        </p:tgtEl>
                                        <p:attrNameLst>
                                          <p:attrName>ppt_h</p:attrName>
                                        </p:attrNameLst>
                                      </p:cBhvr>
                                      <p:tavLst>
                                        <p:tav tm="0">
                                          <p:val>
                                            <p:fltVal val="0"/>
                                          </p:val>
                                        </p:tav>
                                        <p:tav tm="100000">
                                          <p:val>
                                            <p:strVal val="#ppt_h"/>
                                          </p:val>
                                        </p:tav>
                                      </p:tavLst>
                                    </p:anim>
                                    <p:anim calcmode="lin" valueType="num">
                                      <p:cBhvr>
                                        <p:cTn id="9" dur="500" fill="hold"/>
                                        <p:tgtEl>
                                          <p:spTgt spid="30724"/>
                                        </p:tgtEl>
                                        <p:attrNameLst>
                                          <p:attrName>ppt_x</p:attrName>
                                        </p:attrNameLst>
                                      </p:cBhvr>
                                      <p:tavLst>
                                        <p:tav tm="0">
                                          <p:val>
                                            <p:fltVal val="0.5"/>
                                          </p:val>
                                        </p:tav>
                                        <p:tav tm="100000">
                                          <p:val>
                                            <p:strVal val="#ppt_x"/>
                                          </p:val>
                                        </p:tav>
                                      </p:tavLst>
                                    </p:anim>
                                    <p:anim calcmode="lin" valueType="num">
                                      <p:cBhvr>
                                        <p:cTn id="10" dur="500" fill="hold"/>
                                        <p:tgtEl>
                                          <p:spTgt spid="307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937A7C-316C-40E5-8BB2-094ACF8ABDED}" type="slidenum">
              <a:rPr lang="en-US" smtClean="0"/>
              <a:pPr eaLnBrk="1" hangingPunct="1"/>
              <a:t>10</a:t>
            </a:fld>
            <a:endParaRPr lang="en-US" smtClean="0"/>
          </a:p>
        </p:txBody>
      </p:sp>
      <p:sp>
        <p:nvSpPr>
          <p:cNvPr id="14339" name="Rectangle 2"/>
          <p:cNvSpPr>
            <a:spLocks noGrp="1" noChangeArrowheads="1"/>
          </p:cNvSpPr>
          <p:nvPr>
            <p:ph type="title"/>
          </p:nvPr>
        </p:nvSpPr>
        <p:spPr>
          <a:xfrm>
            <a:off x="228600" y="0"/>
            <a:ext cx="8229600" cy="1143000"/>
          </a:xfrm>
        </p:spPr>
        <p:txBody>
          <a:bodyPr/>
          <a:lstStyle/>
          <a:p>
            <a:pPr algn="r" eaLnBrk="1" hangingPunct="1"/>
            <a:r>
              <a:rPr lang="en-US" sz="4000" smtClean="0"/>
              <a:t>Fairfax County  Code of Ethics</a:t>
            </a:r>
          </a:p>
        </p:txBody>
      </p:sp>
      <p:sp>
        <p:nvSpPr>
          <p:cNvPr id="14340" name="Rectangle 3"/>
          <p:cNvSpPr>
            <a:spLocks noGrp="1" noChangeArrowheads="1"/>
          </p:cNvSpPr>
          <p:nvPr>
            <p:ph type="body" idx="1"/>
          </p:nvPr>
        </p:nvSpPr>
        <p:spPr>
          <a:xfrm>
            <a:off x="381000" y="1219200"/>
            <a:ext cx="8153400" cy="4800600"/>
          </a:xfrm>
        </p:spPr>
        <p:txBody>
          <a:bodyPr/>
          <a:lstStyle/>
          <a:p>
            <a:pPr eaLnBrk="1" hangingPunct="1">
              <a:lnSpc>
                <a:spcPct val="80000"/>
              </a:lnSpc>
            </a:pPr>
            <a:r>
              <a:rPr lang="en-US" sz="2800" b="1" smtClean="0"/>
              <a:t>I. Honesty:</a:t>
            </a:r>
            <a:r>
              <a:rPr lang="en-US" sz="2800" smtClean="0"/>
              <a:t> Be truthful in all endeavors</a:t>
            </a:r>
          </a:p>
          <a:p>
            <a:pPr eaLnBrk="1" hangingPunct="1">
              <a:lnSpc>
                <a:spcPct val="80000"/>
              </a:lnSpc>
            </a:pPr>
            <a:r>
              <a:rPr lang="en-US" sz="2800" b="1" smtClean="0"/>
              <a:t>II. Public Service:</a:t>
            </a:r>
            <a:r>
              <a:rPr lang="en-US" sz="2800" smtClean="0"/>
              <a:t> Ensure all actions taken and decisions made are in the best interest of the general public.  </a:t>
            </a:r>
            <a:endParaRPr lang="en-US" sz="2800" b="1" smtClean="0"/>
          </a:p>
          <a:p>
            <a:pPr eaLnBrk="1" hangingPunct="1">
              <a:lnSpc>
                <a:spcPct val="80000"/>
              </a:lnSpc>
            </a:pPr>
            <a:r>
              <a:rPr lang="en-US" sz="2800" b="1" smtClean="0"/>
              <a:t>III. Respect:</a:t>
            </a:r>
            <a:r>
              <a:rPr lang="en-US" sz="2800" smtClean="0"/>
              <a:t> Treat all individuals with dignity; be fair and impartial; </a:t>
            </a:r>
          </a:p>
          <a:p>
            <a:pPr eaLnBrk="1" hangingPunct="1">
              <a:lnSpc>
                <a:spcPct val="80000"/>
              </a:lnSpc>
            </a:pPr>
            <a:r>
              <a:rPr lang="en-US" sz="2800" b="1" smtClean="0"/>
              <a:t>IV. Responsibility: </a:t>
            </a:r>
            <a:r>
              <a:rPr lang="en-US" sz="2800" smtClean="0"/>
              <a:t>Take responsibility for actions</a:t>
            </a:r>
          </a:p>
          <a:p>
            <a:pPr eaLnBrk="1" hangingPunct="1">
              <a:lnSpc>
                <a:spcPct val="80000"/>
              </a:lnSpc>
            </a:pPr>
            <a:r>
              <a:rPr lang="en-US" sz="2800" b="1" smtClean="0"/>
              <a:t>V.</a:t>
            </a:r>
            <a:r>
              <a:rPr lang="en-US" sz="2800" smtClean="0"/>
              <a:t> </a:t>
            </a:r>
            <a:r>
              <a:rPr lang="en-US" sz="2800" b="1" smtClean="0"/>
              <a:t>Stewardship:</a:t>
            </a:r>
            <a:r>
              <a:rPr lang="en-US" sz="2800" smtClean="0"/>
              <a:t> Exercise financial discipline with assets and resources</a:t>
            </a:r>
            <a:endParaRPr lang="en-US" sz="2800" b="1" smtClean="0"/>
          </a:p>
          <a:p>
            <a:pPr eaLnBrk="1" hangingPunct="1">
              <a:lnSpc>
                <a:spcPct val="80000"/>
              </a:lnSpc>
            </a:pPr>
            <a:r>
              <a:rPr lang="en-US" sz="2800" b="1" smtClean="0"/>
              <a:t>VI. Trust:</a:t>
            </a:r>
            <a:r>
              <a:rPr lang="en-US" sz="2800" smtClean="0"/>
              <a:t> Build regard for one another through teamwork and open communication</a:t>
            </a:r>
            <a:endParaRPr lang="en-US" smtClean="0"/>
          </a:p>
        </p:txBody>
      </p:sp>
      <p:pic>
        <p:nvPicPr>
          <p:cNvPr id="14341" name="Picture 4" descr="County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5"/>
          <p:cNvSpPr txBox="1">
            <a:spLocks noChangeArrowheads="1"/>
          </p:cNvSpPr>
          <p:nvPr/>
        </p:nvSpPr>
        <p:spPr bwMode="auto">
          <a:xfrm>
            <a:off x="457200" y="5867400"/>
            <a:ext cx="8458200" cy="37623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YOU are bound by these ethics while operating as a volunteer within the County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A26B10-6A99-44C6-9C03-717D4F96037E}" type="slidenum">
              <a:rPr lang="en-US" smtClean="0"/>
              <a:pPr eaLnBrk="1" hangingPunct="1"/>
              <a:t>100</a:t>
            </a:fld>
            <a:endParaRPr lang="en-US" smtClean="0"/>
          </a:p>
        </p:txBody>
      </p:sp>
      <p:sp>
        <p:nvSpPr>
          <p:cNvPr id="80899" name="Rectangle 2"/>
          <p:cNvSpPr>
            <a:spLocks noGrp="1" noChangeArrowheads="1"/>
          </p:cNvSpPr>
          <p:nvPr>
            <p:ph type="title"/>
          </p:nvPr>
        </p:nvSpPr>
        <p:spPr/>
        <p:txBody>
          <a:bodyPr/>
          <a:lstStyle/>
          <a:p>
            <a:pPr eaLnBrk="1" hangingPunct="1"/>
            <a:r>
              <a:rPr lang="en-US" smtClean="0"/>
              <a:t>Vehicle Types</a:t>
            </a:r>
          </a:p>
        </p:txBody>
      </p:sp>
      <p:sp>
        <p:nvSpPr>
          <p:cNvPr id="80900" name="Rectangle 3"/>
          <p:cNvSpPr>
            <a:spLocks noGrp="1" noChangeArrowheads="1"/>
          </p:cNvSpPr>
          <p:nvPr>
            <p:ph type="body" idx="1"/>
          </p:nvPr>
        </p:nvSpPr>
        <p:spPr>
          <a:xfrm>
            <a:off x="838200" y="2819400"/>
            <a:ext cx="3351213" cy="2438400"/>
          </a:xfrm>
        </p:spPr>
        <p:txBody>
          <a:bodyPr/>
          <a:lstStyle/>
          <a:p>
            <a:pPr eaLnBrk="1" hangingPunct="1">
              <a:lnSpc>
                <a:spcPct val="120000"/>
              </a:lnSpc>
            </a:pPr>
            <a:r>
              <a:rPr lang="en-US" sz="2800" b="1" smtClean="0"/>
              <a:t>Engine</a:t>
            </a:r>
          </a:p>
          <a:p>
            <a:pPr eaLnBrk="1" hangingPunct="1">
              <a:lnSpc>
                <a:spcPct val="120000"/>
              </a:lnSpc>
            </a:pPr>
            <a:r>
              <a:rPr lang="en-US" sz="2800" b="1" smtClean="0"/>
              <a:t>Rescue Engine</a:t>
            </a:r>
          </a:p>
          <a:p>
            <a:pPr eaLnBrk="1" hangingPunct="1">
              <a:lnSpc>
                <a:spcPct val="120000"/>
              </a:lnSpc>
            </a:pPr>
            <a:r>
              <a:rPr lang="en-US" sz="2800" b="1" smtClean="0"/>
              <a:t>Rescue Squad</a:t>
            </a:r>
          </a:p>
          <a:p>
            <a:pPr eaLnBrk="1" hangingPunct="1">
              <a:lnSpc>
                <a:spcPct val="120000"/>
              </a:lnSpc>
              <a:buFontTx/>
              <a:buNone/>
            </a:pPr>
            <a:endParaRPr lang="en-US" sz="2800" b="1" smtClean="0"/>
          </a:p>
        </p:txBody>
      </p:sp>
      <p:sp>
        <p:nvSpPr>
          <p:cNvPr id="80901" name="Rectangle 4"/>
          <p:cNvSpPr>
            <a:spLocks noChangeArrowheads="1"/>
          </p:cNvSpPr>
          <p:nvPr/>
        </p:nvSpPr>
        <p:spPr bwMode="auto">
          <a:xfrm>
            <a:off x="4724400" y="2819400"/>
            <a:ext cx="3810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FontTx/>
              <a:buChar char="•"/>
            </a:pPr>
            <a:r>
              <a:rPr lang="en-US" sz="2800" b="1"/>
              <a:t>Truck</a:t>
            </a:r>
          </a:p>
          <a:p>
            <a:pPr marL="742950" lvl="1" indent="-285750">
              <a:spcBef>
                <a:spcPct val="20000"/>
              </a:spcBef>
              <a:buFontTx/>
              <a:buChar char="–"/>
            </a:pPr>
            <a:r>
              <a:rPr lang="en-US" sz="2800" b="1"/>
              <a:t>Tower</a:t>
            </a:r>
          </a:p>
          <a:p>
            <a:pPr marL="742950" lvl="1" indent="-285750">
              <a:spcBef>
                <a:spcPct val="20000"/>
              </a:spcBef>
              <a:buFontTx/>
              <a:buChar char="–"/>
            </a:pPr>
            <a:r>
              <a:rPr lang="en-US" sz="2800" b="1"/>
              <a:t>Aerial</a:t>
            </a:r>
            <a:endParaRPr lang="en-US" sz="2400" b="1"/>
          </a:p>
          <a:p>
            <a:pPr marL="342900" indent="-342900">
              <a:spcBef>
                <a:spcPct val="20000"/>
              </a:spcBef>
              <a:buFontTx/>
              <a:buChar char="•"/>
            </a:pPr>
            <a:r>
              <a:rPr lang="en-US" sz="2800" b="1"/>
              <a:t>Medic/Ambulance</a:t>
            </a:r>
          </a:p>
        </p:txBody>
      </p:sp>
      <p:sp>
        <p:nvSpPr>
          <p:cNvPr id="80902" name="Text Box 5"/>
          <p:cNvSpPr txBox="1">
            <a:spLocks noChangeArrowheads="1"/>
          </p:cNvSpPr>
          <p:nvPr/>
        </p:nvSpPr>
        <p:spPr bwMode="auto">
          <a:xfrm>
            <a:off x="1600200" y="1889125"/>
            <a:ext cx="632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b="1">
                <a:solidFill>
                  <a:srgbClr val="000066"/>
                </a:solidFill>
              </a:rPr>
              <a:t>Types of Front Line Units</a:t>
            </a:r>
          </a:p>
        </p:txBody>
      </p:sp>
    </p:spTree>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5128584-0D77-4D55-B4E4-B60E7C732FFE}" type="slidenum">
              <a:rPr lang="en-US" smtClean="0"/>
              <a:pPr eaLnBrk="1" hangingPunct="1"/>
              <a:t>101</a:t>
            </a:fld>
            <a:endParaRPr lang="en-US" smtClean="0"/>
          </a:p>
        </p:txBody>
      </p:sp>
      <p:sp>
        <p:nvSpPr>
          <p:cNvPr id="81923" name="Text Box 2"/>
          <p:cNvSpPr txBox="1">
            <a:spLocks noChangeArrowheads="1"/>
          </p:cNvSpPr>
          <p:nvPr/>
        </p:nvSpPr>
        <p:spPr bwMode="auto">
          <a:xfrm>
            <a:off x="0" y="5105400"/>
            <a:ext cx="4419600" cy="823913"/>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800" b="1">
                <a:solidFill>
                  <a:schemeClr val="tx2"/>
                </a:solidFill>
              </a:rPr>
              <a:t>		</a:t>
            </a:r>
            <a:r>
              <a:rPr lang="en-US" sz="4800"/>
              <a:t>Engine</a:t>
            </a:r>
          </a:p>
        </p:txBody>
      </p:sp>
      <p:sp>
        <p:nvSpPr>
          <p:cNvPr id="81924" name="Text Box 3"/>
          <p:cNvSpPr txBox="1">
            <a:spLocks noChangeArrowheads="1"/>
          </p:cNvSpPr>
          <p:nvPr/>
        </p:nvSpPr>
        <p:spPr bwMode="auto">
          <a:xfrm>
            <a:off x="4892675" y="5178425"/>
            <a:ext cx="40719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000"/>
              <a:t>Staffing:  Officer, Apparatus Tech, </a:t>
            </a:r>
          </a:p>
          <a:p>
            <a:pPr algn="ctr"/>
            <a:r>
              <a:rPr lang="en-US" sz="2000"/>
              <a:t>FF Medic, &amp; FF</a:t>
            </a:r>
          </a:p>
        </p:txBody>
      </p:sp>
      <p:pic>
        <p:nvPicPr>
          <p:cNvPr id="81925" name="Picture 4" descr="E4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2"/>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3AA6C00-610F-4F6C-982A-FF8DBA2FBFC6}" type="slidenum">
              <a:rPr lang="en-US" smtClean="0"/>
              <a:pPr eaLnBrk="1" hangingPunct="1"/>
              <a:t>102</a:t>
            </a:fld>
            <a:endParaRPr lang="en-US" smtClean="0"/>
          </a:p>
        </p:txBody>
      </p:sp>
      <p:pic>
        <p:nvPicPr>
          <p:cNvPr id="82947" name="Picture 2" descr="VOLAP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4876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3" descr="VOLPUMP1"/>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4343400" y="228600"/>
            <a:ext cx="4800600" cy="3495675"/>
          </a:xfrm>
        </p:spPr>
      </p:pic>
      <p:pic>
        <p:nvPicPr>
          <p:cNvPr id="82949"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38100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9D7EAE-7D2D-4BB5-909C-DCFC4D1A88EE}" type="slidenum">
              <a:rPr lang="en-US" smtClean="0"/>
              <a:pPr eaLnBrk="1" hangingPunct="1"/>
              <a:t>103</a:t>
            </a:fld>
            <a:endParaRPr lang="en-US" smtClean="0"/>
          </a:p>
        </p:txBody>
      </p:sp>
      <p:pic>
        <p:nvPicPr>
          <p:cNvPr id="83971" name="Picture 2" descr="S414"/>
          <p:cNvPicPr>
            <a:picLocks noChangeAspect="1" noChangeArrowheads="1"/>
          </p:cNvPicPr>
          <p:nvPr/>
        </p:nvPicPr>
        <p:blipFill>
          <a:blip r:embed="rId3">
            <a:extLst>
              <a:ext uri="{28A0092B-C50C-407E-A947-70E740481C1C}">
                <a14:useLocalDpi xmlns:a14="http://schemas.microsoft.com/office/drawing/2010/main" val="0"/>
              </a:ext>
            </a:extLst>
          </a:blip>
          <a:srcRect b="14462"/>
          <a:stretch>
            <a:fillRect/>
          </a:stretch>
        </p:blipFill>
        <p:spPr bwMode="auto">
          <a:xfrm>
            <a:off x="381000" y="0"/>
            <a:ext cx="5791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3"/>
          <p:cNvSpPr txBox="1">
            <a:spLocks noChangeArrowheads="1"/>
          </p:cNvSpPr>
          <p:nvPr/>
        </p:nvSpPr>
        <p:spPr bwMode="auto">
          <a:xfrm>
            <a:off x="3886200" y="228600"/>
            <a:ext cx="5257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4800"/>
              <a:t>Rescue Squad</a:t>
            </a:r>
          </a:p>
        </p:txBody>
      </p:sp>
      <p:pic>
        <p:nvPicPr>
          <p:cNvPr id="83973" name="Picture 4" descr="RE419"/>
          <p:cNvPicPr>
            <a:picLocks noChangeAspect="1" noChangeArrowheads="1"/>
          </p:cNvPicPr>
          <p:nvPr/>
        </p:nvPicPr>
        <p:blipFill>
          <a:blip r:embed="rId4">
            <a:extLst>
              <a:ext uri="{28A0092B-C50C-407E-A947-70E740481C1C}">
                <a14:useLocalDpi xmlns:a14="http://schemas.microsoft.com/office/drawing/2010/main" val="0"/>
              </a:ext>
            </a:extLst>
          </a:blip>
          <a:srcRect t="23546" b="19945"/>
          <a:stretch>
            <a:fillRect/>
          </a:stretch>
        </p:blipFill>
        <p:spPr bwMode="auto">
          <a:xfrm>
            <a:off x="4038600" y="3711575"/>
            <a:ext cx="5105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 Box 5"/>
          <p:cNvSpPr txBox="1">
            <a:spLocks noChangeArrowheads="1"/>
          </p:cNvSpPr>
          <p:nvPr/>
        </p:nvSpPr>
        <p:spPr bwMode="auto">
          <a:xfrm>
            <a:off x="0" y="4495800"/>
            <a:ext cx="40719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000"/>
              <a:t>Staffing:  Officer, Apparatus Tech, </a:t>
            </a:r>
          </a:p>
          <a:p>
            <a:pPr algn="ctr"/>
            <a:r>
              <a:rPr lang="en-US" sz="2000"/>
              <a:t>&amp; 2 TROT / HRMT Technicians</a:t>
            </a:r>
            <a:endParaRPr lang="en-US" sz="2400"/>
          </a:p>
        </p:txBody>
      </p:sp>
    </p:spTree>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E8DDACE-536D-4290-888E-850EF43B683C}" type="slidenum">
              <a:rPr lang="en-US" smtClean="0"/>
              <a:pPr eaLnBrk="1" hangingPunct="1"/>
              <a:t>104</a:t>
            </a:fld>
            <a:endParaRPr lang="en-US" smtClean="0"/>
          </a:p>
        </p:txBody>
      </p:sp>
      <p:pic>
        <p:nvPicPr>
          <p:cNvPr id="84995" name="Picture 2" descr="TownH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38036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3" descr="98rs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0"/>
            <a:ext cx="40386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4"/>
          <p:cNvSpPr txBox="1">
            <a:spLocks noChangeArrowheads="1"/>
          </p:cNvSpPr>
          <p:nvPr/>
        </p:nvSpPr>
        <p:spPr bwMode="auto">
          <a:xfrm>
            <a:off x="-152400" y="228600"/>
            <a:ext cx="4876800" cy="823913"/>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4800" b="1">
                <a:solidFill>
                  <a:schemeClr val="tx2"/>
                </a:solidFill>
              </a:rPr>
              <a:t>		</a:t>
            </a:r>
            <a:r>
              <a:rPr lang="en-US" sz="4800" b="1">
                <a:solidFill>
                  <a:srgbClr val="FFFF00"/>
                </a:solidFill>
              </a:rPr>
              <a:t>Truck</a:t>
            </a:r>
          </a:p>
        </p:txBody>
      </p:sp>
      <p:sp>
        <p:nvSpPr>
          <p:cNvPr id="84998" name="Text Box 5"/>
          <p:cNvSpPr txBox="1">
            <a:spLocks noChangeArrowheads="1"/>
          </p:cNvSpPr>
          <p:nvPr/>
        </p:nvSpPr>
        <p:spPr bwMode="auto">
          <a:xfrm>
            <a:off x="4800600" y="152400"/>
            <a:ext cx="4071938"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000"/>
              <a:t>Staffing:  Officer, Apparatus Tech, </a:t>
            </a:r>
          </a:p>
          <a:p>
            <a:pPr algn="ctr"/>
            <a:r>
              <a:rPr lang="en-US" sz="2000"/>
              <a:t>&amp;  FF</a:t>
            </a:r>
          </a:p>
        </p:txBody>
      </p:sp>
      <p:pic>
        <p:nvPicPr>
          <p:cNvPr id="84999" name="Picture 6" descr="Truck4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200400"/>
            <a:ext cx="50292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56BC2D-BDA1-42EF-BC87-60FAD0591B26}" type="slidenum">
              <a:rPr lang="en-US" smtClean="0"/>
              <a:pPr eaLnBrk="1" hangingPunct="1"/>
              <a:t>105</a:t>
            </a:fld>
            <a:endParaRPr lang="en-US" smtClean="0"/>
          </a:p>
        </p:txBody>
      </p:sp>
      <p:pic>
        <p:nvPicPr>
          <p:cNvPr id="86019" name="Picture 2" descr="Tower 5"/>
          <p:cNvPicPr>
            <a:picLocks noChangeAspect="1" noChangeArrowheads="1"/>
          </p:cNvPicPr>
          <p:nvPr/>
        </p:nvPicPr>
        <p:blipFill>
          <a:blip r:embed="rId3">
            <a:extLst>
              <a:ext uri="{28A0092B-C50C-407E-A947-70E740481C1C}">
                <a14:useLocalDpi xmlns:a14="http://schemas.microsoft.com/office/drawing/2010/main" val="0"/>
              </a:ext>
            </a:extLst>
          </a:blip>
          <a:srcRect t="4858" b="18655"/>
          <a:stretch>
            <a:fillRect/>
          </a:stretch>
        </p:blipFill>
        <p:spPr bwMode="auto">
          <a:xfrm>
            <a:off x="4343400" y="1371600"/>
            <a:ext cx="4572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Box 3"/>
          <p:cNvSpPr txBox="1">
            <a:spLocks noChangeArrowheads="1"/>
          </p:cNvSpPr>
          <p:nvPr/>
        </p:nvSpPr>
        <p:spPr bwMode="auto">
          <a:xfrm>
            <a:off x="0" y="228600"/>
            <a:ext cx="4343400" cy="823913"/>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800"/>
              <a:t>Tower</a:t>
            </a:r>
          </a:p>
        </p:txBody>
      </p:sp>
      <p:sp>
        <p:nvSpPr>
          <p:cNvPr id="86021" name="Text Box 6"/>
          <p:cNvSpPr txBox="1">
            <a:spLocks noChangeArrowheads="1"/>
          </p:cNvSpPr>
          <p:nvPr/>
        </p:nvSpPr>
        <p:spPr bwMode="auto">
          <a:xfrm>
            <a:off x="4038600" y="381000"/>
            <a:ext cx="4071938"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000"/>
              <a:t>Staffing:  Officer, Apparatus Tech, </a:t>
            </a:r>
          </a:p>
          <a:p>
            <a:pPr algn="ctr"/>
            <a:r>
              <a:rPr lang="en-US" sz="2000"/>
              <a:t>&amp; FF</a:t>
            </a:r>
          </a:p>
        </p:txBody>
      </p:sp>
      <p:pic>
        <p:nvPicPr>
          <p:cNvPr id="86022" name="Picture 8" descr="T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2954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9" descr="Trk"/>
          <p:cNvPicPr>
            <a:picLocks noChangeAspect="1" noChangeArrowheads="1"/>
          </p:cNvPicPr>
          <p:nvPr/>
        </p:nvPicPr>
        <p:blipFill>
          <a:blip r:embed="rId5">
            <a:extLst>
              <a:ext uri="{28A0092B-C50C-407E-A947-70E740481C1C}">
                <a14:useLocalDpi xmlns:a14="http://schemas.microsoft.com/office/drawing/2010/main" val="0"/>
              </a:ext>
            </a:extLst>
          </a:blip>
          <a:srcRect t="11665"/>
          <a:stretch>
            <a:fillRect/>
          </a:stretch>
        </p:blipFill>
        <p:spPr bwMode="auto">
          <a:xfrm>
            <a:off x="2667000" y="4038600"/>
            <a:ext cx="3733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514E46-2305-460D-B4C9-48DD220AFC3A}" type="slidenum">
              <a:rPr lang="en-US" smtClean="0"/>
              <a:pPr eaLnBrk="1" hangingPunct="1"/>
              <a:t>106</a:t>
            </a:fld>
            <a:endParaRPr lang="en-US" smtClean="0"/>
          </a:p>
        </p:txBody>
      </p:sp>
      <p:pic>
        <p:nvPicPr>
          <p:cNvPr id="87043" name="Picture 2" descr="A413"/>
          <p:cNvPicPr>
            <a:picLocks noChangeAspect="1" noChangeArrowheads="1"/>
          </p:cNvPicPr>
          <p:nvPr/>
        </p:nvPicPr>
        <p:blipFill>
          <a:blip r:embed="rId3">
            <a:extLst>
              <a:ext uri="{28A0092B-C50C-407E-A947-70E740481C1C}">
                <a14:useLocalDpi xmlns:a14="http://schemas.microsoft.com/office/drawing/2010/main" val="0"/>
              </a:ext>
            </a:extLst>
          </a:blip>
          <a:srcRect l="3961" t="15833" r="12871" b="9525"/>
          <a:stretch>
            <a:fillRect/>
          </a:stretch>
        </p:blipFill>
        <p:spPr bwMode="auto">
          <a:xfrm>
            <a:off x="0" y="1219200"/>
            <a:ext cx="4953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3"/>
          <p:cNvSpPr txBox="1">
            <a:spLocks noChangeArrowheads="1"/>
          </p:cNvSpPr>
          <p:nvPr/>
        </p:nvSpPr>
        <p:spPr bwMode="auto">
          <a:xfrm>
            <a:off x="1371600" y="152400"/>
            <a:ext cx="5791200" cy="823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4800" b="1">
                <a:solidFill>
                  <a:schemeClr val="bg1"/>
                </a:solidFill>
              </a:rPr>
              <a:t>  </a:t>
            </a:r>
            <a:r>
              <a:rPr lang="en-US" sz="4800"/>
              <a:t>Ambulance/Medic</a:t>
            </a:r>
          </a:p>
        </p:txBody>
      </p:sp>
      <p:sp>
        <p:nvSpPr>
          <p:cNvPr id="87045" name="Rectangle 7"/>
          <p:cNvSpPr>
            <a:spLocks noChangeArrowheads="1"/>
          </p:cNvSpPr>
          <p:nvPr/>
        </p:nvSpPr>
        <p:spPr bwMode="auto">
          <a:xfrm>
            <a:off x="4953000" y="1447800"/>
            <a:ext cx="4038600"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61963" indent="-461963">
              <a:buFontTx/>
              <a:buChar char="•"/>
            </a:pPr>
            <a:r>
              <a:rPr lang="en-US" sz="2400"/>
              <a:t>38 Medic transport units</a:t>
            </a:r>
          </a:p>
          <a:p>
            <a:pPr marL="576263" lvl="1">
              <a:buFontTx/>
              <a:buChar char="•"/>
            </a:pPr>
            <a:r>
              <a:rPr lang="en-US" sz="2000"/>
              <a:t>27 have 1 ALS and 1FF/EMT as Driver</a:t>
            </a:r>
          </a:p>
          <a:p>
            <a:pPr marL="576263" lvl="1">
              <a:buFontTx/>
              <a:buChar char="•"/>
            </a:pPr>
            <a:r>
              <a:rPr lang="en-US" sz="2000"/>
              <a:t>14 will be training units with 2 ALS providers plus intern</a:t>
            </a:r>
          </a:p>
          <a:p>
            <a:pPr marL="461963" indent="-461963">
              <a:buFontTx/>
              <a:buChar char="•"/>
            </a:pPr>
            <a:r>
              <a:rPr lang="en-US" sz="2400"/>
              <a:t>4 BLS Units </a:t>
            </a:r>
          </a:p>
          <a:p>
            <a:pPr marL="576263" lvl="1">
              <a:buFontTx/>
              <a:buChar char="•"/>
            </a:pPr>
            <a:r>
              <a:rPr lang="en-US" sz="2000"/>
              <a:t>1 Aide &amp; 1 driver</a:t>
            </a:r>
          </a:p>
          <a:p>
            <a:pPr marL="461963" indent="-461963">
              <a:buFontTx/>
              <a:buChar char="•"/>
            </a:pPr>
            <a:r>
              <a:rPr lang="en-US" sz="2400"/>
              <a:t>Volunteer BLS Units </a:t>
            </a:r>
          </a:p>
          <a:p>
            <a:pPr marL="576263" lvl="1">
              <a:buFontTx/>
              <a:buChar char="•"/>
            </a:pPr>
            <a:r>
              <a:rPr lang="en-US" sz="2000"/>
              <a:t>1 Aide &amp; 1 Driver</a:t>
            </a:r>
          </a:p>
          <a:p>
            <a:pPr marL="461963" indent="-461963"/>
            <a:endParaRPr lang="en-US" sz="2800"/>
          </a:p>
        </p:txBody>
      </p:sp>
    </p:spTree>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2"/>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944B6A-3FA0-4916-96CE-8F79C0656AB2}" type="slidenum">
              <a:rPr lang="en-US" smtClean="0"/>
              <a:pPr eaLnBrk="1" hangingPunct="1"/>
              <a:t>107</a:t>
            </a:fld>
            <a:endParaRPr lang="en-US" smtClean="0"/>
          </a:p>
        </p:txBody>
      </p:sp>
      <p:pic>
        <p:nvPicPr>
          <p:cNvPr id="88067" name="Picture 2" descr="VOLAMB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48768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3" descr="VOLAMB21"/>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5054600" y="274638"/>
            <a:ext cx="3632200" cy="2865437"/>
          </a:xfrm>
        </p:spPr>
      </p:pic>
      <p:pic>
        <p:nvPicPr>
          <p:cNvPr id="88069" name="Picture 4" descr="VOLAMBUS"/>
          <p:cNvPicPr>
            <a:picLocks noChangeAspect="1" noChangeArrowheads="1"/>
          </p:cNvPicPr>
          <p:nvPr/>
        </p:nvPicPr>
        <p:blipFill>
          <a:blip r:embed="rId5">
            <a:extLst>
              <a:ext uri="{28A0092B-C50C-407E-A947-70E740481C1C}">
                <a14:useLocalDpi xmlns:a14="http://schemas.microsoft.com/office/drawing/2010/main" val="0"/>
              </a:ext>
            </a:extLst>
          </a:blip>
          <a:srcRect b="9389"/>
          <a:stretch>
            <a:fillRect/>
          </a:stretch>
        </p:blipFill>
        <p:spPr bwMode="auto">
          <a:xfrm>
            <a:off x="457200" y="3230563"/>
            <a:ext cx="44196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5" descr="VOLAMBU"/>
          <p:cNvPicPr>
            <a:picLocks noChangeAspect="1" noChangeArrowheads="1"/>
          </p:cNvPicPr>
          <p:nvPr/>
        </p:nvPicPr>
        <p:blipFill>
          <a:blip r:embed="rId6">
            <a:extLst>
              <a:ext uri="{28A0092B-C50C-407E-A947-70E740481C1C}">
                <a14:useLocalDpi xmlns:a14="http://schemas.microsoft.com/office/drawing/2010/main" val="0"/>
              </a:ext>
            </a:extLst>
          </a:blip>
          <a:srcRect b="8594"/>
          <a:stretch>
            <a:fillRect/>
          </a:stretch>
        </p:blipFill>
        <p:spPr bwMode="auto">
          <a:xfrm>
            <a:off x="4724400" y="3276600"/>
            <a:ext cx="4064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B8A78D-552C-4B51-8FAD-26CB1E564DB4}" type="slidenum">
              <a:rPr lang="en-US" smtClean="0"/>
              <a:pPr eaLnBrk="1" hangingPunct="1"/>
              <a:t>108</a:t>
            </a:fld>
            <a:endParaRPr lang="en-US" smtClean="0"/>
          </a:p>
        </p:txBody>
      </p:sp>
      <p:sp>
        <p:nvSpPr>
          <p:cNvPr id="89091" name="Rectangle 2"/>
          <p:cNvSpPr>
            <a:spLocks noGrp="1" noChangeArrowheads="1"/>
          </p:cNvSpPr>
          <p:nvPr>
            <p:ph type="title"/>
          </p:nvPr>
        </p:nvSpPr>
        <p:spPr/>
        <p:txBody>
          <a:bodyPr/>
          <a:lstStyle/>
          <a:p>
            <a:pPr eaLnBrk="1" hangingPunct="1"/>
            <a:r>
              <a:rPr lang="en-US" b="1" smtClean="0"/>
              <a:t>Auxiliary Units</a:t>
            </a:r>
          </a:p>
        </p:txBody>
      </p:sp>
      <p:sp>
        <p:nvSpPr>
          <p:cNvPr id="89092" name="Rectangle 3"/>
          <p:cNvSpPr>
            <a:spLocks noGrp="1" noChangeArrowheads="1"/>
          </p:cNvSpPr>
          <p:nvPr>
            <p:ph type="body" idx="1"/>
          </p:nvPr>
        </p:nvSpPr>
        <p:spPr>
          <a:xfrm>
            <a:off x="4724400" y="1295400"/>
            <a:ext cx="4114800" cy="4495800"/>
          </a:xfrm>
        </p:spPr>
        <p:txBody>
          <a:bodyPr/>
          <a:lstStyle/>
          <a:p>
            <a:pPr eaLnBrk="1" hangingPunct="1">
              <a:lnSpc>
                <a:spcPct val="80000"/>
              </a:lnSpc>
            </a:pPr>
            <a:r>
              <a:rPr lang="en-US" sz="2800" b="1" smtClean="0"/>
              <a:t>Command “Buggies”</a:t>
            </a:r>
          </a:p>
          <a:p>
            <a:pPr eaLnBrk="1" hangingPunct="1">
              <a:lnSpc>
                <a:spcPct val="80000"/>
              </a:lnSpc>
            </a:pPr>
            <a:r>
              <a:rPr lang="en-US" sz="2800" b="1" smtClean="0"/>
              <a:t>Brush</a:t>
            </a:r>
          </a:p>
          <a:p>
            <a:pPr eaLnBrk="1" hangingPunct="1">
              <a:lnSpc>
                <a:spcPct val="80000"/>
              </a:lnSpc>
            </a:pPr>
            <a:r>
              <a:rPr lang="en-US" sz="2800" b="1" smtClean="0"/>
              <a:t>Utility</a:t>
            </a:r>
          </a:p>
          <a:p>
            <a:pPr eaLnBrk="1" hangingPunct="1">
              <a:lnSpc>
                <a:spcPct val="80000"/>
              </a:lnSpc>
            </a:pPr>
            <a:r>
              <a:rPr lang="en-US" sz="2800" b="1" smtClean="0"/>
              <a:t>Boat</a:t>
            </a:r>
          </a:p>
          <a:p>
            <a:pPr eaLnBrk="1" hangingPunct="1">
              <a:lnSpc>
                <a:spcPct val="80000"/>
              </a:lnSpc>
            </a:pPr>
            <a:r>
              <a:rPr lang="en-US" sz="2800" b="1" smtClean="0"/>
              <a:t>Canteen</a:t>
            </a:r>
          </a:p>
          <a:p>
            <a:pPr eaLnBrk="1" hangingPunct="1">
              <a:lnSpc>
                <a:spcPct val="80000"/>
              </a:lnSpc>
            </a:pPr>
            <a:r>
              <a:rPr lang="en-US" sz="2800" b="1" smtClean="0"/>
              <a:t>Rehab Unit</a:t>
            </a:r>
          </a:p>
          <a:p>
            <a:pPr eaLnBrk="1" hangingPunct="1">
              <a:lnSpc>
                <a:spcPct val="80000"/>
              </a:lnSpc>
            </a:pPr>
            <a:r>
              <a:rPr lang="en-US" sz="2800" b="1" smtClean="0"/>
              <a:t>Medical Ambulance Bus</a:t>
            </a:r>
          </a:p>
          <a:p>
            <a:pPr eaLnBrk="1" hangingPunct="1">
              <a:lnSpc>
                <a:spcPct val="80000"/>
              </a:lnSpc>
            </a:pPr>
            <a:r>
              <a:rPr lang="en-US" sz="2800" b="1" smtClean="0"/>
              <a:t>Mobile Training Lab</a:t>
            </a:r>
          </a:p>
          <a:p>
            <a:pPr eaLnBrk="1" hangingPunct="1">
              <a:lnSpc>
                <a:spcPct val="80000"/>
              </a:lnSpc>
            </a:pPr>
            <a:endParaRPr lang="en-US" sz="2800" b="1" smtClean="0"/>
          </a:p>
          <a:p>
            <a:pPr eaLnBrk="1" hangingPunct="1">
              <a:lnSpc>
                <a:spcPct val="80000"/>
              </a:lnSpc>
            </a:pPr>
            <a:endParaRPr lang="en-US" sz="2800" b="1" smtClean="0"/>
          </a:p>
        </p:txBody>
      </p:sp>
      <p:sp>
        <p:nvSpPr>
          <p:cNvPr id="89093" name="Rectangle 4"/>
          <p:cNvSpPr>
            <a:spLocks noChangeArrowheads="1"/>
          </p:cNvSpPr>
          <p:nvPr/>
        </p:nvSpPr>
        <p:spPr bwMode="auto">
          <a:xfrm>
            <a:off x="228600" y="1295400"/>
            <a:ext cx="46482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FontTx/>
              <a:buChar char="•"/>
            </a:pPr>
            <a:r>
              <a:rPr lang="en-US" sz="2800" b="1"/>
              <a:t>Hazmat </a:t>
            </a:r>
          </a:p>
          <a:p>
            <a:pPr marL="342900" indent="-342900">
              <a:spcBef>
                <a:spcPct val="20000"/>
              </a:spcBef>
              <a:buFontTx/>
              <a:buChar char="•"/>
            </a:pPr>
            <a:r>
              <a:rPr lang="en-US" sz="2800" b="1"/>
              <a:t>Foam Units</a:t>
            </a:r>
          </a:p>
          <a:p>
            <a:pPr marL="342900" indent="-342900">
              <a:spcBef>
                <a:spcPct val="20000"/>
              </a:spcBef>
              <a:buFontTx/>
              <a:buChar char="•"/>
            </a:pPr>
            <a:r>
              <a:rPr lang="en-US" sz="2800" b="1"/>
              <a:t>Tanker </a:t>
            </a:r>
          </a:p>
          <a:p>
            <a:pPr marL="342900" indent="-342900">
              <a:spcBef>
                <a:spcPct val="20000"/>
              </a:spcBef>
              <a:buFontTx/>
              <a:buChar char="•"/>
            </a:pPr>
            <a:r>
              <a:rPr lang="en-US" sz="2800" b="1"/>
              <a:t>Support Units</a:t>
            </a:r>
          </a:p>
          <a:p>
            <a:pPr marL="742950" lvl="1" indent="-285750">
              <a:spcBef>
                <a:spcPct val="20000"/>
              </a:spcBef>
              <a:buFontTx/>
              <a:buChar char="–"/>
            </a:pPr>
            <a:r>
              <a:rPr lang="en-US" sz="2400" b="1"/>
              <a:t>Mobile Air</a:t>
            </a:r>
          </a:p>
          <a:p>
            <a:pPr marL="742950" lvl="1" indent="-285750">
              <a:spcBef>
                <a:spcPct val="20000"/>
              </a:spcBef>
              <a:buFontTx/>
              <a:buChar char="–"/>
            </a:pPr>
            <a:r>
              <a:rPr lang="en-US" sz="2400" b="1"/>
              <a:t>Light &amp; Air</a:t>
            </a:r>
          </a:p>
          <a:p>
            <a:pPr marL="742950" lvl="1" indent="-285750">
              <a:spcBef>
                <a:spcPct val="20000"/>
              </a:spcBef>
              <a:buFontTx/>
              <a:buChar char="–"/>
            </a:pPr>
            <a:r>
              <a:rPr lang="en-US" sz="2400" b="1"/>
              <a:t>Field Communications</a:t>
            </a:r>
          </a:p>
          <a:p>
            <a:pPr marL="742950" lvl="1" indent="-285750">
              <a:spcBef>
                <a:spcPct val="20000"/>
              </a:spcBef>
              <a:buFontTx/>
              <a:buChar char="–"/>
            </a:pPr>
            <a:r>
              <a:rPr lang="en-US" sz="2400" b="1"/>
              <a:t>Medical Support</a:t>
            </a:r>
          </a:p>
        </p:txBody>
      </p:sp>
    </p:spTree>
  </p:cSld>
  <p:clrMapOvr>
    <a:masterClrMapping/>
  </p:clrMapOvr>
  <p:transition spd="med">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F90D2BA-C814-478E-902C-8294CFC07235}" type="slidenum">
              <a:rPr lang="en-US" smtClean="0"/>
              <a:pPr eaLnBrk="1" hangingPunct="1"/>
              <a:t>109</a:t>
            </a:fld>
            <a:endParaRPr lang="en-US" smtClean="0"/>
          </a:p>
        </p:txBody>
      </p:sp>
      <p:sp>
        <p:nvSpPr>
          <p:cNvPr id="90115" name="Text Box 2"/>
          <p:cNvSpPr txBox="1">
            <a:spLocks noChangeArrowheads="1"/>
          </p:cNvSpPr>
          <p:nvPr/>
        </p:nvSpPr>
        <p:spPr bwMode="auto">
          <a:xfrm>
            <a:off x="381000" y="5334000"/>
            <a:ext cx="777240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65000"/>
              </a:lnSpc>
              <a:spcBef>
                <a:spcPct val="50000"/>
              </a:spcBef>
            </a:pPr>
            <a:r>
              <a:rPr lang="en-US" sz="3600"/>
              <a:t>HAZMAT 440 w/ Support Unit</a:t>
            </a:r>
          </a:p>
        </p:txBody>
      </p:sp>
      <p:pic>
        <p:nvPicPr>
          <p:cNvPr id="90116" name="Picture 3" descr="Hazmat"/>
          <p:cNvPicPr>
            <a:picLocks noChangeAspect="1" noChangeArrowheads="1"/>
          </p:cNvPicPr>
          <p:nvPr/>
        </p:nvPicPr>
        <p:blipFill>
          <a:blip r:embed="rId3">
            <a:extLst>
              <a:ext uri="{28A0092B-C50C-407E-A947-70E740481C1C}">
                <a14:useLocalDpi xmlns:a14="http://schemas.microsoft.com/office/drawing/2010/main" val="0"/>
              </a:ext>
            </a:extLst>
          </a:blip>
          <a:srcRect b="31482"/>
          <a:stretch>
            <a:fillRect/>
          </a:stretch>
        </p:blipFill>
        <p:spPr bwMode="auto">
          <a:xfrm>
            <a:off x="0" y="342900"/>
            <a:ext cx="9144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4DE14E-D5EA-42F1-9958-13BF32AF1041}" type="slidenum">
              <a:rPr lang="en-US" smtClean="0"/>
              <a:pPr eaLnBrk="1" hangingPunct="1"/>
              <a:t>11</a:t>
            </a:fld>
            <a:endParaRPr lang="en-US" smtClean="0"/>
          </a:p>
        </p:txBody>
      </p:sp>
      <p:sp>
        <p:nvSpPr>
          <p:cNvPr id="15363" name="Rectangle 2"/>
          <p:cNvSpPr>
            <a:spLocks noGrp="1" noChangeArrowheads="1"/>
          </p:cNvSpPr>
          <p:nvPr>
            <p:ph type="title"/>
          </p:nvPr>
        </p:nvSpPr>
        <p:spPr>
          <a:xfrm>
            <a:off x="1143000" y="228600"/>
            <a:ext cx="8229600" cy="1143000"/>
          </a:xfrm>
        </p:spPr>
        <p:txBody>
          <a:bodyPr/>
          <a:lstStyle/>
          <a:p>
            <a:pPr eaLnBrk="1" hangingPunct="1"/>
            <a:r>
              <a:rPr lang="en-US" sz="3600" smtClean="0"/>
              <a:t>Fire &amp; Rescue Department’s Vision</a:t>
            </a:r>
          </a:p>
        </p:txBody>
      </p:sp>
      <p:sp>
        <p:nvSpPr>
          <p:cNvPr id="15364" name="Rectangle 3"/>
          <p:cNvSpPr>
            <a:spLocks noGrp="1" noChangeArrowheads="1"/>
          </p:cNvSpPr>
          <p:nvPr>
            <p:ph type="body" sz="half" idx="1"/>
          </p:nvPr>
        </p:nvSpPr>
        <p:spPr>
          <a:xfrm>
            <a:off x="533400" y="1600200"/>
            <a:ext cx="8153400" cy="4525963"/>
          </a:xfrm>
        </p:spPr>
        <p:txBody>
          <a:bodyPr/>
          <a:lstStyle/>
          <a:p>
            <a:pPr algn="ctr" eaLnBrk="1" hangingPunct="1">
              <a:lnSpc>
                <a:spcPct val="115000"/>
              </a:lnSpc>
              <a:buFontTx/>
              <a:buNone/>
            </a:pPr>
            <a:r>
              <a:rPr lang="en-US" sz="3600" b="1" smtClean="0"/>
              <a:t>Dedicated to being the best community-focused fire and rescue department ensuring a safe and secure environment for all.</a:t>
            </a:r>
            <a:endParaRPr lang="en-US" sz="2400" smtClean="0"/>
          </a:p>
        </p:txBody>
      </p:sp>
      <p:pic>
        <p:nvPicPr>
          <p:cNvPr id="15365" name="Picture 4" descr="C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
            <a:ext cx="787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2"/>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3E994C1-9F27-49D4-AB78-AD5E437E2DD9}" type="slidenum">
              <a:rPr lang="en-US" smtClean="0"/>
              <a:pPr eaLnBrk="1" hangingPunct="1"/>
              <a:t>110</a:t>
            </a:fld>
            <a:endParaRPr lang="en-US" smtClean="0"/>
          </a:p>
        </p:txBody>
      </p:sp>
      <p:sp>
        <p:nvSpPr>
          <p:cNvPr id="91139" name="Rectangle 2"/>
          <p:cNvSpPr>
            <a:spLocks noGrp="1" noChangeArrowheads="1"/>
          </p:cNvSpPr>
          <p:nvPr>
            <p:ph type="title"/>
          </p:nvPr>
        </p:nvSpPr>
        <p:spPr>
          <a:xfrm>
            <a:off x="381000" y="152400"/>
            <a:ext cx="8458200" cy="838200"/>
          </a:xfrm>
        </p:spPr>
        <p:txBody>
          <a:bodyPr/>
          <a:lstStyle/>
          <a:p>
            <a:pPr eaLnBrk="1" hangingPunct="1"/>
            <a:r>
              <a:rPr lang="en-US" smtClean="0"/>
              <a:t>Tanker </a:t>
            </a:r>
          </a:p>
        </p:txBody>
      </p:sp>
      <p:pic>
        <p:nvPicPr>
          <p:cNvPr id="91140" name="Picture 3" descr="Tanker4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41148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4" descr="Tanker 4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590800"/>
            <a:ext cx="48768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67D65B-7727-4503-8F06-9A90C8C80633}" type="slidenum">
              <a:rPr lang="en-US" smtClean="0"/>
              <a:pPr eaLnBrk="1" hangingPunct="1"/>
              <a:t>111</a:t>
            </a:fld>
            <a:endParaRPr lang="en-US" smtClean="0"/>
          </a:p>
        </p:txBody>
      </p:sp>
      <p:sp>
        <p:nvSpPr>
          <p:cNvPr id="92163" name="Rectangle 2"/>
          <p:cNvSpPr>
            <a:spLocks noGrp="1" noChangeArrowheads="1"/>
          </p:cNvSpPr>
          <p:nvPr>
            <p:ph type="title"/>
          </p:nvPr>
        </p:nvSpPr>
        <p:spPr>
          <a:xfrm>
            <a:off x="304800" y="0"/>
            <a:ext cx="8229600" cy="1143000"/>
          </a:xfrm>
        </p:spPr>
        <p:txBody>
          <a:bodyPr/>
          <a:lstStyle/>
          <a:p>
            <a:pPr eaLnBrk="1" hangingPunct="1"/>
            <a:r>
              <a:rPr lang="en-US" smtClean="0"/>
              <a:t>Support Units</a:t>
            </a:r>
          </a:p>
        </p:txBody>
      </p:sp>
      <p:pic>
        <p:nvPicPr>
          <p:cNvPr id="92164" name="Picture 3" descr="Field Communications Un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11899"/>
          <a:stretch>
            <a:fillRect/>
          </a:stretch>
        </p:blipFill>
        <p:spPr>
          <a:xfrm>
            <a:off x="685800" y="4038600"/>
            <a:ext cx="3759200" cy="220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65" name="Picture 4" descr="Medic Care support Unit"/>
          <p:cNvPicPr>
            <a:picLocks noChangeAspect="1" noChangeArrowheads="1"/>
          </p:cNvPicPr>
          <p:nvPr/>
        </p:nvPicPr>
        <p:blipFill>
          <a:blip r:embed="rId4">
            <a:extLst>
              <a:ext uri="{28A0092B-C50C-407E-A947-70E740481C1C}">
                <a14:useLocalDpi xmlns:a14="http://schemas.microsoft.com/office/drawing/2010/main" val="0"/>
              </a:ext>
            </a:extLst>
          </a:blip>
          <a:srcRect b="12508"/>
          <a:stretch>
            <a:fillRect/>
          </a:stretch>
        </p:blipFill>
        <p:spPr bwMode="auto">
          <a:xfrm>
            <a:off x="4953000" y="4038600"/>
            <a:ext cx="3784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ext Box 5"/>
          <p:cNvSpPr txBox="1">
            <a:spLocks noChangeArrowheads="1"/>
          </p:cNvSpPr>
          <p:nvPr/>
        </p:nvSpPr>
        <p:spPr bwMode="auto">
          <a:xfrm>
            <a:off x="304800" y="3657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a:t>Field Communications Unit</a:t>
            </a:r>
            <a:r>
              <a:rPr lang="en-US"/>
              <a:t>	</a:t>
            </a:r>
          </a:p>
        </p:txBody>
      </p:sp>
      <p:sp>
        <p:nvSpPr>
          <p:cNvPr id="92167" name="Text Box 6"/>
          <p:cNvSpPr txBox="1">
            <a:spLocks noChangeArrowheads="1"/>
          </p:cNvSpPr>
          <p:nvPr/>
        </p:nvSpPr>
        <p:spPr bwMode="auto">
          <a:xfrm>
            <a:off x="4953000" y="35814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a:t>Medic Care Support Unit</a:t>
            </a:r>
          </a:p>
        </p:txBody>
      </p:sp>
      <p:pic>
        <p:nvPicPr>
          <p:cNvPr id="92168" name="Picture 7" descr="Light&amp;Air 4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219200"/>
            <a:ext cx="381000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Text Box 8"/>
          <p:cNvSpPr txBox="1">
            <a:spLocks noChangeArrowheads="1"/>
          </p:cNvSpPr>
          <p:nvPr/>
        </p:nvSpPr>
        <p:spPr bwMode="auto">
          <a:xfrm>
            <a:off x="5715000" y="8382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a:t>Light &amp; Air Unit</a:t>
            </a:r>
          </a:p>
        </p:txBody>
      </p:sp>
      <p:pic>
        <p:nvPicPr>
          <p:cNvPr id="92170" name="Picture 9" descr="Mobile Air Unit"/>
          <p:cNvPicPr>
            <a:picLocks noChangeAspect="1" noChangeArrowheads="1"/>
          </p:cNvPicPr>
          <p:nvPr/>
        </p:nvPicPr>
        <p:blipFill>
          <a:blip r:embed="rId6">
            <a:extLst>
              <a:ext uri="{28A0092B-C50C-407E-A947-70E740481C1C}">
                <a14:useLocalDpi xmlns:a14="http://schemas.microsoft.com/office/drawing/2010/main" val="0"/>
              </a:ext>
            </a:extLst>
          </a:blip>
          <a:srcRect b="12854"/>
          <a:stretch>
            <a:fillRect/>
          </a:stretch>
        </p:blipFill>
        <p:spPr bwMode="auto">
          <a:xfrm>
            <a:off x="838200" y="1371600"/>
            <a:ext cx="3276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1" name="Text Box 10"/>
          <p:cNvSpPr txBox="1">
            <a:spLocks noChangeArrowheads="1"/>
          </p:cNvSpPr>
          <p:nvPr/>
        </p:nvSpPr>
        <p:spPr bwMode="auto">
          <a:xfrm>
            <a:off x="914400" y="9144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a:t>Mobile Air Unit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2"/>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A098843-B644-4917-ADDF-5585D75DA0FF}" type="slidenum">
              <a:rPr lang="en-US" smtClean="0"/>
              <a:pPr eaLnBrk="1" hangingPunct="1"/>
              <a:t>112</a:t>
            </a:fld>
            <a:endParaRPr lang="en-US" smtClean="0"/>
          </a:p>
        </p:txBody>
      </p:sp>
      <p:pic>
        <p:nvPicPr>
          <p:cNvPr id="93187" name="Picture 2" descr="Safety1-01"/>
          <p:cNvPicPr>
            <a:picLocks noChangeAspect="1" noChangeArrowheads="1"/>
          </p:cNvPicPr>
          <p:nvPr/>
        </p:nvPicPr>
        <p:blipFill>
          <a:blip r:embed="rId3">
            <a:extLst>
              <a:ext uri="{28A0092B-C50C-407E-A947-70E740481C1C}">
                <a14:useLocalDpi xmlns:a14="http://schemas.microsoft.com/office/drawing/2010/main" val="0"/>
              </a:ext>
            </a:extLst>
          </a:blip>
          <a:srcRect t="14865" b="13669"/>
          <a:stretch>
            <a:fillRect/>
          </a:stretch>
        </p:blipFill>
        <p:spPr bwMode="auto">
          <a:xfrm>
            <a:off x="533400" y="1600200"/>
            <a:ext cx="81295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Rectangle 3"/>
          <p:cNvSpPr>
            <a:spLocks noGrp="1" noChangeArrowheads="1"/>
          </p:cNvSpPr>
          <p:nvPr>
            <p:ph type="title"/>
          </p:nvPr>
        </p:nvSpPr>
        <p:spPr/>
        <p:txBody>
          <a:bodyPr/>
          <a:lstStyle/>
          <a:p>
            <a:pPr eaLnBrk="1" hangingPunct="1"/>
            <a:r>
              <a:rPr lang="en-US" smtClean="0"/>
              <a:t>Command  Buggies</a:t>
            </a:r>
          </a:p>
        </p:txBody>
      </p:sp>
    </p:spTree>
  </p:cSld>
  <p:clrMapOvr>
    <a:masterClrMapping/>
  </p:clrMapOvr>
  <p:transition spd="med">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8C8735-48D9-4130-9A39-32CA85A74C46}" type="slidenum">
              <a:rPr lang="en-US" smtClean="0"/>
              <a:pPr eaLnBrk="1" hangingPunct="1"/>
              <a:t>113</a:t>
            </a:fld>
            <a:endParaRPr lang="en-US" smtClean="0"/>
          </a:p>
        </p:txBody>
      </p:sp>
      <p:pic>
        <p:nvPicPr>
          <p:cNvPr id="94211" name="Picture 2" descr="Brush 12"/>
          <p:cNvPicPr>
            <a:picLocks noChangeAspect="1" noChangeArrowheads="1"/>
          </p:cNvPicPr>
          <p:nvPr/>
        </p:nvPicPr>
        <p:blipFill>
          <a:blip r:embed="rId3">
            <a:extLst>
              <a:ext uri="{28A0092B-C50C-407E-A947-70E740481C1C}">
                <a14:useLocalDpi xmlns:a14="http://schemas.microsoft.com/office/drawing/2010/main" val="0"/>
              </a:ext>
            </a:extLst>
          </a:blip>
          <a:srcRect l="7692" t="15384" b="23077"/>
          <a:stretch>
            <a:fillRect/>
          </a:stretch>
        </p:blipFill>
        <p:spPr bwMode="auto">
          <a:xfrm>
            <a:off x="4572000" y="762000"/>
            <a:ext cx="4572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3"/>
          <p:cNvSpPr txBox="1">
            <a:spLocks noChangeArrowheads="1"/>
          </p:cNvSpPr>
          <p:nvPr/>
        </p:nvSpPr>
        <p:spPr bwMode="auto">
          <a:xfrm>
            <a:off x="5334000" y="5562600"/>
            <a:ext cx="3581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800"/>
              <a:t>Brush</a:t>
            </a:r>
          </a:p>
        </p:txBody>
      </p:sp>
      <p:pic>
        <p:nvPicPr>
          <p:cNvPr id="94213" name="Picture 4" descr="VOLBRU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5" descr="Brush 22"/>
          <p:cNvPicPr>
            <a:picLocks noChangeAspect="1" noChangeArrowheads="1"/>
          </p:cNvPicPr>
          <p:nvPr/>
        </p:nvPicPr>
        <p:blipFill>
          <a:blip r:embed="rId5">
            <a:extLst>
              <a:ext uri="{28A0092B-C50C-407E-A947-70E740481C1C}">
                <a14:useLocalDpi xmlns:a14="http://schemas.microsoft.com/office/drawing/2010/main" val="0"/>
              </a:ext>
            </a:extLst>
          </a:blip>
          <a:srcRect b="13461"/>
          <a:stretch>
            <a:fillRect/>
          </a:stretch>
        </p:blipFill>
        <p:spPr bwMode="auto">
          <a:xfrm>
            <a:off x="152400" y="2895600"/>
            <a:ext cx="4953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6" descr="Brush 4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3429000"/>
            <a:ext cx="4038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BA08B2-8801-4E7B-911A-6C773BE882EE}" type="slidenum">
              <a:rPr lang="en-US" smtClean="0"/>
              <a:pPr eaLnBrk="1" hangingPunct="1"/>
              <a:t>114</a:t>
            </a:fld>
            <a:endParaRPr lang="en-US" smtClean="0"/>
          </a:p>
        </p:txBody>
      </p:sp>
      <p:pic>
        <p:nvPicPr>
          <p:cNvPr id="95235" name="Picture 2" descr="VOLUTILI"/>
          <p:cNvPicPr>
            <a:picLocks noChangeAspect="1" noChangeArrowheads="1"/>
          </p:cNvPicPr>
          <p:nvPr/>
        </p:nvPicPr>
        <p:blipFill>
          <a:blip r:embed="rId3">
            <a:extLst>
              <a:ext uri="{28A0092B-C50C-407E-A947-70E740481C1C}">
                <a14:useLocalDpi xmlns:a14="http://schemas.microsoft.com/office/drawing/2010/main" val="0"/>
              </a:ext>
            </a:extLst>
          </a:blip>
          <a:srcRect b="21094"/>
          <a:stretch>
            <a:fillRect/>
          </a:stretch>
        </p:blipFill>
        <p:spPr bwMode="auto">
          <a:xfrm>
            <a:off x="0" y="3606800"/>
            <a:ext cx="40640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3" descr="Utility12-01"/>
          <p:cNvPicPr>
            <a:picLocks noChangeAspect="1" noChangeArrowheads="1"/>
          </p:cNvPicPr>
          <p:nvPr/>
        </p:nvPicPr>
        <p:blipFill>
          <a:blip r:embed="rId4" cstate="print">
            <a:extLst>
              <a:ext uri="{28A0092B-C50C-407E-A947-70E740481C1C}">
                <a14:useLocalDpi xmlns:a14="http://schemas.microsoft.com/office/drawing/2010/main" val="0"/>
              </a:ext>
            </a:extLst>
          </a:blip>
          <a:srcRect b="18367"/>
          <a:stretch>
            <a:fillRect/>
          </a:stretch>
        </p:blipFill>
        <p:spPr bwMode="auto">
          <a:xfrm>
            <a:off x="4165600" y="3124200"/>
            <a:ext cx="4978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4" descr="U4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8200"/>
            <a:ext cx="4800600"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5" descr="VOLCAN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715963"/>
            <a:ext cx="40386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Text Box 6"/>
          <p:cNvSpPr txBox="1">
            <a:spLocks noChangeArrowheads="1"/>
          </p:cNvSpPr>
          <p:nvPr/>
        </p:nvSpPr>
        <p:spPr bwMode="auto">
          <a:xfrm>
            <a:off x="0" y="0"/>
            <a:ext cx="9067800" cy="823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800"/>
              <a:t>Utility Vehicles</a:t>
            </a:r>
          </a:p>
        </p:txBody>
      </p:sp>
    </p:spTree>
  </p:cSld>
  <p:clrMapOvr>
    <a:masterClrMapping/>
  </p:clrMapOvr>
  <p:transition spd="med">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DD16D7-E1F7-4CC9-A3B7-1F0D6F304EC0}" type="slidenum">
              <a:rPr lang="en-US" smtClean="0"/>
              <a:pPr eaLnBrk="1" hangingPunct="1"/>
              <a:t>115</a:t>
            </a:fld>
            <a:endParaRPr lang="en-US" smtClean="0"/>
          </a:p>
        </p:txBody>
      </p:sp>
      <p:pic>
        <p:nvPicPr>
          <p:cNvPr id="96259" name="Picture 2" descr="Boa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0"/>
            <a:ext cx="495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3"/>
          <p:cNvSpPr txBox="1">
            <a:spLocks noChangeArrowheads="1"/>
          </p:cNvSpPr>
          <p:nvPr/>
        </p:nvSpPr>
        <p:spPr bwMode="auto">
          <a:xfrm>
            <a:off x="5715000" y="5029200"/>
            <a:ext cx="3276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800"/>
              <a:t>Boats</a:t>
            </a:r>
          </a:p>
        </p:txBody>
      </p:sp>
      <p:pic>
        <p:nvPicPr>
          <p:cNvPr id="96261" name="Picture 4" descr="Boat 25-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4958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5" descr="DSC_0093"/>
          <p:cNvPicPr>
            <a:picLocks noChangeAspect="1" noChangeArrowheads="1"/>
          </p:cNvPicPr>
          <p:nvPr/>
        </p:nvPicPr>
        <p:blipFill>
          <a:blip r:embed="rId5">
            <a:extLst>
              <a:ext uri="{28A0092B-C50C-407E-A947-70E740481C1C}">
                <a14:useLocalDpi xmlns:a14="http://schemas.microsoft.com/office/drawing/2010/main" val="0"/>
              </a:ext>
            </a:extLst>
          </a:blip>
          <a:srcRect b="12721"/>
          <a:stretch>
            <a:fillRect/>
          </a:stretch>
        </p:blipFill>
        <p:spPr bwMode="auto">
          <a:xfrm>
            <a:off x="0" y="2895600"/>
            <a:ext cx="54102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Slide Number Placeholder 2"/>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BC9748E-548E-4FAB-BF12-8299FFE21FCD}" type="slidenum">
              <a:rPr lang="en-US" smtClean="0"/>
              <a:pPr eaLnBrk="1" hangingPunct="1"/>
              <a:t>116</a:t>
            </a:fld>
            <a:endParaRPr lang="en-US" smtClean="0"/>
          </a:p>
        </p:txBody>
      </p:sp>
      <p:pic>
        <p:nvPicPr>
          <p:cNvPr id="97283" name="Picture 2" descr="Canteen17-01"/>
          <p:cNvPicPr>
            <a:picLocks noGrp="1" noChangeAspect="1" noChangeArrowheads="1"/>
          </p:cNvPicPr>
          <p:nvPr>
            <p:ph/>
          </p:nvPr>
        </p:nvPicPr>
        <p:blipFill>
          <a:blip r:embed="rId3">
            <a:extLst>
              <a:ext uri="{28A0092B-C50C-407E-A947-70E740481C1C}">
                <a14:useLocalDpi xmlns:a14="http://schemas.microsoft.com/office/drawing/2010/main" val="0"/>
              </a:ext>
            </a:extLst>
          </a:blip>
          <a:srcRect b="14481"/>
          <a:stretch>
            <a:fillRect/>
          </a:stretch>
        </p:blipFill>
        <p:spPr>
          <a:xfrm>
            <a:off x="3771900" y="990600"/>
            <a:ext cx="5372100" cy="3581400"/>
          </a:xfrm>
        </p:spPr>
      </p:pic>
      <p:sp>
        <p:nvSpPr>
          <p:cNvPr id="97284" name="Text Box 3"/>
          <p:cNvSpPr txBox="1">
            <a:spLocks noChangeArrowheads="1"/>
          </p:cNvSpPr>
          <p:nvPr/>
        </p:nvSpPr>
        <p:spPr bwMode="auto">
          <a:xfrm>
            <a:off x="0" y="0"/>
            <a:ext cx="9067800" cy="823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800"/>
              <a:t>Canteen Vehicle</a:t>
            </a:r>
          </a:p>
        </p:txBody>
      </p:sp>
      <p:pic>
        <p:nvPicPr>
          <p:cNvPr id="97285" name="Picture 4" descr="Canteen 4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657600"/>
            <a:ext cx="4343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31F227-7CB1-41FC-8018-07DBF4D1F37A}" type="slidenum">
              <a:rPr lang="en-US" smtClean="0"/>
              <a:pPr eaLnBrk="1" hangingPunct="1"/>
              <a:t>117</a:t>
            </a:fld>
            <a:endParaRPr lang="en-US" smtClean="0"/>
          </a:p>
        </p:txBody>
      </p:sp>
      <p:sp>
        <p:nvSpPr>
          <p:cNvPr id="98307" name="Rectangle 2"/>
          <p:cNvSpPr>
            <a:spLocks noGrp="1" noChangeArrowheads="1"/>
          </p:cNvSpPr>
          <p:nvPr>
            <p:ph type="title"/>
          </p:nvPr>
        </p:nvSpPr>
        <p:spPr>
          <a:xfrm>
            <a:off x="3962400" y="304800"/>
            <a:ext cx="5181600" cy="1143000"/>
          </a:xfrm>
        </p:spPr>
        <p:txBody>
          <a:bodyPr/>
          <a:lstStyle/>
          <a:p>
            <a:pPr eaLnBrk="1" hangingPunct="1"/>
            <a:r>
              <a:rPr lang="en-US" smtClean="0"/>
              <a:t>Rehab Unit</a:t>
            </a:r>
          </a:p>
        </p:txBody>
      </p:sp>
      <p:pic>
        <p:nvPicPr>
          <p:cNvPr id="98308" name="Picture 4" descr="Rehab Uni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133600"/>
            <a:ext cx="4756150"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5" descr="Rehab Unit In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382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6" descr="Rehab Unit Out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581400"/>
            <a:ext cx="36560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6"/>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157CE7-DBCB-4E50-9CE5-4BC06704072C}" type="slidenum">
              <a:rPr lang="en-US" smtClean="0"/>
              <a:pPr eaLnBrk="1" hangingPunct="1"/>
              <a:t>118</a:t>
            </a:fld>
            <a:endParaRPr lang="en-US" smtClean="0"/>
          </a:p>
        </p:txBody>
      </p:sp>
      <p:sp>
        <p:nvSpPr>
          <p:cNvPr id="99331" name="Rectangle 2"/>
          <p:cNvSpPr>
            <a:spLocks noGrp="1" noChangeArrowheads="1"/>
          </p:cNvSpPr>
          <p:nvPr>
            <p:ph type="title" sz="quarter"/>
          </p:nvPr>
        </p:nvSpPr>
        <p:spPr>
          <a:xfrm>
            <a:off x="457200" y="0"/>
            <a:ext cx="8229600" cy="1143000"/>
          </a:xfrm>
        </p:spPr>
        <p:txBody>
          <a:bodyPr/>
          <a:lstStyle/>
          <a:p>
            <a:pPr eaLnBrk="1" hangingPunct="1"/>
            <a:r>
              <a:rPr lang="en-US" smtClean="0"/>
              <a:t>Medical Ambulance Bus</a:t>
            </a:r>
          </a:p>
        </p:txBody>
      </p:sp>
      <p:pic>
        <p:nvPicPr>
          <p:cNvPr id="99332" name="Picture 3" descr="Medical Bus"/>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1219200"/>
            <a:ext cx="4724400" cy="2986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333" name="Picture 4" descr="Medical Bus 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276600" y="3271838"/>
            <a:ext cx="5867400" cy="3586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8680A2E-6EB5-4221-BC34-73D4C7E37E10}" type="slidenum">
              <a:rPr lang="en-US" smtClean="0"/>
              <a:pPr eaLnBrk="1" hangingPunct="1"/>
              <a:t>119</a:t>
            </a:fld>
            <a:endParaRPr lang="en-US" smtClean="0"/>
          </a:p>
        </p:txBody>
      </p:sp>
      <p:sp>
        <p:nvSpPr>
          <p:cNvPr id="100355" name="Rectangle 2"/>
          <p:cNvSpPr>
            <a:spLocks noGrp="1" noChangeArrowheads="1"/>
          </p:cNvSpPr>
          <p:nvPr>
            <p:ph type="title"/>
          </p:nvPr>
        </p:nvSpPr>
        <p:spPr/>
        <p:txBody>
          <a:bodyPr/>
          <a:lstStyle/>
          <a:p>
            <a:pPr eaLnBrk="1" hangingPunct="1"/>
            <a:r>
              <a:rPr lang="en-US" smtClean="0"/>
              <a:t>Mobile Training Lab</a:t>
            </a:r>
          </a:p>
        </p:txBody>
      </p:sp>
      <p:pic>
        <p:nvPicPr>
          <p:cNvPr id="100356" name="Picture 3" descr="IMG_0015"/>
          <p:cNvPicPr>
            <a:picLocks noChangeAspect="1" noChangeArrowheads="1"/>
          </p:cNvPicPr>
          <p:nvPr/>
        </p:nvPicPr>
        <p:blipFill>
          <a:blip r:embed="rId3">
            <a:extLst>
              <a:ext uri="{28A0092B-C50C-407E-A947-70E740481C1C}">
                <a14:useLocalDpi xmlns:a14="http://schemas.microsoft.com/office/drawing/2010/main" val="0"/>
              </a:ext>
            </a:extLst>
          </a:blip>
          <a:srcRect r="4082"/>
          <a:stretch>
            <a:fillRect/>
          </a:stretch>
        </p:blipFill>
        <p:spPr bwMode="auto">
          <a:xfrm>
            <a:off x="533400" y="1219200"/>
            <a:ext cx="35814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4" descr="Training Lab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295400"/>
            <a:ext cx="36560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5" descr="Training Lab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962400"/>
            <a:ext cx="36560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637B82-A62B-443A-A5BC-78100880ADD8}" type="slidenum">
              <a:rPr lang="en-US" smtClean="0"/>
              <a:pPr eaLnBrk="1" hangingPunct="1"/>
              <a:t>12</a:t>
            </a:fld>
            <a:endParaRPr lang="en-US" smtClean="0"/>
          </a:p>
        </p:txBody>
      </p:sp>
      <p:sp>
        <p:nvSpPr>
          <p:cNvPr id="16387" name="Rectangle 2"/>
          <p:cNvSpPr>
            <a:spLocks noGrp="1" noChangeArrowheads="1"/>
          </p:cNvSpPr>
          <p:nvPr>
            <p:ph type="title"/>
          </p:nvPr>
        </p:nvSpPr>
        <p:spPr/>
        <p:txBody>
          <a:bodyPr/>
          <a:lstStyle/>
          <a:p>
            <a:pPr eaLnBrk="1" hangingPunct="1"/>
            <a:r>
              <a:rPr lang="en-US" smtClean="0"/>
              <a:t>Mission Statement</a:t>
            </a:r>
          </a:p>
        </p:txBody>
      </p:sp>
      <p:sp>
        <p:nvSpPr>
          <p:cNvPr id="16388" name="Rectangle 3"/>
          <p:cNvSpPr>
            <a:spLocks noGrp="1" noChangeArrowheads="1"/>
          </p:cNvSpPr>
          <p:nvPr>
            <p:ph type="body" idx="1"/>
          </p:nvPr>
        </p:nvSpPr>
        <p:spPr/>
        <p:txBody>
          <a:bodyPr/>
          <a:lstStyle/>
          <a:p>
            <a:pPr algn="ctr" eaLnBrk="1" hangingPunct="1">
              <a:buFontTx/>
              <a:buNone/>
            </a:pPr>
            <a:r>
              <a:rPr lang="en-US" sz="4000" smtClean="0"/>
              <a:t>Provides the highest quality services to protect the lives, property, and environment to our community</a:t>
            </a:r>
          </a:p>
        </p:txBody>
      </p:sp>
      <p:pic>
        <p:nvPicPr>
          <p:cNvPr id="16389" name="Picture 4" descr="C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787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3A8656-6B57-4E4F-B215-86751FBAAA76}" type="slidenum">
              <a:rPr lang="en-US" smtClean="0"/>
              <a:pPr eaLnBrk="1" hangingPunct="1"/>
              <a:t>120</a:t>
            </a:fld>
            <a:endParaRPr lang="en-US" smtClean="0"/>
          </a:p>
        </p:txBody>
      </p:sp>
      <p:sp>
        <p:nvSpPr>
          <p:cNvPr id="101379" name="Rectangle 2"/>
          <p:cNvSpPr>
            <a:spLocks noGrp="1" noChangeArrowheads="1"/>
          </p:cNvSpPr>
          <p:nvPr>
            <p:ph type="title"/>
          </p:nvPr>
        </p:nvSpPr>
        <p:spPr>
          <a:xfrm>
            <a:off x="304800" y="685800"/>
            <a:ext cx="8458200" cy="838200"/>
          </a:xfrm>
        </p:spPr>
        <p:txBody>
          <a:bodyPr/>
          <a:lstStyle/>
          <a:p>
            <a:pPr eaLnBrk="1" hangingPunct="1"/>
            <a:r>
              <a:rPr lang="en-US" sz="3600" smtClean="0"/>
              <a:t>History:  Fairfax County Fire and Rescue Department</a:t>
            </a:r>
          </a:p>
        </p:txBody>
      </p:sp>
      <p:sp>
        <p:nvSpPr>
          <p:cNvPr id="101380" name="Rectangle 3"/>
          <p:cNvSpPr>
            <a:spLocks noGrp="1" noChangeArrowheads="1"/>
          </p:cNvSpPr>
          <p:nvPr>
            <p:ph type="body" idx="1"/>
          </p:nvPr>
        </p:nvSpPr>
        <p:spPr>
          <a:xfrm>
            <a:off x="457200" y="1905000"/>
            <a:ext cx="8534400" cy="4343400"/>
          </a:xfrm>
        </p:spPr>
        <p:txBody>
          <a:bodyPr/>
          <a:lstStyle/>
          <a:p>
            <a:pPr eaLnBrk="1" hangingPunct="1">
              <a:lnSpc>
                <a:spcPct val="115000"/>
              </a:lnSpc>
            </a:pPr>
            <a:r>
              <a:rPr lang="en-US" sz="2800" smtClean="0"/>
              <a:t>1912	First Mention of the Fire Department in</a:t>
            </a:r>
          </a:p>
          <a:p>
            <a:pPr eaLnBrk="1" hangingPunct="1">
              <a:lnSpc>
                <a:spcPct val="115000"/>
              </a:lnSpc>
              <a:buFontTx/>
              <a:buNone/>
            </a:pPr>
            <a:r>
              <a:rPr lang="en-US" sz="2800" smtClean="0"/>
              <a:t>		  	   County Records</a:t>
            </a:r>
          </a:p>
          <a:p>
            <a:pPr eaLnBrk="1" hangingPunct="1">
              <a:lnSpc>
                <a:spcPct val="115000"/>
              </a:lnSpc>
            </a:pPr>
            <a:r>
              <a:rPr lang="en-US" sz="2800" smtClean="0"/>
              <a:t>1932	First Ambulance</a:t>
            </a:r>
          </a:p>
          <a:p>
            <a:pPr eaLnBrk="1" hangingPunct="1">
              <a:lnSpc>
                <a:spcPct val="115000"/>
              </a:lnSpc>
            </a:pPr>
            <a:r>
              <a:rPr lang="en-US" sz="2800" smtClean="0"/>
              <a:t>1940’s	World War II - First “Fire Chief”</a:t>
            </a:r>
          </a:p>
          <a:p>
            <a:pPr eaLnBrk="1" hangingPunct="1">
              <a:lnSpc>
                <a:spcPct val="115000"/>
              </a:lnSpc>
            </a:pPr>
            <a:r>
              <a:rPr lang="en-US" sz="2800" smtClean="0"/>
              <a:t>1949	Ten Paid Men--Drivers, Day Time Only</a:t>
            </a:r>
          </a:p>
          <a:p>
            <a:pPr eaLnBrk="1" hangingPunct="1">
              <a:lnSpc>
                <a:spcPct val="115000"/>
              </a:lnSpc>
            </a:pPr>
            <a:r>
              <a:rPr lang="en-US" sz="2800" smtClean="0"/>
              <a:t>1953	The first Fairfax County squad goes 			   in service at Fire Station 11 </a:t>
            </a:r>
          </a:p>
          <a:p>
            <a:pPr eaLnBrk="1" hangingPunct="1">
              <a:lnSpc>
                <a:spcPct val="115000"/>
              </a:lnSpc>
            </a:pPr>
            <a:r>
              <a:rPr lang="en-US" sz="2800" smtClean="0"/>
              <a:t>1954 	Fire Marshal’s Office Established</a:t>
            </a:r>
          </a:p>
        </p:txBody>
      </p:sp>
    </p:spTree>
  </p:cSld>
  <p:clrMapOvr>
    <a:masterClrMapping/>
  </p:clrMapOvr>
  <p:transition spd="med">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2DEC653-2DC3-46D5-AFFE-811FD8F4B8DF}" type="slidenum">
              <a:rPr lang="en-US" smtClean="0"/>
              <a:pPr eaLnBrk="1" hangingPunct="1"/>
              <a:t>121</a:t>
            </a:fld>
            <a:endParaRPr lang="en-US" smtClean="0"/>
          </a:p>
        </p:txBody>
      </p:sp>
      <p:sp>
        <p:nvSpPr>
          <p:cNvPr id="102403" name="Rectangle 2"/>
          <p:cNvSpPr>
            <a:spLocks noGrp="1" noChangeArrowheads="1"/>
          </p:cNvSpPr>
          <p:nvPr>
            <p:ph type="title"/>
          </p:nvPr>
        </p:nvSpPr>
        <p:spPr/>
        <p:txBody>
          <a:bodyPr/>
          <a:lstStyle/>
          <a:p>
            <a:pPr eaLnBrk="1" hangingPunct="1"/>
            <a:r>
              <a:rPr lang="en-US" smtClean="0"/>
              <a:t>Growth Through Sponsorship</a:t>
            </a:r>
          </a:p>
        </p:txBody>
      </p:sp>
      <p:sp>
        <p:nvSpPr>
          <p:cNvPr id="102404" name="Rectangle 3"/>
          <p:cNvSpPr>
            <a:spLocks noChangeArrowheads="1"/>
          </p:cNvSpPr>
          <p:nvPr/>
        </p:nvSpPr>
        <p:spPr bwMode="auto">
          <a:xfrm>
            <a:off x="304800" y="13716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a:t>1950s  Original group of volunteer stations would require any new fire station to be sponsored by an existing company</a:t>
            </a:r>
          </a:p>
          <a:p>
            <a:pPr marL="742950" lvl="1" indent="-285750">
              <a:spcBef>
                <a:spcPct val="20000"/>
              </a:spcBef>
              <a:buFontTx/>
              <a:buChar char="–"/>
            </a:pPr>
            <a:r>
              <a:rPr lang="en-US" sz="2000"/>
              <a:t>Companies 1 (McLean) &amp; 4 (Herndon) sponsored Station 12 (Great Falls)</a:t>
            </a:r>
          </a:p>
          <a:p>
            <a:pPr marL="742950" lvl="1" indent="-285750">
              <a:spcBef>
                <a:spcPct val="20000"/>
              </a:spcBef>
              <a:buFontTx/>
              <a:buChar char="–"/>
            </a:pPr>
            <a:r>
              <a:rPr lang="en-US" sz="2000"/>
              <a:t>Company 3 (Fairfax City) sponsored Station 14 (Burke),                 Station 16 (Clifton), &amp; Station 17 (Centreville)</a:t>
            </a:r>
          </a:p>
          <a:p>
            <a:pPr marL="742950" lvl="1" indent="-285750">
              <a:spcBef>
                <a:spcPct val="20000"/>
              </a:spcBef>
              <a:buFontTx/>
              <a:buChar char="–"/>
            </a:pPr>
            <a:r>
              <a:rPr lang="en-US" sz="2000"/>
              <a:t>Company 4 (Herndon) sponsored Station 15 (Chantilly) &amp; Station 21 (Fair Oaks)</a:t>
            </a:r>
          </a:p>
          <a:p>
            <a:pPr marL="742950" lvl="1" indent="-285750">
              <a:spcBef>
                <a:spcPct val="20000"/>
              </a:spcBef>
              <a:buFontTx/>
              <a:buChar char="–"/>
            </a:pPr>
            <a:r>
              <a:rPr lang="en-US" sz="2000"/>
              <a:t>Company 5 (Franconia) sponsored Station 22 (Springfield)</a:t>
            </a:r>
          </a:p>
          <a:p>
            <a:pPr marL="742950" lvl="1" indent="-285750">
              <a:spcBef>
                <a:spcPct val="20000"/>
              </a:spcBef>
              <a:buFontTx/>
              <a:buChar char="–"/>
            </a:pPr>
            <a:r>
              <a:rPr lang="en-US" sz="2000"/>
              <a:t>Company 6 (Falls Church) sponsored Station 13 (Dunn Loring</a:t>
            </a:r>
            <a:r>
              <a:rPr lang="en-US"/>
              <a:t>)</a:t>
            </a:r>
          </a:p>
        </p:txBody>
      </p:sp>
    </p:spTree>
  </p:cSld>
  <p:clrMapOvr>
    <a:masterClrMapping/>
  </p:clrMapOvr>
  <p:transition spd="med">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Slide Number Placeholder 4"/>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E734B5-BD81-419E-836E-314335D8043D}" type="slidenum">
              <a:rPr lang="en-US" smtClean="0"/>
              <a:pPr eaLnBrk="1" hangingPunct="1"/>
              <a:t>122</a:t>
            </a:fld>
            <a:endParaRPr lang="en-US" smtClean="0"/>
          </a:p>
        </p:txBody>
      </p:sp>
      <p:sp>
        <p:nvSpPr>
          <p:cNvPr id="103427" name="Rectangle 2"/>
          <p:cNvSpPr>
            <a:spLocks noGrp="1" noChangeArrowheads="1"/>
          </p:cNvSpPr>
          <p:nvPr>
            <p:ph type="title"/>
          </p:nvPr>
        </p:nvSpPr>
        <p:spPr/>
        <p:txBody>
          <a:bodyPr/>
          <a:lstStyle/>
          <a:p>
            <a:pPr eaLnBrk="1" hangingPunct="1"/>
            <a:r>
              <a:rPr lang="en-US" smtClean="0"/>
              <a:t>History</a:t>
            </a:r>
          </a:p>
        </p:txBody>
      </p:sp>
      <p:sp>
        <p:nvSpPr>
          <p:cNvPr id="103428" name="Rectangle 3"/>
          <p:cNvSpPr>
            <a:spLocks noGrp="1" noChangeArrowheads="1"/>
          </p:cNvSpPr>
          <p:nvPr>
            <p:ph type="body" sz="half" idx="1"/>
          </p:nvPr>
        </p:nvSpPr>
        <p:spPr>
          <a:xfrm>
            <a:off x="685800" y="1219200"/>
            <a:ext cx="8077200" cy="2971800"/>
          </a:xfrm>
        </p:spPr>
        <p:txBody>
          <a:bodyPr/>
          <a:lstStyle/>
          <a:p>
            <a:pPr eaLnBrk="1" hangingPunct="1"/>
            <a:r>
              <a:rPr lang="en-US" smtClean="0"/>
              <a:t>1963  First county-owned piece of fire apparatus, a 85’ straight ladder truck manufactured by Maxim was purchased &amp; assigned to Station 11 (Penn Daw).  Now restored by off-duty firefighters, it serves as the department’s historical piece of equipment</a:t>
            </a:r>
          </a:p>
        </p:txBody>
      </p:sp>
      <p:pic>
        <p:nvPicPr>
          <p:cNvPr id="103429" name="Picture 4" descr="Maxim0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4495800"/>
            <a:ext cx="4267200" cy="2039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70DBF4-2FB5-49FF-97D7-51D84C18E7EA}" type="slidenum">
              <a:rPr lang="en-US" smtClean="0"/>
              <a:pPr eaLnBrk="1" hangingPunct="1"/>
              <a:t>123</a:t>
            </a:fld>
            <a:endParaRPr lang="en-US" smtClean="0"/>
          </a:p>
        </p:txBody>
      </p:sp>
      <p:sp>
        <p:nvSpPr>
          <p:cNvPr id="104451" name="Rectangle 2"/>
          <p:cNvSpPr>
            <a:spLocks noGrp="1" noChangeArrowheads="1"/>
          </p:cNvSpPr>
          <p:nvPr>
            <p:ph type="title"/>
          </p:nvPr>
        </p:nvSpPr>
        <p:spPr/>
        <p:txBody>
          <a:bodyPr/>
          <a:lstStyle/>
          <a:p>
            <a:pPr eaLnBrk="1" hangingPunct="1"/>
            <a:r>
              <a:rPr lang="en-US" smtClean="0"/>
              <a:t>History</a:t>
            </a:r>
          </a:p>
        </p:txBody>
      </p:sp>
      <p:pic>
        <p:nvPicPr>
          <p:cNvPr id="104452" name="Picture 3" descr="Academy1969-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0" y="1676400"/>
            <a:ext cx="4572000" cy="3433763"/>
          </a:xfr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3" name="Rectangle 4"/>
          <p:cNvSpPr>
            <a:spLocks noChangeArrowheads="1"/>
          </p:cNvSpPr>
          <p:nvPr/>
        </p:nvSpPr>
        <p:spPr bwMode="auto">
          <a:xfrm>
            <a:off x="0" y="1295400"/>
            <a:ext cx="4572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200"/>
              <a:t>1965  Completed construction &amp; occupied its first Training Center which included:      </a:t>
            </a:r>
          </a:p>
          <a:p>
            <a:pPr marL="342900" indent="-342900">
              <a:spcBef>
                <a:spcPct val="20000"/>
              </a:spcBef>
            </a:pPr>
            <a:r>
              <a:rPr lang="en-US" sz="3200"/>
              <a:t>		an administrative 	building for 2 	classrooms, 	offices, and a small 	kitchen…</a:t>
            </a:r>
          </a:p>
        </p:txBody>
      </p:sp>
    </p:spTree>
  </p:cSld>
  <p:clrMapOvr>
    <a:masterClrMapping/>
  </p:clrMapOvr>
  <p:transition spd="med">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AEED9C-F7A8-49BD-BD1E-823AC8E66444}" type="slidenum">
              <a:rPr lang="en-US" smtClean="0"/>
              <a:pPr eaLnBrk="1" hangingPunct="1"/>
              <a:t>124</a:t>
            </a:fld>
            <a:endParaRPr lang="en-US" smtClean="0"/>
          </a:p>
        </p:txBody>
      </p:sp>
      <p:sp>
        <p:nvSpPr>
          <p:cNvPr id="105475" name="Rectangle 2"/>
          <p:cNvSpPr>
            <a:spLocks noGrp="1" noChangeArrowheads="1"/>
          </p:cNvSpPr>
          <p:nvPr>
            <p:ph type="title"/>
          </p:nvPr>
        </p:nvSpPr>
        <p:spPr/>
        <p:txBody>
          <a:bodyPr/>
          <a:lstStyle/>
          <a:p>
            <a:pPr eaLnBrk="1" hangingPunct="1"/>
            <a:r>
              <a:rPr lang="en-US" smtClean="0"/>
              <a:t>History</a:t>
            </a:r>
          </a:p>
        </p:txBody>
      </p:sp>
      <p:sp>
        <p:nvSpPr>
          <p:cNvPr id="105476" name="Rectangle 3"/>
          <p:cNvSpPr>
            <a:spLocks noGrp="1" noChangeArrowheads="1"/>
          </p:cNvSpPr>
          <p:nvPr>
            <p:ph type="body" idx="1"/>
          </p:nvPr>
        </p:nvSpPr>
        <p:spPr>
          <a:xfrm>
            <a:off x="0" y="1295400"/>
            <a:ext cx="5006975" cy="4114800"/>
          </a:xfrm>
          <a:noFill/>
        </p:spPr>
        <p:txBody>
          <a:bodyPr/>
          <a:lstStyle/>
          <a:p>
            <a:pPr eaLnBrk="1" hangingPunct="1"/>
            <a:r>
              <a:rPr lang="en-US" smtClean="0"/>
              <a:t>It also included 2 structures for fire training simulations; open pits for simulation of fuel fires;  roadways for driver training;  open fields for fire &amp; emergency medical training evolutions;  &amp; a small garage for training apparatus &amp; equipment</a:t>
            </a:r>
          </a:p>
        </p:txBody>
      </p:sp>
      <p:pic>
        <p:nvPicPr>
          <p:cNvPr id="105477" name="Picture 4" descr="Academy1969-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1828800"/>
            <a:ext cx="4152900" cy="38687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441F17-1133-4924-AB39-0ED3BE02E4E9}" type="slidenum">
              <a:rPr lang="en-US" smtClean="0"/>
              <a:pPr eaLnBrk="1" hangingPunct="1"/>
              <a:t>125</a:t>
            </a:fld>
            <a:endParaRPr lang="en-US" smtClean="0"/>
          </a:p>
        </p:txBody>
      </p:sp>
      <p:sp>
        <p:nvSpPr>
          <p:cNvPr id="106499" name="Rectangle 2"/>
          <p:cNvSpPr>
            <a:spLocks noGrp="1" noChangeArrowheads="1"/>
          </p:cNvSpPr>
          <p:nvPr>
            <p:ph type="title"/>
          </p:nvPr>
        </p:nvSpPr>
        <p:spPr>
          <a:xfrm>
            <a:off x="381000" y="533400"/>
            <a:ext cx="8458200" cy="838200"/>
          </a:xfrm>
        </p:spPr>
        <p:txBody>
          <a:bodyPr/>
          <a:lstStyle/>
          <a:p>
            <a:pPr eaLnBrk="1" hangingPunct="1"/>
            <a:r>
              <a:rPr lang="en-US" sz="3600" smtClean="0"/>
              <a:t>History:  Fairfax County Fire and Rescue Department (cont.)</a:t>
            </a:r>
          </a:p>
        </p:txBody>
      </p:sp>
      <p:sp>
        <p:nvSpPr>
          <p:cNvPr id="106500" name="Rectangle 3"/>
          <p:cNvSpPr>
            <a:spLocks noGrp="1" noChangeArrowheads="1"/>
          </p:cNvSpPr>
          <p:nvPr>
            <p:ph type="body" idx="1"/>
          </p:nvPr>
        </p:nvSpPr>
        <p:spPr>
          <a:xfrm>
            <a:off x="228600" y="1600200"/>
            <a:ext cx="8534400" cy="5257800"/>
          </a:xfrm>
        </p:spPr>
        <p:txBody>
          <a:bodyPr/>
          <a:lstStyle/>
          <a:p>
            <a:pPr eaLnBrk="1" hangingPunct="1">
              <a:lnSpc>
                <a:spcPct val="110000"/>
              </a:lnSpc>
            </a:pPr>
            <a:r>
              <a:rPr lang="en-US" sz="2800" smtClean="0"/>
              <a:t>1968	County’s only line-of-duty death		 			(Earl Warren Kane)</a:t>
            </a:r>
          </a:p>
          <a:p>
            <a:pPr eaLnBrk="1" hangingPunct="1">
              <a:lnSpc>
                <a:spcPct val="110000"/>
              </a:lnSpc>
            </a:pPr>
            <a:r>
              <a:rPr lang="en-US" sz="2800" smtClean="0"/>
              <a:t>1971	First African American firefighter hired by 		the county</a:t>
            </a:r>
          </a:p>
          <a:p>
            <a:pPr eaLnBrk="1" hangingPunct="1">
              <a:lnSpc>
                <a:spcPct val="110000"/>
              </a:lnSpc>
            </a:pPr>
            <a:r>
              <a:rPr lang="en-US" sz="2800" smtClean="0"/>
              <a:t>1974-5	NOVA (Northern Virginia Regional 			Response Agreement) in effect</a:t>
            </a:r>
          </a:p>
          <a:p>
            <a:pPr eaLnBrk="1" hangingPunct="1">
              <a:lnSpc>
                <a:spcPct val="110000"/>
              </a:lnSpc>
            </a:pPr>
            <a:r>
              <a:rPr lang="en-US" sz="2800" smtClean="0"/>
              <a:t>1978	May - Fairfax City Withdraws from 				County Fire Association</a:t>
            </a:r>
          </a:p>
          <a:p>
            <a:pPr eaLnBrk="1" hangingPunct="1">
              <a:lnSpc>
                <a:spcPct val="110000"/>
              </a:lnSpc>
            </a:pPr>
            <a:r>
              <a:rPr lang="en-US" sz="2800" smtClean="0"/>
              <a:t>1979	First woman hired (Christine Donovan)</a:t>
            </a:r>
          </a:p>
          <a:p>
            <a:pPr eaLnBrk="1" hangingPunct="1">
              <a:lnSpc>
                <a:spcPct val="110000"/>
              </a:lnSpc>
            </a:pPr>
            <a:endParaRPr lang="en-US" sz="2800" smtClean="0"/>
          </a:p>
          <a:p>
            <a:pPr eaLnBrk="1" hangingPunct="1">
              <a:lnSpc>
                <a:spcPct val="110000"/>
              </a:lnSpc>
            </a:pPr>
            <a:endParaRPr lang="en-US" sz="2800" smtClean="0"/>
          </a:p>
          <a:p>
            <a:pPr eaLnBrk="1" hangingPunct="1">
              <a:lnSpc>
                <a:spcPct val="110000"/>
              </a:lnSpc>
              <a:buFontTx/>
              <a:buNone/>
            </a:pPr>
            <a:endParaRPr lang="en-US" sz="2800" smtClean="0"/>
          </a:p>
        </p:txBody>
      </p:sp>
    </p:spTree>
  </p:cSld>
  <p:clrMapOvr>
    <a:masterClrMapping/>
  </p:clrMapOvr>
  <p:transition spd="med">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B326E77-DC9B-44A5-9278-C31978621391}" type="slidenum">
              <a:rPr lang="en-US" smtClean="0"/>
              <a:pPr eaLnBrk="1" hangingPunct="1"/>
              <a:t>126</a:t>
            </a:fld>
            <a:endParaRPr lang="en-US" smtClean="0"/>
          </a:p>
        </p:txBody>
      </p:sp>
      <p:sp>
        <p:nvSpPr>
          <p:cNvPr id="107523" name="Rectangle 2"/>
          <p:cNvSpPr>
            <a:spLocks noGrp="1" noChangeArrowheads="1"/>
          </p:cNvSpPr>
          <p:nvPr>
            <p:ph type="title"/>
          </p:nvPr>
        </p:nvSpPr>
        <p:spPr>
          <a:xfrm>
            <a:off x="381000" y="533400"/>
            <a:ext cx="8458200" cy="838200"/>
          </a:xfrm>
        </p:spPr>
        <p:txBody>
          <a:bodyPr/>
          <a:lstStyle/>
          <a:p>
            <a:pPr eaLnBrk="1" hangingPunct="1"/>
            <a:r>
              <a:rPr lang="en-US" sz="3600" smtClean="0"/>
              <a:t>History:  Fairfax County Fire and Rescue Department (cont.)</a:t>
            </a:r>
          </a:p>
        </p:txBody>
      </p:sp>
      <p:sp>
        <p:nvSpPr>
          <p:cNvPr id="107524" name="Rectangle 3"/>
          <p:cNvSpPr>
            <a:spLocks noGrp="1" noChangeArrowheads="1"/>
          </p:cNvSpPr>
          <p:nvPr>
            <p:ph type="body" idx="1"/>
          </p:nvPr>
        </p:nvSpPr>
        <p:spPr>
          <a:xfrm>
            <a:off x="381000" y="1905000"/>
            <a:ext cx="8763000" cy="4495800"/>
          </a:xfrm>
        </p:spPr>
        <p:txBody>
          <a:bodyPr/>
          <a:lstStyle/>
          <a:p>
            <a:pPr eaLnBrk="1" hangingPunct="1">
              <a:lnSpc>
                <a:spcPct val="110000"/>
              </a:lnSpc>
            </a:pPr>
            <a:r>
              <a:rPr lang="en-US" sz="2800" smtClean="0"/>
              <a:t>1987	June 28th - Computer aided dispatch 			(C.A.D.) in service </a:t>
            </a:r>
          </a:p>
          <a:p>
            <a:pPr eaLnBrk="1" hangingPunct="1">
              <a:lnSpc>
                <a:spcPct val="110000"/>
              </a:lnSpc>
            </a:pPr>
            <a:r>
              <a:rPr lang="en-US" sz="2800" smtClean="0"/>
              <a:t>1989	The Fire Prevention Division established 		the first canine accelerant detection 			program in the D.C. metro area by 			acquiring “Ebby” a female black Labrador </a:t>
            </a:r>
          </a:p>
          <a:p>
            <a:pPr eaLnBrk="1" hangingPunct="1">
              <a:lnSpc>
                <a:spcPct val="110000"/>
              </a:lnSpc>
            </a:pPr>
            <a:r>
              <a:rPr lang="en-US" sz="2800" smtClean="0"/>
              <a:t>1989	First TROT deployment - Armenia 				after earthquake</a:t>
            </a:r>
          </a:p>
        </p:txBody>
      </p:sp>
    </p:spTree>
  </p:cSld>
  <p:clrMapOvr>
    <a:masterClrMapping/>
  </p:clrMapOvr>
  <p:transition spd="med">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6ADFE2E-5554-4A4A-82BC-19FD4E7E5B26}" type="slidenum">
              <a:rPr lang="en-US" smtClean="0"/>
              <a:pPr eaLnBrk="1" hangingPunct="1"/>
              <a:t>127</a:t>
            </a:fld>
            <a:endParaRPr lang="en-US" smtClean="0"/>
          </a:p>
        </p:txBody>
      </p:sp>
      <p:sp>
        <p:nvSpPr>
          <p:cNvPr id="108547" name="Rectangle 2"/>
          <p:cNvSpPr>
            <a:spLocks noGrp="1" noChangeArrowheads="1"/>
          </p:cNvSpPr>
          <p:nvPr>
            <p:ph type="title"/>
          </p:nvPr>
        </p:nvSpPr>
        <p:spPr>
          <a:xfrm>
            <a:off x="457200" y="457200"/>
            <a:ext cx="8458200" cy="838200"/>
          </a:xfrm>
        </p:spPr>
        <p:txBody>
          <a:bodyPr/>
          <a:lstStyle/>
          <a:p>
            <a:pPr eaLnBrk="1" hangingPunct="1"/>
            <a:r>
              <a:rPr lang="en-US" sz="3600" smtClean="0"/>
              <a:t>History:  Fairfax County Fire and Rescue Department (cont.)</a:t>
            </a:r>
          </a:p>
        </p:txBody>
      </p:sp>
      <p:sp>
        <p:nvSpPr>
          <p:cNvPr id="108548" name="Rectangle 3"/>
          <p:cNvSpPr>
            <a:spLocks noGrp="1" noChangeArrowheads="1"/>
          </p:cNvSpPr>
          <p:nvPr>
            <p:ph type="body" idx="1"/>
          </p:nvPr>
        </p:nvSpPr>
        <p:spPr>
          <a:xfrm>
            <a:off x="228600" y="1981200"/>
            <a:ext cx="8686800" cy="4114800"/>
          </a:xfrm>
        </p:spPr>
        <p:txBody>
          <a:bodyPr/>
          <a:lstStyle/>
          <a:p>
            <a:pPr eaLnBrk="1" hangingPunct="1">
              <a:lnSpc>
                <a:spcPct val="110000"/>
              </a:lnSpc>
            </a:pPr>
            <a:r>
              <a:rPr lang="en-US" sz="2800" smtClean="0"/>
              <a:t>1992	All divisions move to the Massey building</a:t>
            </a:r>
          </a:p>
          <a:p>
            <a:pPr eaLnBrk="1" hangingPunct="1">
              <a:lnSpc>
                <a:spcPct val="110000"/>
              </a:lnSpc>
            </a:pPr>
            <a:r>
              <a:rPr lang="en-US" sz="2800" smtClean="0"/>
              <a:t>2000	800 MHz radios and MCTs are in service</a:t>
            </a:r>
          </a:p>
          <a:p>
            <a:pPr eaLnBrk="1" hangingPunct="1">
              <a:lnSpc>
                <a:spcPct val="110000"/>
              </a:lnSpc>
            </a:pPr>
            <a:r>
              <a:rPr lang="en-US" sz="2800" smtClean="0"/>
              <a:t>2006	Re-Organization</a:t>
            </a:r>
          </a:p>
          <a:p>
            <a:pPr lvl="4" eaLnBrk="1" hangingPunct="1">
              <a:lnSpc>
                <a:spcPct val="110000"/>
              </a:lnSpc>
            </a:pPr>
            <a:r>
              <a:rPr lang="en-US" smtClean="0"/>
              <a:t>3 Assistant Chiefs</a:t>
            </a:r>
          </a:p>
          <a:p>
            <a:pPr lvl="4" eaLnBrk="1" hangingPunct="1">
              <a:lnSpc>
                <a:spcPct val="110000"/>
              </a:lnSpc>
            </a:pPr>
            <a:r>
              <a:rPr lang="en-US" smtClean="0"/>
              <a:t>7</a:t>
            </a:r>
            <a:r>
              <a:rPr lang="en-US" baseline="30000" smtClean="0"/>
              <a:t>th</a:t>
            </a:r>
            <a:r>
              <a:rPr lang="en-US" smtClean="0"/>
              <a:t> Battalion</a:t>
            </a:r>
          </a:p>
          <a:p>
            <a:pPr eaLnBrk="1" hangingPunct="1">
              <a:lnSpc>
                <a:spcPct val="110000"/>
              </a:lnSpc>
            </a:pPr>
            <a:r>
              <a:rPr lang="en-US" sz="2800" smtClean="0"/>
              <a:t>2007 	Chief Mastin appointed Fire Chief</a:t>
            </a:r>
          </a:p>
          <a:p>
            <a:pPr lvl="4" eaLnBrk="1" hangingPunct="1">
              <a:lnSpc>
                <a:spcPct val="110000"/>
              </a:lnSpc>
            </a:pPr>
            <a:r>
              <a:rPr lang="en-US" smtClean="0"/>
              <a:t>Fire Prevention Division moves to Burkholder Building</a:t>
            </a:r>
          </a:p>
        </p:txBody>
      </p:sp>
    </p:spTree>
  </p:cSld>
  <p:clrMapOvr>
    <a:masterClrMapping/>
  </p:clrMapOvr>
  <p:transition spd="med">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811453-AECE-4C30-8683-4120C78F4EA5}" type="slidenum">
              <a:rPr lang="en-US" smtClean="0"/>
              <a:pPr eaLnBrk="1" hangingPunct="1"/>
              <a:t>128</a:t>
            </a:fld>
            <a:endParaRPr lang="en-US" smtClean="0"/>
          </a:p>
        </p:txBody>
      </p:sp>
      <p:sp>
        <p:nvSpPr>
          <p:cNvPr id="109571" name="Rectangle 2"/>
          <p:cNvSpPr>
            <a:spLocks noGrp="1" noChangeArrowheads="1"/>
          </p:cNvSpPr>
          <p:nvPr>
            <p:ph type="title"/>
          </p:nvPr>
        </p:nvSpPr>
        <p:spPr/>
        <p:txBody>
          <a:bodyPr/>
          <a:lstStyle/>
          <a:p>
            <a:pPr eaLnBrk="1" hangingPunct="1"/>
            <a:r>
              <a:rPr lang="en-US" smtClean="0"/>
              <a:t>National Organizations</a:t>
            </a:r>
          </a:p>
        </p:txBody>
      </p:sp>
      <p:sp>
        <p:nvSpPr>
          <p:cNvPr id="109572" name="Rectangle 3"/>
          <p:cNvSpPr>
            <a:spLocks noGrp="1" noChangeArrowheads="1"/>
          </p:cNvSpPr>
          <p:nvPr>
            <p:ph type="body" idx="1"/>
          </p:nvPr>
        </p:nvSpPr>
        <p:spPr>
          <a:xfrm>
            <a:off x="533400" y="1600200"/>
            <a:ext cx="8458200" cy="5105400"/>
          </a:xfrm>
        </p:spPr>
        <p:txBody>
          <a:bodyPr/>
          <a:lstStyle/>
          <a:p>
            <a:pPr eaLnBrk="1" hangingPunct="1"/>
            <a:r>
              <a:rPr lang="en-US" smtClean="0"/>
              <a:t>CHEMTREC (Chemical Transportation Emergency Center)</a:t>
            </a:r>
          </a:p>
          <a:p>
            <a:pPr eaLnBrk="1" hangingPunct="1"/>
            <a:r>
              <a:rPr lang="en-US" smtClean="0"/>
              <a:t>I.S.O. (Insurance Services Office)</a:t>
            </a:r>
          </a:p>
          <a:p>
            <a:pPr eaLnBrk="1" hangingPunct="1"/>
            <a:r>
              <a:rPr lang="en-US" smtClean="0"/>
              <a:t>I.A.B.P.F.F (International Association of Black Professional Firefighters)</a:t>
            </a:r>
          </a:p>
          <a:p>
            <a:pPr eaLnBrk="1" hangingPunct="1"/>
            <a:r>
              <a:rPr lang="en-US" smtClean="0"/>
              <a:t>I.A.F.C. (International Association of Fire Chiefs)</a:t>
            </a:r>
          </a:p>
          <a:p>
            <a:pPr eaLnBrk="1" hangingPunct="1"/>
            <a:r>
              <a:rPr lang="en-US" smtClean="0"/>
              <a:t>I.A.F.F. (International Association of Fire Fighters)</a:t>
            </a:r>
          </a:p>
        </p:txBody>
      </p:sp>
    </p:spTree>
  </p:cSld>
  <p:clrMapOvr>
    <a:masterClrMapping/>
  </p:clrMapOvr>
  <p:transition spd="med">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08637C-17E1-41E6-877A-26102BD2924A}" type="slidenum">
              <a:rPr lang="en-US" smtClean="0"/>
              <a:pPr eaLnBrk="1" hangingPunct="1"/>
              <a:t>129</a:t>
            </a:fld>
            <a:endParaRPr lang="en-US" smtClean="0"/>
          </a:p>
        </p:txBody>
      </p:sp>
      <p:sp>
        <p:nvSpPr>
          <p:cNvPr id="110595" name="Rectangle 2"/>
          <p:cNvSpPr>
            <a:spLocks noGrp="1" noChangeArrowheads="1"/>
          </p:cNvSpPr>
          <p:nvPr>
            <p:ph type="title"/>
          </p:nvPr>
        </p:nvSpPr>
        <p:spPr>
          <a:xfrm>
            <a:off x="381000" y="685800"/>
            <a:ext cx="8458200" cy="838200"/>
          </a:xfrm>
        </p:spPr>
        <p:txBody>
          <a:bodyPr/>
          <a:lstStyle/>
          <a:p>
            <a:pPr eaLnBrk="1" hangingPunct="1"/>
            <a:r>
              <a:rPr lang="en-US" smtClean="0"/>
              <a:t>National Organizations (continued)</a:t>
            </a:r>
          </a:p>
        </p:txBody>
      </p:sp>
      <p:sp>
        <p:nvSpPr>
          <p:cNvPr id="110596" name="Rectangle 3"/>
          <p:cNvSpPr>
            <a:spLocks noGrp="1" noChangeArrowheads="1"/>
          </p:cNvSpPr>
          <p:nvPr>
            <p:ph type="body" idx="1"/>
          </p:nvPr>
        </p:nvSpPr>
        <p:spPr>
          <a:xfrm>
            <a:off x="533400" y="2057400"/>
            <a:ext cx="8001000" cy="4724400"/>
          </a:xfrm>
        </p:spPr>
        <p:txBody>
          <a:bodyPr/>
          <a:lstStyle/>
          <a:p>
            <a:pPr eaLnBrk="1" hangingPunct="1"/>
            <a:r>
              <a:rPr lang="en-US" smtClean="0"/>
              <a:t>National Fire Academy</a:t>
            </a:r>
          </a:p>
          <a:p>
            <a:pPr eaLnBrk="1" hangingPunct="1"/>
            <a:r>
              <a:rPr lang="en-US" smtClean="0"/>
              <a:t>N.F.P.A. (National Fire                    Protection Association)</a:t>
            </a:r>
          </a:p>
          <a:p>
            <a:pPr eaLnBrk="1" hangingPunct="1"/>
            <a:r>
              <a:rPr lang="en-US" smtClean="0"/>
              <a:t>WFS (Women in the                                  Fire Service)</a:t>
            </a:r>
          </a:p>
        </p:txBody>
      </p:sp>
      <p:pic>
        <p:nvPicPr>
          <p:cNvPr id="110597" name="Picture 4" descr="femaleff"/>
          <p:cNvPicPr>
            <a:picLocks noChangeAspect="1" noChangeArrowheads="1"/>
          </p:cNvPicPr>
          <p:nvPr/>
        </p:nvPicPr>
        <p:blipFill>
          <a:blip r:embed="rId3">
            <a:extLst>
              <a:ext uri="{28A0092B-C50C-407E-A947-70E740481C1C}">
                <a14:useLocalDpi xmlns:a14="http://schemas.microsoft.com/office/drawing/2010/main" val="0"/>
              </a:ext>
            </a:extLst>
          </a:blip>
          <a:srcRect l="25705" t="27586" r="30930" b="4179"/>
          <a:stretch>
            <a:fillRect/>
          </a:stretch>
        </p:blipFill>
        <p:spPr bwMode="auto">
          <a:xfrm>
            <a:off x="6099175" y="1604963"/>
            <a:ext cx="2554288" cy="5024437"/>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9EC2D2-3A50-4A2F-86AF-597888EB541F}" type="slidenum">
              <a:rPr lang="en-US" smtClean="0"/>
              <a:pPr eaLnBrk="1" hangingPunct="1"/>
              <a:t>13</a:t>
            </a:fld>
            <a:endParaRPr lang="en-US" smtClean="0"/>
          </a:p>
        </p:txBody>
      </p:sp>
      <p:sp>
        <p:nvSpPr>
          <p:cNvPr id="17411" name="Rectangle 2"/>
          <p:cNvSpPr>
            <a:spLocks noGrp="1" noChangeArrowheads="1"/>
          </p:cNvSpPr>
          <p:nvPr>
            <p:ph type="title"/>
          </p:nvPr>
        </p:nvSpPr>
        <p:spPr/>
        <p:txBody>
          <a:bodyPr/>
          <a:lstStyle/>
          <a:p>
            <a:pPr eaLnBrk="1" hangingPunct="1"/>
            <a:r>
              <a:rPr lang="en-US" smtClean="0"/>
              <a:t>Department Motto</a:t>
            </a:r>
          </a:p>
        </p:txBody>
      </p:sp>
      <p:sp>
        <p:nvSpPr>
          <p:cNvPr id="17412" name="Rectangle 3"/>
          <p:cNvSpPr>
            <a:spLocks noGrp="1" noChangeArrowheads="1"/>
          </p:cNvSpPr>
          <p:nvPr>
            <p:ph type="body" idx="1"/>
          </p:nvPr>
        </p:nvSpPr>
        <p:spPr/>
        <p:txBody>
          <a:bodyPr/>
          <a:lstStyle/>
          <a:p>
            <a:pPr algn="ctr" eaLnBrk="1" hangingPunct="1">
              <a:buFontTx/>
              <a:buNone/>
            </a:pPr>
            <a:r>
              <a:rPr lang="en-US" sz="6600" smtClean="0">
                <a:latin typeface="Banner" pitchFamily="2" charset="0"/>
              </a:rPr>
              <a:t>Proudly Protecting and Serving</a:t>
            </a:r>
          </a:p>
          <a:p>
            <a:pPr algn="ctr" eaLnBrk="1" hangingPunct="1">
              <a:buFontTx/>
              <a:buNone/>
            </a:pPr>
            <a:r>
              <a:rPr lang="en-US" sz="6600" smtClean="0">
                <a:latin typeface="Banner" pitchFamily="2" charset="0"/>
              </a:rPr>
              <a:t> Our Community</a:t>
            </a:r>
          </a:p>
        </p:txBody>
      </p:sp>
      <p:pic>
        <p:nvPicPr>
          <p:cNvPr id="17413" name="Picture 4" descr="C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787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44BFD6-E67B-4C16-ADDA-6028BC00ADB0}" type="slidenum">
              <a:rPr lang="en-US" smtClean="0"/>
              <a:pPr eaLnBrk="1" hangingPunct="1"/>
              <a:t>130</a:t>
            </a:fld>
            <a:endParaRPr lang="en-US" smtClean="0"/>
          </a:p>
        </p:txBody>
      </p:sp>
      <p:sp>
        <p:nvSpPr>
          <p:cNvPr id="111619" name="Rectangle 2"/>
          <p:cNvSpPr>
            <a:spLocks noGrp="1" noChangeArrowheads="1"/>
          </p:cNvSpPr>
          <p:nvPr>
            <p:ph type="title"/>
          </p:nvPr>
        </p:nvSpPr>
        <p:spPr/>
        <p:txBody>
          <a:bodyPr/>
          <a:lstStyle/>
          <a:p>
            <a:pPr eaLnBrk="1" hangingPunct="1"/>
            <a:r>
              <a:rPr lang="en-US" smtClean="0"/>
              <a:t>Former County Fire Chief’s</a:t>
            </a:r>
          </a:p>
        </p:txBody>
      </p:sp>
      <p:sp>
        <p:nvSpPr>
          <p:cNvPr id="111620" name="Rectangle 3"/>
          <p:cNvSpPr>
            <a:spLocks noGrp="1" noChangeArrowheads="1"/>
          </p:cNvSpPr>
          <p:nvPr>
            <p:ph type="body" idx="1"/>
          </p:nvPr>
        </p:nvSpPr>
        <p:spPr>
          <a:xfrm>
            <a:off x="381000" y="1905000"/>
            <a:ext cx="8458200" cy="4724400"/>
          </a:xfrm>
        </p:spPr>
        <p:txBody>
          <a:bodyPr/>
          <a:lstStyle/>
          <a:p>
            <a:pPr eaLnBrk="1" hangingPunct="1"/>
            <a:r>
              <a:rPr lang="en-US" sz="3600" b="1" i="1" smtClean="0"/>
              <a:t>1964 – 1971 Willis H. Burton</a:t>
            </a:r>
          </a:p>
          <a:p>
            <a:pPr eaLnBrk="1" hangingPunct="1"/>
            <a:r>
              <a:rPr lang="en-US" sz="3600" b="1" i="1" smtClean="0"/>
              <a:t>1971 – 1983 George M. Alexander</a:t>
            </a:r>
          </a:p>
          <a:p>
            <a:pPr eaLnBrk="1" hangingPunct="1"/>
            <a:r>
              <a:rPr lang="en-US" sz="3600" b="1" i="1" smtClean="0"/>
              <a:t>1983 – 1991 Warren Isman</a:t>
            </a:r>
          </a:p>
          <a:p>
            <a:pPr eaLnBrk="1" hangingPunct="1"/>
            <a:r>
              <a:rPr lang="en-US" sz="3600" b="1" i="1" smtClean="0"/>
              <a:t>1991 – 1998 Glenn A. Gaines</a:t>
            </a:r>
          </a:p>
          <a:p>
            <a:pPr eaLnBrk="1" hangingPunct="1"/>
            <a:r>
              <a:rPr lang="en-US" sz="3600" b="1" i="1" smtClean="0"/>
              <a:t>1998 – 2003 Edward L. Stinnette</a:t>
            </a:r>
          </a:p>
          <a:p>
            <a:pPr eaLnBrk="1" hangingPunct="1"/>
            <a:r>
              <a:rPr lang="en-US" sz="3600" b="1" i="1" smtClean="0"/>
              <a:t>2003 – 2007 Michael  P. Neuhard</a:t>
            </a:r>
          </a:p>
        </p:txBody>
      </p:sp>
      <p:sp>
        <p:nvSpPr>
          <p:cNvPr id="111621" name="Rectangle 4"/>
          <p:cNvSpPr>
            <a:spLocks noChangeArrowheads="1"/>
          </p:cNvSpPr>
          <p:nvPr/>
        </p:nvSpPr>
        <p:spPr bwMode="auto">
          <a:xfrm>
            <a:off x="152400" y="2362200"/>
            <a:ext cx="8915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endParaRPr lang="en-US" sz="4400" b="1" i="1"/>
          </a:p>
        </p:txBody>
      </p:sp>
    </p:spTree>
  </p:cSld>
  <p:clrMapOvr>
    <a:masterClrMapping/>
  </p:clrMapOvr>
  <p:transition spd="med">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1234F2-049D-47E7-9F83-DD666556F3B8}" type="slidenum">
              <a:rPr lang="en-US" smtClean="0"/>
              <a:pPr eaLnBrk="1" hangingPunct="1"/>
              <a:t>131</a:t>
            </a:fld>
            <a:endParaRPr lang="en-US" smtClean="0"/>
          </a:p>
        </p:txBody>
      </p:sp>
      <p:pic>
        <p:nvPicPr>
          <p:cNvPr id="112643" name="Picture 8" descr="F&amp;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8600"/>
            <a:ext cx="38576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Rectangle 7"/>
          <p:cNvSpPr>
            <a:spLocks noGrp="1" noChangeArrowheads="1"/>
          </p:cNvSpPr>
          <p:nvPr>
            <p:ph type="ctrTitle"/>
          </p:nvPr>
        </p:nvSpPr>
        <p:spPr>
          <a:xfrm>
            <a:off x="1676400" y="5029200"/>
            <a:ext cx="5410200" cy="990600"/>
          </a:xfrm>
        </p:spPr>
        <p:txBody>
          <a:bodyPr/>
          <a:lstStyle/>
          <a:p>
            <a:pPr eaLnBrk="1" hangingPunct="1"/>
            <a:r>
              <a:rPr lang="en-US" smtClean="0"/>
              <a:t>Finished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16BCEB-45AC-4EFD-B379-54759BE1EDCF}" type="slidenum">
              <a:rPr lang="en-US" smtClean="0"/>
              <a:pPr eaLnBrk="1" hangingPunct="1"/>
              <a:t>14</a:t>
            </a:fld>
            <a:endParaRPr lang="en-US" smtClean="0"/>
          </a:p>
        </p:txBody>
      </p:sp>
      <p:sp>
        <p:nvSpPr>
          <p:cNvPr id="18435" name="Rectangle 2"/>
          <p:cNvSpPr>
            <a:spLocks noGrp="1" noChangeArrowheads="1"/>
          </p:cNvSpPr>
          <p:nvPr>
            <p:ph type="title"/>
          </p:nvPr>
        </p:nvSpPr>
        <p:spPr/>
        <p:txBody>
          <a:bodyPr/>
          <a:lstStyle/>
          <a:p>
            <a:pPr eaLnBrk="1" hangingPunct="1"/>
            <a:r>
              <a:rPr lang="en-US" smtClean="0"/>
              <a:t>Core Values</a:t>
            </a:r>
          </a:p>
        </p:txBody>
      </p:sp>
      <p:sp>
        <p:nvSpPr>
          <p:cNvPr id="18436" name="Rectangle 3"/>
          <p:cNvSpPr>
            <a:spLocks noGrp="1" noChangeArrowheads="1"/>
          </p:cNvSpPr>
          <p:nvPr>
            <p:ph type="body" idx="1"/>
          </p:nvPr>
        </p:nvSpPr>
        <p:spPr/>
        <p:txBody>
          <a:bodyPr/>
          <a:lstStyle/>
          <a:p>
            <a:pPr eaLnBrk="1" hangingPunct="1"/>
            <a:r>
              <a:rPr lang="en-US" b="1" smtClean="0"/>
              <a:t>Professional Excellence</a:t>
            </a:r>
          </a:p>
          <a:p>
            <a:pPr eaLnBrk="1" hangingPunct="1"/>
            <a:r>
              <a:rPr lang="en-US" b="1" smtClean="0"/>
              <a:t>Health &amp; Safety</a:t>
            </a:r>
          </a:p>
          <a:p>
            <a:pPr eaLnBrk="1" hangingPunct="1"/>
            <a:r>
              <a:rPr lang="en-US" b="1" smtClean="0"/>
              <a:t>Diversity</a:t>
            </a:r>
          </a:p>
          <a:p>
            <a:pPr eaLnBrk="1" hangingPunct="1"/>
            <a:r>
              <a:rPr lang="en-US" b="1" smtClean="0"/>
              <a:t>Teamwork &amp; Shared Leadership</a:t>
            </a:r>
          </a:p>
          <a:p>
            <a:pPr eaLnBrk="1" hangingPunct="1"/>
            <a:r>
              <a:rPr lang="en-US" b="1" smtClean="0"/>
              <a:t>Effective Communication</a:t>
            </a:r>
          </a:p>
          <a:p>
            <a:pPr eaLnBrk="1" hangingPunct="1"/>
            <a:r>
              <a:rPr lang="en-US" b="1" smtClean="0"/>
              <a:t>Integrity</a:t>
            </a:r>
          </a:p>
          <a:p>
            <a:pPr eaLnBrk="1" hangingPunct="1"/>
            <a:r>
              <a:rPr lang="en-US" b="1" smtClean="0"/>
              <a:t>Community Service &amp; Involvement</a:t>
            </a:r>
          </a:p>
          <a:p>
            <a:pPr eaLnBrk="1" hangingPunct="1"/>
            <a:r>
              <a:rPr lang="en-US" b="1" smtClean="0"/>
              <a:t>Innovation</a:t>
            </a:r>
          </a:p>
        </p:txBody>
      </p:sp>
      <p:pic>
        <p:nvPicPr>
          <p:cNvPr id="18437" name="Picture 4" descr="C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87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3150C2E-9CE4-44CC-94EA-F42D58F1033D}" type="slidenum">
              <a:rPr lang="en-US" smtClean="0"/>
              <a:pPr eaLnBrk="1" hangingPunct="1"/>
              <a:t>15</a:t>
            </a:fld>
            <a:endParaRPr lang="en-US" smtClean="0"/>
          </a:p>
        </p:txBody>
      </p:sp>
      <p:cxnSp>
        <p:nvCxnSpPr>
          <p:cNvPr id="20" name="Straight Connector 19"/>
          <p:cNvCxnSpPr/>
          <p:nvPr/>
        </p:nvCxnSpPr>
        <p:spPr>
          <a:xfrm>
            <a:off x="2514600" y="3352800"/>
            <a:ext cx="3886200" cy="1588"/>
          </a:xfrm>
          <a:prstGeom prst="line">
            <a:avLst/>
          </a:prstGeom>
          <a:ln w="38100">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581400" y="4495800"/>
            <a:ext cx="2819400" cy="158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81400" y="4800600"/>
            <a:ext cx="2819400" cy="158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562600" y="5562600"/>
            <a:ext cx="838200" cy="158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9463" name="Title 1"/>
          <p:cNvSpPr>
            <a:spLocks noGrp="1"/>
          </p:cNvSpPr>
          <p:nvPr>
            <p:ph type="title" idx="4294967295"/>
          </p:nvPr>
        </p:nvSpPr>
        <p:spPr>
          <a:xfrm>
            <a:off x="457200" y="76200"/>
            <a:ext cx="8229600" cy="1143000"/>
          </a:xfrm>
        </p:spPr>
        <p:txBody>
          <a:bodyPr/>
          <a:lstStyle/>
          <a:p>
            <a:pPr eaLnBrk="1" hangingPunct="1"/>
            <a:r>
              <a:rPr lang="en-US" sz="3200" smtClean="0"/>
              <a:t>Fire And EMS Service</a:t>
            </a:r>
            <a:br>
              <a:rPr lang="en-US" sz="3200" smtClean="0"/>
            </a:br>
            <a:r>
              <a:rPr lang="en-US" sz="3200" smtClean="0"/>
              <a:t>Organizational Structure</a:t>
            </a:r>
          </a:p>
        </p:txBody>
      </p:sp>
      <p:graphicFrame>
        <p:nvGraphicFramePr>
          <p:cNvPr id="4" name="Content Placeholder 3"/>
          <p:cNvGraphicFramePr>
            <a:graphicFrameLocks noGrp="1"/>
          </p:cNvGraphicFramePr>
          <p:nvPr>
            <p:ph idx="4294967295"/>
          </p:nvPr>
        </p:nvGraphicFramePr>
        <p:xfrm>
          <a:off x="457200" y="1265237"/>
          <a:ext cx="8229600" cy="5440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46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088" y="4352925"/>
            <a:ext cx="280511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20"/>
          <p:cNvSpPr txBox="1">
            <a:spLocks noChangeArrowheads="1"/>
          </p:cNvSpPr>
          <p:nvPr/>
        </p:nvSpPr>
        <p:spPr bwMode="auto">
          <a:xfrm>
            <a:off x="3124200" y="3024188"/>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Operations and </a:t>
            </a:r>
          </a:p>
          <a:p>
            <a:pPr algn="ctr" eaLnBrk="1" hangingPunct="1"/>
            <a:r>
              <a:rPr lang="en-US"/>
              <a:t>Management Policies</a:t>
            </a:r>
          </a:p>
        </p:txBody>
      </p:sp>
      <p:sp>
        <p:nvSpPr>
          <p:cNvPr id="19467" name="TextBox 24"/>
          <p:cNvSpPr txBox="1">
            <a:spLocks noChangeArrowheads="1"/>
          </p:cNvSpPr>
          <p:nvPr/>
        </p:nvSpPr>
        <p:spPr bwMode="auto">
          <a:xfrm>
            <a:off x="3656013" y="4186238"/>
            <a:ext cx="2667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t>Operations Committee</a:t>
            </a:r>
          </a:p>
        </p:txBody>
      </p:sp>
      <p:sp>
        <p:nvSpPr>
          <p:cNvPr id="19468" name="TextBox 26"/>
          <p:cNvSpPr txBox="1">
            <a:spLocks noChangeArrowheads="1"/>
          </p:cNvSpPr>
          <p:nvPr/>
        </p:nvSpPr>
        <p:spPr bwMode="auto">
          <a:xfrm>
            <a:off x="3656013" y="4484688"/>
            <a:ext cx="2667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t>Training Committee</a:t>
            </a:r>
          </a:p>
        </p:txBody>
      </p:sp>
      <p:cxnSp>
        <p:nvCxnSpPr>
          <p:cNvPr id="32" name="Straight Connector 31"/>
          <p:cNvCxnSpPr/>
          <p:nvPr/>
        </p:nvCxnSpPr>
        <p:spPr>
          <a:xfrm>
            <a:off x="2514600" y="3746500"/>
            <a:ext cx="3886200" cy="1588"/>
          </a:xfrm>
          <a:prstGeom prst="line">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sp>
        <p:nvSpPr>
          <p:cNvPr id="19470" name="TextBox 32"/>
          <p:cNvSpPr txBox="1">
            <a:spLocks noChangeArrowheads="1"/>
          </p:cNvSpPr>
          <p:nvPr/>
        </p:nvSpPr>
        <p:spPr bwMode="auto">
          <a:xfrm>
            <a:off x="3048000" y="370205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Operational Direction</a:t>
            </a:r>
          </a:p>
        </p:txBody>
      </p:sp>
      <p:cxnSp>
        <p:nvCxnSpPr>
          <p:cNvPr id="38" name="Straight Connector 37"/>
          <p:cNvCxnSpPr/>
          <p:nvPr/>
        </p:nvCxnSpPr>
        <p:spPr>
          <a:xfrm flipV="1">
            <a:off x="3581400" y="5084763"/>
            <a:ext cx="2819400" cy="952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9472" name="TextBox 38"/>
          <p:cNvSpPr txBox="1">
            <a:spLocks noChangeArrowheads="1"/>
          </p:cNvSpPr>
          <p:nvPr/>
        </p:nvSpPr>
        <p:spPr bwMode="auto">
          <a:xfrm>
            <a:off x="3657600" y="4768850"/>
            <a:ext cx="266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t>Functional Representatives</a:t>
            </a:r>
          </a:p>
        </p:txBody>
      </p:sp>
      <p:cxnSp>
        <p:nvCxnSpPr>
          <p:cNvPr id="51" name="Straight Connector 50"/>
          <p:cNvCxnSpPr/>
          <p:nvPr/>
        </p:nvCxnSpPr>
        <p:spPr>
          <a:xfrm>
            <a:off x="5561013" y="5943600"/>
            <a:ext cx="839787" cy="158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19474" name="Picture 17" descr="CSE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787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603136-8E6E-450B-A327-DA76446A1D33}" type="slidenum">
              <a:rPr lang="en-US" smtClean="0"/>
              <a:pPr eaLnBrk="1" hangingPunct="1"/>
              <a:t>16</a:t>
            </a:fld>
            <a:endParaRPr lang="en-US" smtClean="0"/>
          </a:p>
        </p:txBody>
      </p:sp>
      <p:sp>
        <p:nvSpPr>
          <p:cNvPr id="20483" name="Rectangle 2"/>
          <p:cNvSpPr>
            <a:spLocks noGrp="1" noChangeArrowheads="1"/>
          </p:cNvSpPr>
          <p:nvPr>
            <p:ph type="title"/>
          </p:nvPr>
        </p:nvSpPr>
        <p:spPr>
          <a:xfrm>
            <a:off x="381000" y="304800"/>
            <a:ext cx="8458200" cy="1447800"/>
          </a:xfrm>
        </p:spPr>
        <p:txBody>
          <a:bodyPr/>
          <a:lstStyle/>
          <a:p>
            <a:pPr eaLnBrk="1" hangingPunct="1"/>
            <a:r>
              <a:rPr lang="en-US" smtClean="0"/>
              <a:t>Fairfax Fire &amp; Rescue Department Overview</a:t>
            </a:r>
          </a:p>
        </p:txBody>
      </p:sp>
      <p:sp>
        <p:nvSpPr>
          <p:cNvPr id="70659" name="Rectangle 3"/>
          <p:cNvSpPr>
            <a:spLocks noGrp="1" noChangeArrowheads="1"/>
          </p:cNvSpPr>
          <p:nvPr>
            <p:ph type="body" sz="half" idx="1"/>
          </p:nvPr>
        </p:nvSpPr>
        <p:spPr>
          <a:xfrm>
            <a:off x="457200" y="1600200"/>
            <a:ext cx="4037013" cy="4525963"/>
          </a:xfrm>
        </p:spPr>
        <p:txBody>
          <a:bodyPr/>
          <a:lstStyle/>
          <a:p>
            <a:pPr eaLnBrk="1" hangingPunct="1">
              <a:lnSpc>
                <a:spcPct val="80000"/>
              </a:lnSpc>
            </a:pPr>
            <a:r>
              <a:rPr lang="en-US" sz="2400" smtClean="0"/>
              <a:t>37 stations</a:t>
            </a:r>
          </a:p>
          <a:p>
            <a:pPr eaLnBrk="1" hangingPunct="1">
              <a:lnSpc>
                <a:spcPct val="80000"/>
              </a:lnSpc>
            </a:pPr>
            <a:r>
              <a:rPr lang="en-US" sz="2400" smtClean="0"/>
              <a:t>7 Battalions</a:t>
            </a:r>
          </a:p>
          <a:p>
            <a:pPr eaLnBrk="1" hangingPunct="1">
              <a:lnSpc>
                <a:spcPct val="80000"/>
              </a:lnSpc>
            </a:pPr>
            <a:r>
              <a:rPr lang="en-US" sz="2400" smtClean="0"/>
              <a:t>1,381 Uniformed</a:t>
            </a:r>
          </a:p>
          <a:p>
            <a:pPr eaLnBrk="1" hangingPunct="1">
              <a:lnSpc>
                <a:spcPct val="80000"/>
              </a:lnSpc>
            </a:pPr>
            <a:r>
              <a:rPr lang="en-US" sz="2400" smtClean="0"/>
              <a:t>141 Civilians, full-time</a:t>
            </a:r>
          </a:p>
          <a:p>
            <a:pPr eaLnBrk="1" hangingPunct="1">
              <a:lnSpc>
                <a:spcPct val="80000"/>
              </a:lnSpc>
            </a:pPr>
            <a:r>
              <a:rPr lang="en-US" sz="2400" smtClean="0"/>
              <a:t>119 Civilian, seasonal</a:t>
            </a:r>
          </a:p>
          <a:p>
            <a:pPr eaLnBrk="1" hangingPunct="1">
              <a:lnSpc>
                <a:spcPct val="80000"/>
              </a:lnSpc>
            </a:pPr>
            <a:r>
              <a:rPr lang="en-US" sz="2400" smtClean="0"/>
              <a:t>311 Operational Volunteers (as of 12/29/1010)</a:t>
            </a:r>
          </a:p>
          <a:p>
            <a:pPr eaLnBrk="1" hangingPunct="1">
              <a:lnSpc>
                <a:spcPct val="80000"/>
              </a:lnSpc>
            </a:pPr>
            <a:r>
              <a:rPr lang="en-US" sz="2400" smtClean="0"/>
              <a:t>142 volunteers in training (as of 12/29/10)</a:t>
            </a:r>
          </a:p>
          <a:p>
            <a:pPr eaLnBrk="1" hangingPunct="1">
              <a:lnSpc>
                <a:spcPct val="80000"/>
              </a:lnSpc>
            </a:pPr>
            <a:r>
              <a:rPr lang="en-US" sz="2400" smtClean="0"/>
              <a:t>230 Administrative Volunteers (as of 12/29/10)</a:t>
            </a:r>
          </a:p>
        </p:txBody>
      </p:sp>
      <p:sp>
        <p:nvSpPr>
          <p:cNvPr id="70660" name="Rectangle 4"/>
          <p:cNvSpPr>
            <a:spLocks noGrp="1" noChangeArrowheads="1"/>
          </p:cNvSpPr>
          <p:nvPr>
            <p:ph type="body" sz="half" idx="2"/>
          </p:nvPr>
        </p:nvSpPr>
        <p:spPr>
          <a:xfrm>
            <a:off x="4649788" y="1600200"/>
            <a:ext cx="4037012" cy="4525963"/>
          </a:xfrm>
        </p:spPr>
        <p:txBody>
          <a:bodyPr/>
          <a:lstStyle/>
          <a:p>
            <a:pPr eaLnBrk="1" hangingPunct="1">
              <a:lnSpc>
                <a:spcPct val="90000"/>
              </a:lnSpc>
            </a:pPr>
            <a:r>
              <a:rPr lang="en-US" sz="2400" smtClean="0"/>
              <a:t>37 Advanced Support Engines</a:t>
            </a:r>
          </a:p>
          <a:p>
            <a:pPr eaLnBrk="1" hangingPunct="1">
              <a:lnSpc>
                <a:spcPct val="90000"/>
              </a:lnSpc>
            </a:pPr>
            <a:r>
              <a:rPr lang="en-US" sz="2400" smtClean="0"/>
              <a:t>38 Medics</a:t>
            </a:r>
          </a:p>
          <a:p>
            <a:pPr eaLnBrk="1" hangingPunct="1">
              <a:lnSpc>
                <a:spcPct val="90000"/>
              </a:lnSpc>
            </a:pPr>
            <a:r>
              <a:rPr lang="en-US" sz="2400" smtClean="0"/>
              <a:t>4 Ambulances</a:t>
            </a:r>
          </a:p>
          <a:p>
            <a:pPr eaLnBrk="1" hangingPunct="1">
              <a:lnSpc>
                <a:spcPct val="90000"/>
              </a:lnSpc>
            </a:pPr>
            <a:r>
              <a:rPr lang="en-US" sz="2400" smtClean="0"/>
              <a:t>2 Haz Mat unit</a:t>
            </a:r>
          </a:p>
          <a:p>
            <a:pPr eaLnBrk="1" hangingPunct="1">
              <a:lnSpc>
                <a:spcPct val="90000"/>
              </a:lnSpc>
            </a:pPr>
            <a:r>
              <a:rPr lang="en-US" sz="2400" smtClean="0"/>
              <a:t>7 Aerial ladders</a:t>
            </a:r>
          </a:p>
          <a:p>
            <a:pPr eaLnBrk="1" hangingPunct="1">
              <a:lnSpc>
                <a:spcPct val="90000"/>
              </a:lnSpc>
            </a:pPr>
            <a:r>
              <a:rPr lang="en-US" sz="2400" smtClean="0"/>
              <a:t>7 Tower ladders</a:t>
            </a:r>
          </a:p>
          <a:p>
            <a:pPr eaLnBrk="1" hangingPunct="1">
              <a:lnSpc>
                <a:spcPct val="90000"/>
              </a:lnSpc>
            </a:pPr>
            <a:r>
              <a:rPr lang="en-US" sz="2400" smtClean="0"/>
              <a:t>8 Rescues</a:t>
            </a:r>
          </a:p>
          <a:p>
            <a:pPr eaLnBrk="1" hangingPunct="1">
              <a:lnSpc>
                <a:spcPct val="90000"/>
              </a:lnSpc>
            </a:pPr>
            <a:r>
              <a:rPr lang="en-US" sz="2400" smtClean="0"/>
              <a:t>5 Tankers</a:t>
            </a:r>
          </a:p>
        </p:txBody>
      </p:sp>
      <p:pic>
        <p:nvPicPr>
          <p:cNvPr id="20486" name="Picture 5" descr="C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87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 calcmode="lin" valueType="num">
                                      <p:cBhvr additive="base">
                                        <p:cTn id="7" dur="500" fill="hold"/>
                                        <p:tgtEl>
                                          <p:spTgt spid="706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06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0659">
                                            <p:txEl>
                                              <p:pRg st="1" end="1"/>
                                            </p:txEl>
                                          </p:spTgt>
                                        </p:tgtEl>
                                        <p:attrNameLst>
                                          <p:attrName>style.visibility</p:attrName>
                                        </p:attrNameLst>
                                      </p:cBhvr>
                                      <p:to>
                                        <p:strVal val="visible"/>
                                      </p:to>
                                    </p:set>
                                    <p:anim calcmode="lin" valueType="num">
                                      <p:cBhvr additive="base">
                                        <p:cTn id="13" dur="500" fill="hold"/>
                                        <p:tgtEl>
                                          <p:spTgt spid="706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06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0659">
                                            <p:txEl>
                                              <p:pRg st="2" end="2"/>
                                            </p:txEl>
                                          </p:spTgt>
                                        </p:tgtEl>
                                        <p:attrNameLst>
                                          <p:attrName>style.visibility</p:attrName>
                                        </p:attrNameLst>
                                      </p:cBhvr>
                                      <p:to>
                                        <p:strVal val="visible"/>
                                      </p:to>
                                    </p:set>
                                    <p:anim calcmode="lin" valueType="num">
                                      <p:cBhvr additive="base">
                                        <p:cTn id="19" dur="500" fill="hold"/>
                                        <p:tgtEl>
                                          <p:spTgt spid="706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06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0659">
                                            <p:txEl>
                                              <p:pRg st="3" end="3"/>
                                            </p:txEl>
                                          </p:spTgt>
                                        </p:tgtEl>
                                        <p:attrNameLst>
                                          <p:attrName>style.visibility</p:attrName>
                                        </p:attrNameLst>
                                      </p:cBhvr>
                                      <p:to>
                                        <p:strVal val="visible"/>
                                      </p:to>
                                    </p:set>
                                    <p:anim calcmode="lin" valueType="num">
                                      <p:cBhvr additive="base">
                                        <p:cTn id="25" dur="500" fill="hold"/>
                                        <p:tgtEl>
                                          <p:spTgt spid="706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06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0659">
                                            <p:txEl>
                                              <p:pRg st="4" end="4"/>
                                            </p:txEl>
                                          </p:spTgt>
                                        </p:tgtEl>
                                        <p:attrNameLst>
                                          <p:attrName>style.visibility</p:attrName>
                                        </p:attrNameLst>
                                      </p:cBhvr>
                                      <p:to>
                                        <p:strVal val="visible"/>
                                      </p:to>
                                    </p:set>
                                    <p:anim calcmode="lin" valueType="num">
                                      <p:cBhvr additive="base">
                                        <p:cTn id="31" dur="500" fill="hold"/>
                                        <p:tgtEl>
                                          <p:spTgt spid="7065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065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0659">
                                            <p:txEl>
                                              <p:pRg st="5" end="5"/>
                                            </p:txEl>
                                          </p:spTgt>
                                        </p:tgtEl>
                                        <p:attrNameLst>
                                          <p:attrName>style.visibility</p:attrName>
                                        </p:attrNameLst>
                                      </p:cBhvr>
                                      <p:to>
                                        <p:strVal val="visible"/>
                                      </p:to>
                                    </p:set>
                                    <p:anim calcmode="lin" valueType="num">
                                      <p:cBhvr additive="base">
                                        <p:cTn id="37" dur="500" fill="hold"/>
                                        <p:tgtEl>
                                          <p:spTgt spid="7065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065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0659">
                                            <p:txEl>
                                              <p:pRg st="6" end="6"/>
                                            </p:txEl>
                                          </p:spTgt>
                                        </p:tgtEl>
                                        <p:attrNameLst>
                                          <p:attrName>style.visibility</p:attrName>
                                        </p:attrNameLst>
                                      </p:cBhvr>
                                      <p:to>
                                        <p:strVal val="visible"/>
                                      </p:to>
                                    </p:set>
                                    <p:anim calcmode="lin" valueType="num">
                                      <p:cBhvr additive="base">
                                        <p:cTn id="43" dur="500" fill="hold"/>
                                        <p:tgtEl>
                                          <p:spTgt spid="7065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065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0659">
                                            <p:txEl>
                                              <p:pRg st="7" end="7"/>
                                            </p:txEl>
                                          </p:spTgt>
                                        </p:tgtEl>
                                        <p:attrNameLst>
                                          <p:attrName>style.visibility</p:attrName>
                                        </p:attrNameLst>
                                      </p:cBhvr>
                                      <p:to>
                                        <p:strVal val="visible"/>
                                      </p:to>
                                    </p:set>
                                    <p:anim calcmode="lin" valueType="num">
                                      <p:cBhvr additive="base">
                                        <p:cTn id="49" dur="500" fill="hold"/>
                                        <p:tgtEl>
                                          <p:spTgt spid="7065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065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0660">
                                            <p:txEl>
                                              <p:pRg st="0" end="0"/>
                                            </p:txEl>
                                          </p:spTgt>
                                        </p:tgtEl>
                                        <p:attrNameLst>
                                          <p:attrName>style.visibility</p:attrName>
                                        </p:attrNameLst>
                                      </p:cBhvr>
                                      <p:to>
                                        <p:strVal val="visible"/>
                                      </p:to>
                                    </p:set>
                                    <p:anim calcmode="lin" valueType="num">
                                      <p:cBhvr additive="base">
                                        <p:cTn id="55" dur="500" fill="hold"/>
                                        <p:tgtEl>
                                          <p:spTgt spid="70660">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066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70660">
                                            <p:txEl>
                                              <p:pRg st="1" end="1"/>
                                            </p:txEl>
                                          </p:spTgt>
                                        </p:tgtEl>
                                        <p:attrNameLst>
                                          <p:attrName>style.visibility</p:attrName>
                                        </p:attrNameLst>
                                      </p:cBhvr>
                                      <p:to>
                                        <p:strVal val="visible"/>
                                      </p:to>
                                    </p:set>
                                    <p:anim calcmode="lin" valueType="num">
                                      <p:cBhvr additive="base">
                                        <p:cTn id="61" dur="500" fill="hold"/>
                                        <p:tgtEl>
                                          <p:spTgt spid="70660">
                                            <p:txEl>
                                              <p:pRg st="1" end="1"/>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706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70660">
                                            <p:txEl>
                                              <p:pRg st="2" end="2"/>
                                            </p:txEl>
                                          </p:spTgt>
                                        </p:tgtEl>
                                        <p:attrNameLst>
                                          <p:attrName>style.visibility</p:attrName>
                                        </p:attrNameLst>
                                      </p:cBhvr>
                                      <p:to>
                                        <p:strVal val="visible"/>
                                      </p:to>
                                    </p:set>
                                    <p:anim calcmode="lin" valueType="num">
                                      <p:cBhvr additive="base">
                                        <p:cTn id="67" dur="500" fill="hold"/>
                                        <p:tgtEl>
                                          <p:spTgt spid="70660">
                                            <p:txEl>
                                              <p:pRg st="2" end="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7066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70660">
                                            <p:txEl>
                                              <p:pRg st="3" end="3"/>
                                            </p:txEl>
                                          </p:spTgt>
                                        </p:tgtEl>
                                        <p:attrNameLst>
                                          <p:attrName>style.visibility</p:attrName>
                                        </p:attrNameLst>
                                      </p:cBhvr>
                                      <p:to>
                                        <p:strVal val="visible"/>
                                      </p:to>
                                    </p:set>
                                    <p:anim calcmode="lin" valueType="num">
                                      <p:cBhvr additive="base">
                                        <p:cTn id="73" dur="500" fill="hold"/>
                                        <p:tgtEl>
                                          <p:spTgt spid="70660">
                                            <p:txEl>
                                              <p:pRg st="3" end="3"/>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706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70660">
                                            <p:txEl>
                                              <p:pRg st="4" end="4"/>
                                            </p:txEl>
                                          </p:spTgt>
                                        </p:tgtEl>
                                        <p:attrNameLst>
                                          <p:attrName>style.visibility</p:attrName>
                                        </p:attrNameLst>
                                      </p:cBhvr>
                                      <p:to>
                                        <p:strVal val="visible"/>
                                      </p:to>
                                    </p:set>
                                    <p:anim calcmode="lin" valueType="num">
                                      <p:cBhvr additive="base">
                                        <p:cTn id="79" dur="500" fill="hold"/>
                                        <p:tgtEl>
                                          <p:spTgt spid="70660">
                                            <p:txEl>
                                              <p:pRg st="4" end="4"/>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7066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70660">
                                            <p:txEl>
                                              <p:pRg st="5" end="5"/>
                                            </p:txEl>
                                          </p:spTgt>
                                        </p:tgtEl>
                                        <p:attrNameLst>
                                          <p:attrName>style.visibility</p:attrName>
                                        </p:attrNameLst>
                                      </p:cBhvr>
                                      <p:to>
                                        <p:strVal val="visible"/>
                                      </p:to>
                                    </p:set>
                                    <p:anim calcmode="lin" valueType="num">
                                      <p:cBhvr additive="base">
                                        <p:cTn id="85" dur="500" fill="hold"/>
                                        <p:tgtEl>
                                          <p:spTgt spid="70660">
                                            <p:txEl>
                                              <p:pRg st="5" end="5"/>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7066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70660">
                                            <p:txEl>
                                              <p:pRg st="6" end="6"/>
                                            </p:txEl>
                                          </p:spTgt>
                                        </p:tgtEl>
                                        <p:attrNameLst>
                                          <p:attrName>style.visibility</p:attrName>
                                        </p:attrNameLst>
                                      </p:cBhvr>
                                      <p:to>
                                        <p:strVal val="visible"/>
                                      </p:to>
                                    </p:set>
                                    <p:anim calcmode="lin" valueType="num">
                                      <p:cBhvr additive="base">
                                        <p:cTn id="91" dur="500" fill="hold"/>
                                        <p:tgtEl>
                                          <p:spTgt spid="70660">
                                            <p:txEl>
                                              <p:pRg st="6" end="6"/>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7066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70660">
                                            <p:txEl>
                                              <p:pRg st="7" end="7"/>
                                            </p:txEl>
                                          </p:spTgt>
                                        </p:tgtEl>
                                        <p:attrNameLst>
                                          <p:attrName>style.visibility</p:attrName>
                                        </p:attrNameLst>
                                      </p:cBhvr>
                                      <p:to>
                                        <p:strVal val="visible"/>
                                      </p:to>
                                    </p:set>
                                    <p:anim calcmode="lin" valueType="num">
                                      <p:cBhvr additive="base">
                                        <p:cTn id="97" dur="500" fill="hold"/>
                                        <p:tgtEl>
                                          <p:spTgt spid="70660">
                                            <p:txEl>
                                              <p:pRg st="7" end="7"/>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7066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P spid="70660"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Slide Number Placeholder 4"/>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5C56D4-1924-4F99-9010-9C15F5FBD092}" type="slidenum">
              <a:rPr lang="en-US" smtClean="0"/>
              <a:pPr eaLnBrk="1" hangingPunct="1"/>
              <a:t>17</a:t>
            </a:fld>
            <a:endParaRPr lang="en-US" smtClean="0"/>
          </a:p>
        </p:txBody>
      </p:sp>
      <p:sp>
        <p:nvSpPr>
          <p:cNvPr id="21507" name="Rectangle 2"/>
          <p:cNvSpPr>
            <a:spLocks noGrp="1" noChangeArrowheads="1"/>
          </p:cNvSpPr>
          <p:nvPr>
            <p:ph type="title"/>
          </p:nvPr>
        </p:nvSpPr>
        <p:spPr>
          <a:xfrm>
            <a:off x="381000" y="609600"/>
            <a:ext cx="8458200" cy="838200"/>
          </a:xfrm>
        </p:spPr>
        <p:txBody>
          <a:bodyPr/>
          <a:lstStyle/>
          <a:p>
            <a:pPr eaLnBrk="1" hangingPunct="1"/>
            <a:r>
              <a:rPr lang="en-US" smtClean="0"/>
              <a:t>Chief Ronald L. Mastin</a:t>
            </a:r>
            <a:r>
              <a:rPr lang="en-US" sz="4800" smtClean="0"/>
              <a:t> </a:t>
            </a:r>
            <a:r>
              <a:rPr lang="en-US" smtClean="0"/>
              <a:t/>
            </a:r>
            <a:br>
              <a:rPr lang="en-US" smtClean="0"/>
            </a:br>
            <a:r>
              <a:rPr lang="en-US" sz="3200" smtClean="0"/>
              <a:t>Fire Chief</a:t>
            </a:r>
          </a:p>
        </p:txBody>
      </p:sp>
      <p:sp>
        <p:nvSpPr>
          <p:cNvPr id="21508" name="Rectangle 3"/>
          <p:cNvSpPr>
            <a:spLocks noChangeArrowheads="1"/>
          </p:cNvSpPr>
          <p:nvPr/>
        </p:nvSpPr>
        <p:spPr bwMode="auto">
          <a:xfrm>
            <a:off x="6705600" y="1981200"/>
            <a:ext cx="2211388" cy="612775"/>
          </a:xfrm>
          <a:prstGeom prst="rect">
            <a:avLst/>
          </a:prstGeom>
          <a:solidFill>
            <a:srgbClr val="FFFF99"/>
          </a:solidFill>
          <a:ln w="76200" cmpd="tri">
            <a:solidFill>
              <a:srgbClr val="FF0000"/>
            </a:solidFill>
            <a:miter lim="800000"/>
            <a:headEnd/>
            <a:tailEnd/>
          </a:ln>
          <a:effectLst>
            <a:outerShdw dist="107763" dir="8100000" algn="ctr" rotWithShape="0">
              <a:schemeClr val="tx1">
                <a:alpha val="50000"/>
              </a:schemeClr>
            </a:outerShdw>
          </a:effectLst>
        </p:spPr>
        <p:txBody>
          <a:bodyPr wrap="none" anchor="ctr"/>
          <a:lstStyle/>
          <a:p>
            <a:pPr algn="ctr"/>
            <a:r>
              <a:rPr lang="en-US" b="1">
                <a:latin typeface="Times New Roman" pitchFamily="18" charset="0"/>
              </a:rPr>
              <a:t>FIRE CHIEF</a:t>
            </a:r>
          </a:p>
        </p:txBody>
      </p:sp>
      <p:sp>
        <p:nvSpPr>
          <p:cNvPr id="21509" name="Rectangle 4"/>
          <p:cNvSpPr>
            <a:spLocks noChangeArrowheads="1"/>
          </p:cNvSpPr>
          <p:nvPr/>
        </p:nvSpPr>
        <p:spPr bwMode="auto">
          <a:xfrm>
            <a:off x="4648200" y="3733800"/>
            <a:ext cx="2762250" cy="685800"/>
          </a:xfrm>
          <a:prstGeom prst="rect">
            <a:avLst/>
          </a:prstGeom>
          <a:solidFill>
            <a:srgbClr val="FFFF99"/>
          </a:solidFill>
          <a:ln w="57150" cmpd="thinThick">
            <a:solidFill>
              <a:srgbClr val="FF0000"/>
            </a:solidFill>
            <a:miter lim="800000"/>
            <a:headEnd/>
            <a:tailEnd/>
          </a:ln>
          <a:effectLst>
            <a:outerShdw dist="107763" dir="8100000" algn="ctr" rotWithShape="0">
              <a:schemeClr val="tx1">
                <a:alpha val="50000"/>
              </a:schemeClr>
            </a:outerShdw>
          </a:effectLst>
        </p:spPr>
        <p:txBody>
          <a:bodyPr wrap="none" anchor="ctr"/>
          <a:lstStyle/>
          <a:p>
            <a:pPr algn="ctr"/>
            <a:r>
              <a:rPr lang="en-US" b="1">
                <a:latin typeface="Times New Roman" pitchFamily="18" charset="0"/>
              </a:rPr>
              <a:t>AC</a:t>
            </a:r>
          </a:p>
          <a:p>
            <a:pPr algn="ctr"/>
            <a:r>
              <a:rPr lang="en-US" b="1">
                <a:latin typeface="Times New Roman" pitchFamily="18" charset="0"/>
              </a:rPr>
              <a:t>Personnel Services Bureau</a:t>
            </a:r>
          </a:p>
        </p:txBody>
      </p:sp>
      <p:sp>
        <p:nvSpPr>
          <p:cNvPr id="21510" name="Rectangle 5"/>
          <p:cNvSpPr>
            <a:spLocks noChangeArrowheads="1"/>
          </p:cNvSpPr>
          <p:nvPr/>
        </p:nvSpPr>
        <p:spPr bwMode="auto">
          <a:xfrm>
            <a:off x="4648200" y="2819400"/>
            <a:ext cx="2762250" cy="668338"/>
          </a:xfrm>
          <a:prstGeom prst="rect">
            <a:avLst/>
          </a:prstGeom>
          <a:solidFill>
            <a:srgbClr val="FFFF99"/>
          </a:solidFill>
          <a:ln w="57150" cmpd="thickThin">
            <a:solidFill>
              <a:srgbClr val="FF0000"/>
            </a:solidFill>
            <a:miter lim="800000"/>
            <a:headEnd/>
            <a:tailEnd/>
          </a:ln>
          <a:effectLst>
            <a:outerShdw dist="107763" dir="8100000" algn="ctr" rotWithShape="0">
              <a:schemeClr val="tx1">
                <a:alpha val="50000"/>
              </a:schemeClr>
            </a:outerShdw>
          </a:effectLst>
        </p:spPr>
        <p:txBody>
          <a:bodyPr wrap="none" anchor="ctr"/>
          <a:lstStyle/>
          <a:p>
            <a:pPr algn="ctr"/>
            <a:r>
              <a:rPr lang="en-US" b="1">
                <a:latin typeface="Times New Roman" pitchFamily="18" charset="0"/>
              </a:rPr>
              <a:t>AC</a:t>
            </a:r>
          </a:p>
          <a:p>
            <a:pPr algn="ctr"/>
            <a:r>
              <a:rPr lang="en-US" b="1">
                <a:latin typeface="Times New Roman" pitchFamily="18" charset="0"/>
              </a:rPr>
              <a:t>Operations Bureau</a:t>
            </a:r>
          </a:p>
        </p:txBody>
      </p:sp>
      <p:sp>
        <p:nvSpPr>
          <p:cNvPr id="21511" name="Rectangle 6"/>
          <p:cNvSpPr>
            <a:spLocks noChangeArrowheads="1"/>
          </p:cNvSpPr>
          <p:nvPr/>
        </p:nvSpPr>
        <p:spPr bwMode="auto">
          <a:xfrm>
            <a:off x="4724400" y="4724400"/>
            <a:ext cx="2668588" cy="612775"/>
          </a:xfrm>
          <a:prstGeom prst="rect">
            <a:avLst/>
          </a:prstGeom>
          <a:solidFill>
            <a:srgbClr val="FFFF99"/>
          </a:solidFill>
          <a:ln w="57150" cmpd="thinThick">
            <a:solidFill>
              <a:srgbClr val="FF0000"/>
            </a:solidFill>
            <a:miter lim="800000"/>
            <a:headEnd/>
            <a:tailEnd/>
          </a:ln>
          <a:effectLst>
            <a:outerShdw dist="107763" dir="8100000" algn="ctr" rotWithShape="0">
              <a:schemeClr val="tx1">
                <a:alpha val="50000"/>
              </a:schemeClr>
            </a:outerShdw>
          </a:effectLst>
        </p:spPr>
        <p:txBody>
          <a:bodyPr wrap="none" anchor="ctr"/>
          <a:lstStyle/>
          <a:p>
            <a:pPr algn="ctr"/>
            <a:r>
              <a:rPr lang="en-US" b="1">
                <a:latin typeface="Times New Roman" pitchFamily="18" charset="0"/>
              </a:rPr>
              <a:t>AC</a:t>
            </a:r>
          </a:p>
          <a:p>
            <a:pPr algn="ctr"/>
            <a:r>
              <a:rPr lang="en-US" b="1">
                <a:latin typeface="Times New Roman" pitchFamily="18" charset="0"/>
              </a:rPr>
              <a:t>Business Services Bureau</a:t>
            </a:r>
          </a:p>
        </p:txBody>
      </p:sp>
      <p:sp>
        <p:nvSpPr>
          <p:cNvPr id="21512" name="Rectangle 7"/>
          <p:cNvSpPr>
            <a:spLocks noChangeArrowheads="1"/>
          </p:cNvSpPr>
          <p:nvPr/>
        </p:nvSpPr>
        <p:spPr bwMode="auto">
          <a:xfrm>
            <a:off x="5199063" y="5618163"/>
            <a:ext cx="2211387" cy="612775"/>
          </a:xfrm>
          <a:prstGeom prst="rect">
            <a:avLst/>
          </a:prstGeom>
          <a:solidFill>
            <a:srgbClr val="FFFF99"/>
          </a:solidFill>
          <a:ln w="9525">
            <a:solidFill>
              <a:srgbClr val="FF0000"/>
            </a:solidFill>
            <a:miter lim="800000"/>
            <a:headEnd/>
            <a:tailEnd/>
          </a:ln>
          <a:effectLst>
            <a:outerShdw dist="107763" dir="8100000" algn="ctr" rotWithShape="0">
              <a:schemeClr val="tx1">
                <a:alpha val="50000"/>
              </a:schemeClr>
            </a:outerShdw>
          </a:effectLst>
        </p:spPr>
        <p:txBody>
          <a:bodyPr wrap="none" anchor="ctr"/>
          <a:lstStyle/>
          <a:p>
            <a:pPr algn="ctr"/>
            <a:r>
              <a:rPr lang="en-US" b="1">
                <a:latin typeface="Times New Roman" pitchFamily="18" charset="0"/>
              </a:rPr>
              <a:t>Volunteer</a:t>
            </a:r>
          </a:p>
          <a:p>
            <a:pPr algn="ctr"/>
            <a:r>
              <a:rPr lang="en-US" b="1">
                <a:latin typeface="Times New Roman" pitchFamily="18" charset="0"/>
              </a:rPr>
              <a:t>Fire Commission</a:t>
            </a:r>
          </a:p>
        </p:txBody>
      </p:sp>
      <p:sp>
        <p:nvSpPr>
          <p:cNvPr id="21513" name="Line 8"/>
          <p:cNvSpPr>
            <a:spLocks noChangeShapeType="1"/>
          </p:cNvSpPr>
          <p:nvPr/>
        </p:nvSpPr>
        <p:spPr bwMode="auto">
          <a:xfrm flipH="1">
            <a:off x="8001000" y="2640013"/>
            <a:ext cx="17463" cy="23891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4" name="Line 9"/>
          <p:cNvSpPr>
            <a:spLocks noChangeShapeType="1"/>
          </p:cNvSpPr>
          <p:nvPr/>
        </p:nvSpPr>
        <p:spPr bwMode="auto">
          <a:xfrm>
            <a:off x="7408863" y="3179763"/>
            <a:ext cx="60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5" name="Line 10"/>
          <p:cNvSpPr>
            <a:spLocks noChangeShapeType="1"/>
          </p:cNvSpPr>
          <p:nvPr/>
        </p:nvSpPr>
        <p:spPr bwMode="auto">
          <a:xfrm>
            <a:off x="7408863" y="4094163"/>
            <a:ext cx="60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6" name="Line 11"/>
          <p:cNvSpPr>
            <a:spLocks noChangeShapeType="1"/>
          </p:cNvSpPr>
          <p:nvPr/>
        </p:nvSpPr>
        <p:spPr bwMode="auto">
          <a:xfrm>
            <a:off x="7408863" y="5008563"/>
            <a:ext cx="60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7" name="Line 12"/>
          <p:cNvSpPr>
            <a:spLocks noChangeShapeType="1"/>
          </p:cNvSpPr>
          <p:nvPr/>
        </p:nvSpPr>
        <p:spPr bwMode="auto">
          <a:xfrm>
            <a:off x="7408863" y="5922963"/>
            <a:ext cx="1201737" cy="20637"/>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8" name="Line 13"/>
          <p:cNvSpPr>
            <a:spLocks noChangeShapeType="1"/>
          </p:cNvSpPr>
          <p:nvPr/>
        </p:nvSpPr>
        <p:spPr bwMode="auto">
          <a:xfrm>
            <a:off x="8610600" y="2667000"/>
            <a:ext cx="0" cy="328295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519" name="Picture 14" descr="Ronald"/>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38200" y="1905000"/>
            <a:ext cx="2559050" cy="319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20" name="Picture 15" descr="CSE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87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F3F2F1-4117-4D50-AAC1-38035E6B620F}" type="slidenum">
              <a:rPr lang="en-US" smtClean="0"/>
              <a:pPr eaLnBrk="1" hangingPunct="1"/>
              <a:t>18</a:t>
            </a:fld>
            <a:endParaRPr lang="en-US" smtClean="0"/>
          </a:p>
        </p:txBody>
      </p:sp>
      <p:sp>
        <p:nvSpPr>
          <p:cNvPr id="1040" name="Rectangle 2"/>
          <p:cNvSpPr>
            <a:spLocks noGrp="1" noChangeArrowheads="1"/>
          </p:cNvSpPr>
          <p:nvPr>
            <p:ph type="title"/>
          </p:nvPr>
        </p:nvSpPr>
        <p:spPr>
          <a:xfrm>
            <a:off x="457200" y="0"/>
            <a:ext cx="8229600" cy="1143000"/>
          </a:xfrm>
        </p:spPr>
        <p:txBody>
          <a:bodyPr/>
          <a:lstStyle/>
          <a:p>
            <a:pPr eaLnBrk="1" hangingPunct="1"/>
            <a:r>
              <a:rPr lang="en-US" smtClean="0"/>
              <a:t>Operations Bureau</a:t>
            </a:r>
          </a:p>
        </p:txBody>
      </p:sp>
      <p:graphicFrame>
        <p:nvGraphicFramePr>
          <p:cNvPr id="2" name="Diagram 1"/>
          <p:cNvGraphicFramePr/>
          <p:nvPr/>
        </p:nvGraphicFramePr>
        <p:xfrm>
          <a:off x="628650" y="1066800"/>
          <a:ext cx="8086725"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41" name="Picture 26" descr="Causs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2057400"/>
            <a:ext cx="255905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18F1D55-1B35-4AD9-ADD6-B63BCBA42F31}" type="slidenum">
              <a:rPr lang="en-US" smtClean="0"/>
              <a:pPr eaLnBrk="1" hangingPunct="1"/>
              <a:t>19</a:t>
            </a:fld>
            <a:endParaRPr lang="en-US" smtClean="0"/>
          </a:p>
        </p:txBody>
      </p:sp>
      <p:sp>
        <p:nvSpPr>
          <p:cNvPr id="2064" name="Rectangle 2"/>
          <p:cNvSpPr>
            <a:spLocks noGrp="1" noChangeArrowheads="1"/>
          </p:cNvSpPr>
          <p:nvPr>
            <p:ph type="title"/>
          </p:nvPr>
        </p:nvSpPr>
        <p:spPr/>
        <p:txBody>
          <a:bodyPr/>
          <a:lstStyle/>
          <a:p>
            <a:pPr eaLnBrk="1" hangingPunct="1"/>
            <a:r>
              <a:rPr lang="en-US" smtClean="0"/>
              <a:t>Personnel Services Bureau</a:t>
            </a:r>
          </a:p>
        </p:txBody>
      </p:sp>
      <p:graphicFrame>
        <p:nvGraphicFramePr>
          <p:cNvPr id="2" name="Diagram 1"/>
          <p:cNvGraphicFramePr/>
          <p:nvPr/>
        </p:nvGraphicFramePr>
        <p:xfrm>
          <a:off x="1447800" y="1143000"/>
          <a:ext cx="6096000" cy="5189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65" name="Picture 19" descr="Dy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763" y="2057400"/>
            <a:ext cx="25590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1101C3B-EA77-4DB8-8189-6D7931649594}" type="slidenum">
              <a:rPr lang="en-US" smtClean="0"/>
              <a:pPr eaLnBrk="1" hangingPunct="1"/>
              <a:t>2</a:t>
            </a:fld>
            <a:endParaRPr lang="en-US" smtClean="0"/>
          </a:p>
        </p:txBody>
      </p:sp>
      <p:sp>
        <p:nvSpPr>
          <p:cNvPr id="6147" name="Rectangle 7"/>
          <p:cNvSpPr>
            <a:spLocks noGrp="1" noChangeArrowheads="1"/>
          </p:cNvSpPr>
          <p:nvPr>
            <p:ph type="ctrTitle"/>
          </p:nvPr>
        </p:nvSpPr>
        <p:spPr/>
        <p:txBody>
          <a:bodyPr/>
          <a:lstStyle/>
          <a:p>
            <a:pPr eaLnBrk="1" hangingPunct="1"/>
            <a:r>
              <a:rPr lang="en-US" sz="5400" smtClean="0"/>
              <a:t>History, Organization, and Terminology</a:t>
            </a:r>
          </a:p>
        </p:txBody>
      </p:sp>
      <p:pic>
        <p:nvPicPr>
          <p:cNvPr id="6148" name="Picture 9" descr="C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87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descr="ACADEMY pat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2963" y="0"/>
            <a:ext cx="6810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7"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D9FD6-7F43-4063-8EE9-113C209D3410}" type="slidenum">
              <a:rPr lang="en-US" smtClean="0"/>
              <a:pPr eaLnBrk="1" hangingPunct="1"/>
              <a:t>20</a:t>
            </a:fld>
            <a:endParaRPr lang="en-US" smtClean="0"/>
          </a:p>
        </p:txBody>
      </p:sp>
      <p:sp>
        <p:nvSpPr>
          <p:cNvPr id="3088" name="Rectangle 2"/>
          <p:cNvSpPr>
            <a:spLocks noGrp="1" noChangeArrowheads="1"/>
          </p:cNvSpPr>
          <p:nvPr>
            <p:ph type="title"/>
          </p:nvPr>
        </p:nvSpPr>
        <p:spPr/>
        <p:txBody>
          <a:bodyPr/>
          <a:lstStyle/>
          <a:p>
            <a:pPr eaLnBrk="1" hangingPunct="1"/>
            <a:r>
              <a:rPr lang="en-US" smtClean="0"/>
              <a:t>Business Services Bureau</a:t>
            </a:r>
          </a:p>
        </p:txBody>
      </p:sp>
      <p:graphicFrame>
        <p:nvGraphicFramePr>
          <p:cNvPr id="2" name="Diagram 1"/>
          <p:cNvGraphicFramePr/>
          <p:nvPr/>
        </p:nvGraphicFramePr>
        <p:xfrm>
          <a:off x="428625" y="1600200"/>
          <a:ext cx="825817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89" name="Picture 17" descr="Deputy Chief John Burk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590800"/>
            <a:ext cx="2568575"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137C4A-4D15-4043-97BC-7EB3553FC8C7}" type="slidenum">
              <a:rPr lang="en-US" smtClean="0"/>
              <a:pPr eaLnBrk="1" hangingPunct="1"/>
              <a:t>21</a:t>
            </a:fld>
            <a:endParaRPr lang="en-US" smtClean="0"/>
          </a:p>
        </p:txBody>
      </p:sp>
      <p:sp>
        <p:nvSpPr>
          <p:cNvPr id="22531" name="Rectangle 2"/>
          <p:cNvSpPr>
            <a:spLocks noChangeArrowheads="1"/>
          </p:cNvSpPr>
          <p:nvPr/>
        </p:nvSpPr>
        <p:spPr bwMode="auto">
          <a:xfrm>
            <a:off x="0" y="1981200"/>
            <a:ext cx="3810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r>
              <a:rPr lang="en-US" sz="4800"/>
              <a:t>Response Statistics </a:t>
            </a:r>
            <a:br>
              <a:rPr lang="en-US" sz="4800"/>
            </a:br>
            <a:r>
              <a:rPr lang="en-US" sz="3200"/>
              <a:t>(July 09 – June 10)</a:t>
            </a:r>
          </a:p>
        </p:txBody>
      </p:sp>
      <p:sp>
        <p:nvSpPr>
          <p:cNvPr id="80899" name="Rectangle 3"/>
          <p:cNvSpPr>
            <a:spLocks noChangeArrowheads="1"/>
          </p:cNvSpPr>
          <p:nvPr/>
        </p:nvSpPr>
        <p:spPr bwMode="auto">
          <a:xfrm>
            <a:off x="3429000" y="457200"/>
            <a:ext cx="5715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defRPr/>
            </a:pPr>
            <a:r>
              <a:rPr lang="en-US" sz="2800" b="1"/>
              <a:t>                 </a:t>
            </a:r>
            <a:r>
              <a:rPr lang="en-US" sz="3600" b="1">
                <a:solidFill>
                  <a:srgbClr val="800000"/>
                </a:solidFill>
              </a:rPr>
              <a:t>Incidents</a:t>
            </a:r>
          </a:p>
          <a:p>
            <a:pPr marL="342900" indent="-342900">
              <a:spcBef>
                <a:spcPct val="20000"/>
              </a:spcBef>
              <a:buFontTx/>
              <a:buChar char="•"/>
              <a:defRPr/>
            </a:pPr>
            <a:r>
              <a:rPr lang="en-US" sz="2800" b="1"/>
              <a:t>EMS			65,898 </a:t>
            </a:r>
            <a:r>
              <a:rPr lang="en-US" sz="2800" b="1">
                <a:sym typeface="Wingdings 3" pitchFamily="18" charset="2"/>
              </a:rPr>
              <a:t></a:t>
            </a:r>
            <a:endParaRPr lang="en-US" sz="2800" b="1"/>
          </a:p>
          <a:p>
            <a:pPr marL="342900" indent="-342900">
              <a:spcBef>
                <a:spcPct val="20000"/>
              </a:spcBef>
              <a:buFontTx/>
              <a:buChar char="•"/>
              <a:defRPr/>
            </a:pPr>
            <a:r>
              <a:rPr lang="en-US" sz="2800" b="1"/>
              <a:t>Suppression		18,076 </a:t>
            </a:r>
            <a:r>
              <a:rPr lang="en-US" sz="2800" b="1">
                <a:sym typeface="Wingdings 3" pitchFamily="18" charset="2"/>
              </a:rPr>
              <a:t></a:t>
            </a:r>
          </a:p>
          <a:p>
            <a:pPr marL="342900" indent="-342900">
              <a:spcBef>
                <a:spcPct val="20000"/>
              </a:spcBef>
              <a:buFontTx/>
              <a:buChar char="•"/>
              <a:defRPr/>
            </a:pPr>
            <a:r>
              <a:rPr lang="en-US" sz="2800" b="1">
                <a:sym typeface="Wingdings 3" pitchFamily="18" charset="2"/>
              </a:rPr>
              <a:t>Special Operations	  1,344 </a:t>
            </a:r>
          </a:p>
          <a:p>
            <a:pPr marL="342900" indent="-342900">
              <a:spcBef>
                <a:spcPct val="20000"/>
              </a:spcBef>
              <a:buFontTx/>
              <a:buChar char="•"/>
              <a:defRPr/>
            </a:pPr>
            <a:r>
              <a:rPr lang="en-US" sz="2800" b="1"/>
              <a:t>Public Service	  6,520 </a:t>
            </a:r>
            <a:r>
              <a:rPr lang="en-US" sz="2800" b="1">
                <a:sym typeface="Wingdings 3" pitchFamily="18" charset="2"/>
              </a:rPr>
              <a:t></a:t>
            </a:r>
          </a:p>
          <a:p>
            <a:pPr marL="342900" indent="-342900">
              <a:spcBef>
                <a:spcPct val="20000"/>
              </a:spcBef>
              <a:defRPr/>
            </a:pPr>
            <a:r>
              <a:rPr lang="en-US" sz="2800" b="1"/>
              <a:t>            </a:t>
            </a:r>
            <a:r>
              <a:rPr lang="en-US" sz="2800" b="1">
                <a:solidFill>
                  <a:srgbClr val="800000"/>
                </a:solidFill>
              </a:rPr>
              <a:t>Total      		91,838 </a:t>
            </a:r>
            <a:r>
              <a:rPr lang="en-US" sz="2800" b="1">
                <a:sym typeface="Wingdings 3" pitchFamily="18" charset="2"/>
              </a:rPr>
              <a:t></a:t>
            </a:r>
            <a:endParaRPr lang="en-US" sz="2800" b="1">
              <a:solidFill>
                <a:srgbClr val="800000"/>
              </a:solidFill>
              <a:sym typeface="Wingdings 3" pitchFamily="18" charset="2"/>
            </a:endParaRPr>
          </a:p>
          <a:p>
            <a:pPr marL="342900" indent="-342900" algn="ctr">
              <a:spcBef>
                <a:spcPct val="20000"/>
              </a:spcBef>
              <a:defRPr/>
            </a:pPr>
            <a:r>
              <a:rPr lang="en-US" sz="2800" b="1">
                <a:solidFill>
                  <a:srgbClr val="800000"/>
                </a:solidFill>
              </a:rPr>
              <a:t>(Average of 252 per day)</a:t>
            </a:r>
          </a:p>
          <a:p>
            <a:pPr marL="342900" indent="-342900" algn="ctr">
              <a:spcBef>
                <a:spcPct val="20000"/>
              </a:spcBef>
              <a:defRPr/>
            </a:pPr>
            <a:endParaRPr lang="en-US" sz="2800" b="1">
              <a:solidFill>
                <a:srgbClr val="800000"/>
              </a:solidFill>
            </a:endParaRPr>
          </a:p>
          <a:p>
            <a:pPr marL="342900" indent="-342900" algn="ctr">
              <a:spcBef>
                <a:spcPct val="20000"/>
              </a:spcBef>
              <a:defRPr/>
            </a:pPr>
            <a:r>
              <a:rPr lang="en-US" sz="2800" b="1">
                <a:solidFill>
                  <a:srgbClr val="FF0000"/>
                </a:solidFill>
                <a:effectLst>
                  <a:outerShdw blurRad="38100" dist="38100" dir="2700000" algn="tl">
                    <a:srgbClr val="000000"/>
                  </a:outerShdw>
                </a:effectLst>
              </a:rPr>
              <a:t>Patients Transported	47,228 </a:t>
            </a:r>
            <a:r>
              <a:rPr lang="en-US" sz="2800" b="1">
                <a:sym typeface="Wingdings 3" pitchFamily="18" charset="2"/>
              </a:rPr>
              <a:t></a:t>
            </a:r>
          </a:p>
        </p:txBody>
      </p:sp>
      <p:pic>
        <p:nvPicPr>
          <p:cNvPr id="22533" name="Picture 5" descr="C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87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D35221-25AA-4E3B-811C-4F063DB83C5C}" type="slidenum">
              <a:rPr lang="en-US" smtClean="0"/>
              <a:pPr eaLnBrk="1" hangingPunct="1"/>
              <a:t>22</a:t>
            </a:fld>
            <a:endParaRPr lang="en-US" smtClean="0"/>
          </a:p>
        </p:txBody>
      </p:sp>
      <p:sp>
        <p:nvSpPr>
          <p:cNvPr id="23555" name="Rectangle 2"/>
          <p:cNvSpPr>
            <a:spLocks noGrp="1" noChangeArrowheads="1"/>
          </p:cNvSpPr>
          <p:nvPr>
            <p:ph type="title"/>
          </p:nvPr>
        </p:nvSpPr>
        <p:spPr/>
        <p:txBody>
          <a:bodyPr/>
          <a:lstStyle/>
          <a:p>
            <a:pPr eaLnBrk="1" hangingPunct="1"/>
            <a:r>
              <a:rPr lang="en-US" smtClean="0"/>
              <a:t>Trends</a:t>
            </a:r>
          </a:p>
        </p:txBody>
      </p:sp>
      <p:graphicFrame>
        <p:nvGraphicFramePr>
          <p:cNvPr id="2" name="Object 3"/>
          <p:cNvGraphicFramePr>
            <a:graphicFrameLocks noGrp="1" noChangeAspect="1"/>
          </p:cNvGraphicFramePr>
          <p:nvPr>
            <p:ph idx="1"/>
          </p:nvPr>
        </p:nvGraphicFramePr>
        <p:xfrm>
          <a:off x="50800" y="508000"/>
          <a:ext cx="9042400" cy="60007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9CF221A-0998-4D43-B2D3-0BCC93482686}" type="slidenum">
              <a:rPr lang="en-US" smtClean="0"/>
              <a:pPr eaLnBrk="1" hangingPunct="1"/>
              <a:t>23</a:t>
            </a:fld>
            <a:endParaRPr lang="en-US" smtClean="0"/>
          </a:p>
        </p:txBody>
      </p:sp>
      <p:sp>
        <p:nvSpPr>
          <p:cNvPr id="24579" name="Rectangle 2"/>
          <p:cNvSpPr>
            <a:spLocks noGrp="1" noChangeArrowheads="1"/>
          </p:cNvSpPr>
          <p:nvPr>
            <p:ph type="title"/>
          </p:nvPr>
        </p:nvSpPr>
        <p:spPr/>
        <p:txBody>
          <a:bodyPr/>
          <a:lstStyle/>
          <a:p>
            <a:pPr eaLnBrk="1" hangingPunct="1"/>
            <a:r>
              <a:rPr lang="en-US" smtClean="0"/>
              <a:t>Shift Operations</a:t>
            </a:r>
          </a:p>
        </p:txBody>
      </p:sp>
      <p:sp>
        <p:nvSpPr>
          <p:cNvPr id="24580" name="Rectangle 3"/>
          <p:cNvSpPr>
            <a:spLocks noGrp="1" noChangeArrowheads="1"/>
          </p:cNvSpPr>
          <p:nvPr>
            <p:ph type="body" idx="1"/>
          </p:nvPr>
        </p:nvSpPr>
        <p:spPr>
          <a:xfrm>
            <a:off x="304800" y="1600200"/>
            <a:ext cx="8610600" cy="4648200"/>
          </a:xfrm>
        </p:spPr>
        <p:txBody>
          <a:bodyPr/>
          <a:lstStyle/>
          <a:p>
            <a:pPr eaLnBrk="1" hangingPunct="1">
              <a:lnSpc>
                <a:spcPct val="120000"/>
              </a:lnSpc>
            </a:pPr>
            <a:r>
              <a:rPr lang="en-US" sz="2800" b="1" smtClean="0"/>
              <a:t>County operates a three shift schedule (A, B, and C shifts)</a:t>
            </a:r>
          </a:p>
          <a:p>
            <a:pPr eaLnBrk="1" hangingPunct="1">
              <a:lnSpc>
                <a:spcPct val="120000"/>
              </a:lnSpc>
            </a:pPr>
            <a:r>
              <a:rPr lang="en-US" sz="2800" b="1" smtClean="0"/>
              <a:t>Provides coverage of “front line” units 24 hours a day</a:t>
            </a:r>
          </a:p>
          <a:p>
            <a:pPr eaLnBrk="1" hangingPunct="1">
              <a:lnSpc>
                <a:spcPct val="120000"/>
              </a:lnSpc>
            </a:pPr>
            <a:r>
              <a:rPr lang="en-US" sz="2800" b="1" smtClean="0"/>
              <a:t>Shift change at 0700, runs 24 hours per shift</a:t>
            </a:r>
          </a:p>
          <a:p>
            <a:pPr eaLnBrk="1" hangingPunct="1">
              <a:lnSpc>
                <a:spcPct val="120000"/>
              </a:lnSpc>
            </a:pPr>
            <a:r>
              <a:rPr lang="en-US" sz="2800" b="1" smtClean="0"/>
              <a:t>Shift staffing varies among stations, dependent upon minimum manning requirements for front line units assigned to station</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5A94422-37C0-4CBC-9D19-74E8A5B1DF3C}" type="slidenum">
              <a:rPr lang="en-US" smtClean="0"/>
              <a:pPr eaLnBrk="1" hangingPunct="1"/>
              <a:t>24</a:t>
            </a:fld>
            <a:endParaRPr lang="en-US" smtClean="0"/>
          </a:p>
        </p:txBody>
      </p:sp>
      <p:sp>
        <p:nvSpPr>
          <p:cNvPr id="25603" name="Rectangle 2"/>
          <p:cNvSpPr>
            <a:spLocks noGrp="1" noChangeArrowheads="1"/>
          </p:cNvSpPr>
          <p:nvPr>
            <p:ph type="title"/>
          </p:nvPr>
        </p:nvSpPr>
        <p:spPr>
          <a:xfrm>
            <a:off x="152400" y="0"/>
            <a:ext cx="8839200" cy="914400"/>
          </a:xfrm>
        </p:spPr>
        <p:txBody>
          <a:bodyPr/>
          <a:lstStyle/>
          <a:p>
            <a:pPr eaLnBrk="1" hangingPunct="1"/>
            <a:r>
              <a:rPr lang="en-US" sz="2800" smtClean="0"/>
              <a:t>Fairfax County Fire and Rescue Stations</a:t>
            </a:r>
          </a:p>
        </p:txBody>
      </p:sp>
      <p:sp>
        <p:nvSpPr>
          <p:cNvPr id="87043" name="Rectangle 3"/>
          <p:cNvSpPr>
            <a:spLocks noGrp="1" noChangeArrowheads="1"/>
          </p:cNvSpPr>
          <p:nvPr>
            <p:ph type="body" idx="1"/>
          </p:nvPr>
        </p:nvSpPr>
        <p:spPr>
          <a:xfrm>
            <a:off x="0" y="990600"/>
            <a:ext cx="3276600" cy="5486400"/>
          </a:xfrm>
        </p:spPr>
        <p:txBody>
          <a:bodyPr/>
          <a:lstStyle/>
          <a:p>
            <a:pPr eaLnBrk="1" hangingPunct="1">
              <a:lnSpc>
                <a:spcPct val="110000"/>
              </a:lnSpc>
              <a:defRPr/>
            </a:pPr>
            <a:r>
              <a:rPr lang="en-US" sz="2000" smtClean="0">
                <a:solidFill>
                  <a:srgbClr val="FFFF00"/>
                </a:solidFill>
                <a:effectLst>
                  <a:outerShdw blurRad="38100" dist="38100" dir="2700000" algn="tl">
                    <a:srgbClr val="000000"/>
                  </a:outerShdw>
                </a:effectLst>
              </a:rPr>
              <a:t>1	McLean</a:t>
            </a:r>
          </a:p>
          <a:p>
            <a:pPr eaLnBrk="1" hangingPunct="1">
              <a:lnSpc>
                <a:spcPct val="110000"/>
              </a:lnSpc>
              <a:defRPr/>
            </a:pPr>
            <a:r>
              <a:rPr lang="en-US" sz="2000" smtClean="0">
                <a:solidFill>
                  <a:srgbClr val="006600"/>
                </a:solidFill>
              </a:rPr>
              <a:t>2	Vienna</a:t>
            </a:r>
          </a:p>
          <a:p>
            <a:pPr eaLnBrk="1" hangingPunct="1">
              <a:lnSpc>
                <a:spcPct val="110000"/>
              </a:lnSpc>
              <a:defRPr/>
            </a:pPr>
            <a:r>
              <a:rPr lang="en-US" sz="2000" smtClean="0">
                <a:solidFill>
                  <a:srgbClr val="800000"/>
                </a:solidFill>
              </a:rPr>
              <a:t>4	Herndon</a:t>
            </a:r>
          </a:p>
          <a:p>
            <a:pPr eaLnBrk="1" hangingPunct="1">
              <a:lnSpc>
                <a:spcPct val="110000"/>
              </a:lnSpc>
              <a:defRPr/>
            </a:pPr>
            <a:r>
              <a:rPr lang="en-US" sz="2000" smtClean="0">
                <a:solidFill>
                  <a:srgbClr val="006600"/>
                </a:solidFill>
              </a:rPr>
              <a:t>5	Franconia</a:t>
            </a:r>
          </a:p>
          <a:p>
            <a:pPr eaLnBrk="1" hangingPunct="1">
              <a:lnSpc>
                <a:spcPct val="110000"/>
              </a:lnSpc>
              <a:defRPr/>
            </a:pPr>
            <a:r>
              <a:rPr lang="en-US" sz="2000" smtClean="0">
                <a:solidFill>
                  <a:srgbClr val="006600"/>
                </a:solidFill>
              </a:rPr>
              <a:t>8	Annandale</a:t>
            </a:r>
          </a:p>
          <a:p>
            <a:pPr eaLnBrk="1" hangingPunct="1">
              <a:lnSpc>
                <a:spcPct val="110000"/>
              </a:lnSpc>
              <a:defRPr/>
            </a:pPr>
            <a:r>
              <a:rPr lang="en-US" sz="2000" smtClean="0">
                <a:solidFill>
                  <a:srgbClr val="800000"/>
                </a:solidFill>
              </a:rPr>
              <a:t>9	Mt. Vernon</a:t>
            </a:r>
          </a:p>
          <a:p>
            <a:pPr eaLnBrk="1" hangingPunct="1">
              <a:lnSpc>
                <a:spcPct val="110000"/>
              </a:lnSpc>
              <a:defRPr/>
            </a:pPr>
            <a:r>
              <a:rPr lang="en-US" sz="2000" smtClean="0">
                <a:solidFill>
                  <a:srgbClr val="FFFF00"/>
                </a:solidFill>
                <a:effectLst>
                  <a:outerShdw blurRad="38100" dist="38100" dir="2700000" algn="tl">
                    <a:srgbClr val="000000"/>
                  </a:outerShdw>
                </a:effectLst>
              </a:rPr>
              <a:t>10	Bailey’s X-Roads</a:t>
            </a:r>
          </a:p>
          <a:p>
            <a:pPr eaLnBrk="1" hangingPunct="1">
              <a:lnSpc>
                <a:spcPct val="110000"/>
              </a:lnSpc>
              <a:defRPr/>
            </a:pPr>
            <a:r>
              <a:rPr lang="en-US" sz="2000" smtClean="0">
                <a:solidFill>
                  <a:srgbClr val="800000"/>
                </a:solidFill>
              </a:rPr>
              <a:t>11	Penn Daw</a:t>
            </a:r>
          </a:p>
          <a:p>
            <a:pPr eaLnBrk="1" hangingPunct="1">
              <a:lnSpc>
                <a:spcPct val="110000"/>
              </a:lnSpc>
              <a:defRPr/>
            </a:pPr>
            <a:r>
              <a:rPr lang="en-US" sz="2000" smtClean="0">
                <a:solidFill>
                  <a:srgbClr val="FFFF00"/>
                </a:solidFill>
                <a:effectLst>
                  <a:outerShdw blurRad="38100" dist="38100" dir="2700000" algn="tl">
                    <a:srgbClr val="000000"/>
                  </a:outerShdw>
                </a:effectLst>
              </a:rPr>
              <a:t>12	Great Falls</a:t>
            </a:r>
          </a:p>
          <a:p>
            <a:pPr eaLnBrk="1" hangingPunct="1">
              <a:lnSpc>
                <a:spcPct val="110000"/>
              </a:lnSpc>
              <a:defRPr/>
            </a:pPr>
            <a:r>
              <a:rPr lang="en-US" sz="2000" smtClean="0">
                <a:solidFill>
                  <a:srgbClr val="006600"/>
                </a:solidFill>
              </a:rPr>
              <a:t>13	Dunn Loring</a:t>
            </a:r>
          </a:p>
          <a:p>
            <a:pPr eaLnBrk="1" hangingPunct="1">
              <a:lnSpc>
                <a:spcPct val="110000"/>
              </a:lnSpc>
              <a:defRPr/>
            </a:pPr>
            <a:r>
              <a:rPr lang="en-US" sz="2000" smtClean="0">
                <a:solidFill>
                  <a:srgbClr val="006600"/>
                </a:solidFill>
              </a:rPr>
              <a:t>14 	Burke</a:t>
            </a:r>
          </a:p>
          <a:p>
            <a:pPr eaLnBrk="1" hangingPunct="1">
              <a:lnSpc>
                <a:spcPct val="110000"/>
              </a:lnSpc>
              <a:defRPr/>
            </a:pPr>
            <a:r>
              <a:rPr lang="en-US" sz="2000" smtClean="0">
                <a:solidFill>
                  <a:srgbClr val="800000"/>
                </a:solidFill>
              </a:rPr>
              <a:t>15	Chantilly</a:t>
            </a:r>
          </a:p>
          <a:p>
            <a:pPr eaLnBrk="1" hangingPunct="1">
              <a:lnSpc>
                <a:spcPct val="110000"/>
              </a:lnSpc>
              <a:defRPr/>
            </a:pPr>
            <a:r>
              <a:rPr lang="en-US" sz="2000" smtClean="0">
                <a:solidFill>
                  <a:srgbClr val="800000"/>
                </a:solidFill>
              </a:rPr>
              <a:t>16	Clifton</a:t>
            </a:r>
          </a:p>
          <a:p>
            <a:pPr eaLnBrk="1" hangingPunct="1">
              <a:lnSpc>
                <a:spcPct val="110000"/>
              </a:lnSpc>
              <a:defRPr/>
            </a:pPr>
            <a:endParaRPr lang="en-US" sz="2000" smtClean="0">
              <a:solidFill>
                <a:srgbClr val="006600"/>
              </a:solidFill>
            </a:endParaRPr>
          </a:p>
        </p:txBody>
      </p:sp>
      <p:sp>
        <p:nvSpPr>
          <p:cNvPr id="87044" name="Rectangle 4"/>
          <p:cNvSpPr>
            <a:spLocks noChangeArrowheads="1"/>
          </p:cNvSpPr>
          <p:nvPr/>
        </p:nvSpPr>
        <p:spPr bwMode="auto">
          <a:xfrm>
            <a:off x="2971800" y="914400"/>
            <a:ext cx="3124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nSpc>
                <a:spcPct val="110000"/>
              </a:lnSpc>
              <a:spcBef>
                <a:spcPct val="20000"/>
              </a:spcBef>
              <a:buFontTx/>
              <a:buChar char="•"/>
              <a:defRPr/>
            </a:pPr>
            <a:r>
              <a:rPr lang="en-US" sz="2000">
                <a:solidFill>
                  <a:srgbClr val="006600"/>
                </a:solidFill>
              </a:rPr>
              <a:t>17	Centreville</a:t>
            </a:r>
            <a:r>
              <a:rPr lang="en-US" sz="2000">
                <a:solidFill>
                  <a:srgbClr val="800000"/>
                </a:solidFill>
              </a:rPr>
              <a:t> </a:t>
            </a:r>
          </a:p>
          <a:p>
            <a:pPr marL="342900" indent="-342900">
              <a:lnSpc>
                <a:spcPct val="110000"/>
              </a:lnSpc>
              <a:spcBef>
                <a:spcPct val="20000"/>
              </a:spcBef>
              <a:buFontTx/>
              <a:buChar char="•"/>
              <a:defRPr/>
            </a:pPr>
            <a:r>
              <a:rPr lang="en-US" sz="2000">
                <a:solidFill>
                  <a:srgbClr val="800000"/>
                </a:solidFill>
              </a:rPr>
              <a:t>18	Jefferson</a:t>
            </a:r>
          </a:p>
          <a:p>
            <a:pPr marL="342900" indent="-342900">
              <a:lnSpc>
                <a:spcPct val="110000"/>
              </a:lnSpc>
              <a:spcBef>
                <a:spcPct val="20000"/>
              </a:spcBef>
              <a:buFontTx/>
              <a:buChar char="•"/>
              <a:defRPr/>
            </a:pPr>
            <a:r>
              <a:rPr lang="en-US" sz="2000">
                <a:solidFill>
                  <a:srgbClr val="006600"/>
                </a:solidFill>
              </a:rPr>
              <a:t>19	Lorton</a:t>
            </a:r>
          </a:p>
          <a:p>
            <a:pPr marL="342900" indent="-342900">
              <a:lnSpc>
                <a:spcPct val="110000"/>
              </a:lnSpc>
              <a:spcBef>
                <a:spcPct val="20000"/>
              </a:spcBef>
              <a:buFontTx/>
              <a:buChar char="•"/>
              <a:defRPr/>
            </a:pPr>
            <a:r>
              <a:rPr lang="en-US" sz="2000">
                <a:solidFill>
                  <a:srgbClr val="800000"/>
                </a:solidFill>
              </a:rPr>
              <a:t>20	Gunston</a:t>
            </a:r>
          </a:p>
          <a:p>
            <a:pPr marL="342900" indent="-342900">
              <a:lnSpc>
                <a:spcPct val="110000"/>
              </a:lnSpc>
              <a:spcBef>
                <a:spcPct val="20000"/>
              </a:spcBef>
              <a:buFontTx/>
              <a:buChar char="•"/>
              <a:defRPr/>
            </a:pPr>
            <a:r>
              <a:rPr lang="en-US" sz="2000">
                <a:solidFill>
                  <a:srgbClr val="FFFF00"/>
                </a:solidFill>
                <a:effectLst>
                  <a:outerShdw blurRad="38100" dist="38100" dir="2700000" algn="tl">
                    <a:srgbClr val="000000"/>
                  </a:outerShdw>
                </a:effectLst>
              </a:rPr>
              <a:t>21 	Fair Oaks</a:t>
            </a:r>
          </a:p>
          <a:p>
            <a:pPr marL="342900" indent="-342900">
              <a:lnSpc>
                <a:spcPct val="110000"/>
              </a:lnSpc>
              <a:spcBef>
                <a:spcPct val="20000"/>
              </a:spcBef>
              <a:buFontTx/>
              <a:buChar char="•"/>
              <a:defRPr/>
            </a:pPr>
            <a:r>
              <a:rPr lang="en-US" sz="2000">
                <a:solidFill>
                  <a:srgbClr val="006600"/>
                </a:solidFill>
              </a:rPr>
              <a:t>22	Springfield</a:t>
            </a:r>
          </a:p>
          <a:p>
            <a:pPr marL="342900" indent="-342900">
              <a:lnSpc>
                <a:spcPct val="110000"/>
              </a:lnSpc>
              <a:spcBef>
                <a:spcPct val="20000"/>
              </a:spcBef>
              <a:buFontTx/>
              <a:buChar char="•"/>
              <a:defRPr/>
            </a:pPr>
            <a:r>
              <a:rPr lang="en-US" sz="2000">
                <a:solidFill>
                  <a:srgbClr val="00FF00"/>
                </a:solidFill>
                <a:effectLst>
                  <a:outerShdw blurRad="38100" dist="38100" dir="2700000" algn="tl">
                    <a:srgbClr val="000000"/>
                  </a:outerShdw>
                </a:effectLst>
              </a:rPr>
              <a:t>23	West Annandale</a:t>
            </a:r>
            <a:endParaRPr lang="en-US" sz="2000">
              <a:solidFill>
                <a:srgbClr val="00FFFF"/>
              </a:solidFill>
              <a:effectLst>
                <a:outerShdw blurRad="38100" dist="38100" dir="2700000" algn="tl">
                  <a:srgbClr val="000000"/>
                </a:outerShdw>
              </a:effectLst>
            </a:endParaRPr>
          </a:p>
          <a:p>
            <a:pPr marL="342900" indent="-342900">
              <a:lnSpc>
                <a:spcPct val="110000"/>
              </a:lnSpc>
              <a:spcBef>
                <a:spcPct val="20000"/>
              </a:spcBef>
              <a:buFontTx/>
              <a:buChar char="•"/>
              <a:defRPr/>
            </a:pPr>
            <a:r>
              <a:rPr lang="en-US" sz="2000">
                <a:solidFill>
                  <a:srgbClr val="800000"/>
                </a:solidFill>
              </a:rPr>
              <a:t>24	Woodlawn</a:t>
            </a:r>
          </a:p>
          <a:p>
            <a:pPr marL="342900" indent="-342900">
              <a:lnSpc>
                <a:spcPct val="110000"/>
              </a:lnSpc>
              <a:spcBef>
                <a:spcPct val="20000"/>
              </a:spcBef>
              <a:buFontTx/>
              <a:buChar char="•"/>
              <a:defRPr/>
            </a:pPr>
            <a:r>
              <a:rPr lang="en-US" sz="2000">
                <a:solidFill>
                  <a:srgbClr val="800000"/>
                </a:solidFill>
              </a:rPr>
              <a:t>25	Reston</a:t>
            </a:r>
          </a:p>
          <a:p>
            <a:pPr marL="342900" indent="-342900">
              <a:lnSpc>
                <a:spcPct val="110000"/>
              </a:lnSpc>
              <a:spcBef>
                <a:spcPct val="20000"/>
              </a:spcBef>
              <a:buFontTx/>
              <a:buChar char="•"/>
              <a:defRPr/>
            </a:pPr>
            <a:r>
              <a:rPr lang="en-US" sz="2000">
                <a:solidFill>
                  <a:srgbClr val="800000"/>
                </a:solidFill>
              </a:rPr>
              <a:t>26	Edsal Road</a:t>
            </a:r>
          </a:p>
          <a:p>
            <a:pPr marL="342900" indent="-342900">
              <a:lnSpc>
                <a:spcPct val="110000"/>
              </a:lnSpc>
              <a:spcBef>
                <a:spcPct val="20000"/>
              </a:spcBef>
              <a:buFontTx/>
              <a:buChar char="•"/>
              <a:defRPr/>
            </a:pPr>
            <a:r>
              <a:rPr lang="en-US" sz="2000">
                <a:solidFill>
                  <a:srgbClr val="800000"/>
                </a:solidFill>
              </a:rPr>
              <a:t>27	W. Springfield</a:t>
            </a:r>
          </a:p>
          <a:p>
            <a:pPr marL="342900" indent="-342900">
              <a:lnSpc>
                <a:spcPct val="110000"/>
              </a:lnSpc>
              <a:spcBef>
                <a:spcPct val="20000"/>
              </a:spcBef>
              <a:buFontTx/>
              <a:buChar char="•"/>
              <a:defRPr/>
            </a:pPr>
            <a:r>
              <a:rPr lang="en-US" sz="2000">
                <a:solidFill>
                  <a:srgbClr val="800000"/>
                </a:solidFill>
              </a:rPr>
              <a:t>28	Seven Corners</a:t>
            </a:r>
          </a:p>
          <a:p>
            <a:pPr marL="342900" indent="-342900">
              <a:lnSpc>
                <a:spcPct val="110000"/>
              </a:lnSpc>
              <a:spcBef>
                <a:spcPct val="20000"/>
              </a:spcBef>
              <a:buFontTx/>
              <a:buChar char="•"/>
              <a:defRPr/>
            </a:pPr>
            <a:r>
              <a:rPr lang="en-US" sz="2000">
                <a:solidFill>
                  <a:srgbClr val="800000"/>
                </a:solidFill>
              </a:rPr>
              <a:t>29	Tyson’s Corner</a:t>
            </a:r>
          </a:p>
        </p:txBody>
      </p:sp>
      <p:sp>
        <p:nvSpPr>
          <p:cNvPr id="87045" name="Rectangle 5"/>
          <p:cNvSpPr>
            <a:spLocks noChangeArrowheads="1"/>
          </p:cNvSpPr>
          <p:nvPr/>
        </p:nvSpPr>
        <p:spPr bwMode="auto">
          <a:xfrm>
            <a:off x="6019800" y="990600"/>
            <a:ext cx="3124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nSpc>
                <a:spcPct val="110000"/>
              </a:lnSpc>
              <a:spcBef>
                <a:spcPct val="20000"/>
              </a:spcBef>
              <a:buFontTx/>
              <a:buChar char="•"/>
              <a:defRPr/>
            </a:pPr>
            <a:r>
              <a:rPr lang="en-US" sz="2000">
                <a:solidFill>
                  <a:srgbClr val="800000"/>
                </a:solidFill>
              </a:rPr>
              <a:t>30	Merrifield</a:t>
            </a:r>
          </a:p>
          <a:p>
            <a:pPr marL="342900" indent="-342900">
              <a:lnSpc>
                <a:spcPct val="110000"/>
              </a:lnSpc>
              <a:spcBef>
                <a:spcPct val="20000"/>
              </a:spcBef>
              <a:buFontTx/>
              <a:buChar char="•"/>
              <a:defRPr/>
            </a:pPr>
            <a:r>
              <a:rPr lang="en-US" sz="2000">
                <a:solidFill>
                  <a:srgbClr val="800000"/>
                </a:solidFill>
              </a:rPr>
              <a:t>31	Fox Mill</a:t>
            </a:r>
          </a:p>
          <a:p>
            <a:pPr marL="342900" indent="-342900">
              <a:lnSpc>
                <a:spcPct val="110000"/>
              </a:lnSpc>
              <a:spcBef>
                <a:spcPct val="20000"/>
              </a:spcBef>
              <a:buFontTx/>
              <a:buChar char="•"/>
              <a:defRPr/>
            </a:pPr>
            <a:r>
              <a:rPr lang="en-US" sz="2000">
                <a:solidFill>
                  <a:srgbClr val="800000"/>
                </a:solidFill>
              </a:rPr>
              <a:t>32 	Fairview</a:t>
            </a:r>
          </a:p>
          <a:p>
            <a:pPr marL="342900" indent="-342900">
              <a:lnSpc>
                <a:spcPct val="110000"/>
              </a:lnSpc>
              <a:spcBef>
                <a:spcPct val="20000"/>
              </a:spcBef>
              <a:buFontTx/>
              <a:buChar char="•"/>
              <a:defRPr/>
            </a:pPr>
            <a:r>
              <a:rPr lang="en-US" sz="2000">
                <a:solidFill>
                  <a:srgbClr val="800000"/>
                </a:solidFill>
              </a:rPr>
              <a:t>34	Oakton</a:t>
            </a:r>
          </a:p>
          <a:p>
            <a:pPr marL="342900" indent="-342900">
              <a:lnSpc>
                <a:spcPct val="110000"/>
              </a:lnSpc>
              <a:spcBef>
                <a:spcPct val="20000"/>
              </a:spcBef>
              <a:buFontTx/>
              <a:buChar char="•"/>
              <a:defRPr/>
            </a:pPr>
            <a:r>
              <a:rPr lang="en-US" sz="2000">
                <a:solidFill>
                  <a:srgbClr val="800000"/>
                </a:solidFill>
              </a:rPr>
              <a:t>35	Pohick</a:t>
            </a:r>
          </a:p>
          <a:p>
            <a:pPr marL="342900" indent="-342900">
              <a:lnSpc>
                <a:spcPct val="110000"/>
              </a:lnSpc>
              <a:spcBef>
                <a:spcPct val="20000"/>
              </a:spcBef>
              <a:buFontTx/>
              <a:buChar char="•"/>
              <a:defRPr/>
            </a:pPr>
            <a:r>
              <a:rPr lang="en-US" sz="2000">
                <a:solidFill>
                  <a:srgbClr val="800000"/>
                </a:solidFill>
              </a:rPr>
              <a:t>36	Frying Pan</a:t>
            </a:r>
          </a:p>
          <a:p>
            <a:pPr marL="342900" indent="-342900">
              <a:lnSpc>
                <a:spcPct val="110000"/>
              </a:lnSpc>
              <a:spcBef>
                <a:spcPct val="20000"/>
              </a:spcBef>
              <a:buFontTx/>
              <a:buChar char="•"/>
              <a:defRPr/>
            </a:pPr>
            <a:r>
              <a:rPr lang="en-US" sz="2000">
                <a:solidFill>
                  <a:srgbClr val="00FF00"/>
                </a:solidFill>
                <a:effectLst>
                  <a:outerShdw blurRad="38100" dist="38100" dir="2700000" algn="tl">
                    <a:srgbClr val="000000"/>
                  </a:outerShdw>
                </a:effectLst>
              </a:rPr>
              <a:t>37	Kingstowne</a:t>
            </a:r>
          </a:p>
          <a:p>
            <a:pPr marL="342900" indent="-342900">
              <a:lnSpc>
                <a:spcPct val="110000"/>
              </a:lnSpc>
              <a:spcBef>
                <a:spcPct val="20000"/>
              </a:spcBef>
              <a:buFontTx/>
              <a:buChar char="•"/>
              <a:defRPr/>
            </a:pPr>
            <a:r>
              <a:rPr lang="en-US" sz="2000">
                <a:solidFill>
                  <a:srgbClr val="00FF00"/>
                </a:solidFill>
                <a:effectLst>
                  <a:outerShdw blurRad="38100" dist="38100" dir="2700000" algn="tl">
                    <a:srgbClr val="000000"/>
                  </a:outerShdw>
                </a:effectLst>
              </a:rPr>
              <a:t>38	W. Centreville</a:t>
            </a:r>
            <a:endParaRPr lang="en-US" sz="2000">
              <a:solidFill>
                <a:srgbClr val="00FFFF"/>
              </a:solidFill>
              <a:effectLst>
                <a:outerShdw blurRad="38100" dist="38100" dir="2700000" algn="tl">
                  <a:srgbClr val="000000"/>
                </a:outerShdw>
              </a:effectLst>
            </a:endParaRPr>
          </a:p>
          <a:p>
            <a:pPr marL="342900" indent="-342900">
              <a:lnSpc>
                <a:spcPct val="110000"/>
              </a:lnSpc>
              <a:spcBef>
                <a:spcPct val="20000"/>
              </a:spcBef>
              <a:buFontTx/>
              <a:buChar char="•"/>
              <a:defRPr/>
            </a:pPr>
            <a:r>
              <a:rPr lang="en-US" sz="2000">
                <a:solidFill>
                  <a:srgbClr val="800000"/>
                </a:solidFill>
              </a:rPr>
              <a:t>39	North Point</a:t>
            </a:r>
            <a:endParaRPr lang="en-US" sz="2000" i="1">
              <a:solidFill>
                <a:srgbClr val="800000"/>
              </a:solidFill>
            </a:endParaRPr>
          </a:p>
          <a:p>
            <a:pPr marL="342900" indent="-342900">
              <a:lnSpc>
                <a:spcPct val="110000"/>
              </a:lnSpc>
              <a:spcBef>
                <a:spcPct val="20000"/>
              </a:spcBef>
              <a:buFontTx/>
              <a:buChar char="•"/>
              <a:defRPr/>
            </a:pPr>
            <a:r>
              <a:rPr lang="en-US" sz="2000">
                <a:solidFill>
                  <a:srgbClr val="800000"/>
                </a:solidFill>
              </a:rPr>
              <a:t>40	Fairfax Center</a:t>
            </a:r>
            <a:r>
              <a:rPr lang="en-US" sz="2000" i="1">
                <a:solidFill>
                  <a:srgbClr val="800000"/>
                </a:solidFill>
              </a:rPr>
              <a:t> </a:t>
            </a:r>
          </a:p>
          <a:p>
            <a:pPr marL="342900" indent="-342900">
              <a:lnSpc>
                <a:spcPct val="110000"/>
              </a:lnSpc>
              <a:spcBef>
                <a:spcPct val="20000"/>
              </a:spcBef>
              <a:buFontTx/>
              <a:buChar char="•"/>
              <a:defRPr/>
            </a:pPr>
            <a:r>
              <a:rPr lang="en-US" sz="2000">
                <a:solidFill>
                  <a:srgbClr val="800000"/>
                </a:solidFill>
              </a:rPr>
              <a:t>41	Crosspointe</a:t>
            </a:r>
          </a:p>
          <a:p>
            <a:pPr marL="342900" indent="-342900">
              <a:lnSpc>
                <a:spcPct val="110000"/>
              </a:lnSpc>
              <a:spcBef>
                <a:spcPct val="20000"/>
              </a:spcBef>
              <a:buFontTx/>
              <a:buChar char="•"/>
              <a:defRPr/>
            </a:pPr>
            <a:r>
              <a:rPr lang="en-US" sz="2000" i="1"/>
              <a:t>42	Beulah Road</a:t>
            </a: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16F58BB-D563-4665-B924-4E31D4504248}" type="slidenum">
              <a:rPr lang="en-US" smtClean="0"/>
              <a:pPr eaLnBrk="1" hangingPunct="1"/>
              <a:t>25</a:t>
            </a:fld>
            <a:endParaRPr lang="en-US" smtClean="0"/>
          </a:p>
        </p:txBody>
      </p:sp>
      <p:pic>
        <p:nvPicPr>
          <p:cNvPr id="26627" name="Picture 2" descr="Station01a"/>
          <p:cNvPicPr>
            <a:picLocks noChangeAspect="1" noChangeArrowheads="1"/>
          </p:cNvPicPr>
          <p:nvPr/>
        </p:nvPicPr>
        <p:blipFill>
          <a:blip r:embed="rId3">
            <a:extLst>
              <a:ext uri="{28A0092B-C50C-407E-A947-70E740481C1C}">
                <a14:useLocalDpi xmlns:a14="http://schemas.microsoft.com/office/drawing/2010/main" val="0"/>
              </a:ext>
            </a:extLst>
          </a:blip>
          <a:srcRect t="14906" b="5972"/>
          <a:stretch>
            <a:fillRect/>
          </a:stretch>
        </p:blipFill>
        <p:spPr bwMode="auto">
          <a:xfrm>
            <a:off x="381000" y="685800"/>
            <a:ext cx="8305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3"/>
          <p:cNvSpPr txBox="1">
            <a:spLocks noChangeArrowheads="1"/>
          </p:cNvSpPr>
          <p:nvPr/>
        </p:nvSpPr>
        <p:spPr bwMode="auto">
          <a:xfrm>
            <a:off x="228600" y="76200"/>
            <a:ext cx="8839200" cy="701675"/>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a:t>McLean (401)</a:t>
            </a:r>
          </a:p>
        </p:txBody>
      </p:sp>
      <p:pic>
        <p:nvPicPr>
          <p:cNvPr id="26629" name="Picture 4" descr="01v pat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85800"/>
            <a:ext cx="1241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858838-12BA-4E5E-A48E-3D1DB96D4FAA}" type="slidenum">
              <a:rPr lang="en-US" smtClean="0"/>
              <a:pPr eaLnBrk="1" hangingPunct="1"/>
              <a:t>26</a:t>
            </a:fld>
            <a:endParaRPr lang="en-US" smtClean="0"/>
          </a:p>
        </p:txBody>
      </p:sp>
      <p:pic>
        <p:nvPicPr>
          <p:cNvPr id="27651" name="Picture 2" descr="Station02b"/>
          <p:cNvPicPr>
            <a:picLocks noChangeAspect="1" noChangeArrowheads="1"/>
          </p:cNvPicPr>
          <p:nvPr/>
        </p:nvPicPr>
        <p:blipFill>
          <a:blip r:embed="rId3">
            <a:extLst>
              <a:ext uri="{28A0092B-C50C-407E-A947-70E740481C1C}">
                <a14:useLocalDpi xmlns:a14="http://schemas.microsoft.com/office/drawing/2010/main" val="0"/>
              </a:ext>
            </a:extLst>
          </a:blip>
          <a:srcRect t="12521" b="8983"/>
          <a:stretch>
            <a:fillRect/>
          </a:stretch>
        </p:blipFill>
        <p:spPr bwMode="auto">
          <a:xfrm>
            <a:off x="506413" y="990600"/>
            <a:ext cx="812958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3"/>
          <p:cNvSpPr txBox="1">
            <a:spLocks noChangeArrowheads="1"/>
          </p:cNvSpPr>
          <p:nvPr/>
        </p:nvSpPr>
        <p:spPr bwMode="auto">
          <a:xfrm>
            <a:off x="457200" y="152400"/>
            <a:ext cx="8305800" cy="701675"/>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a:t>Vienna (402)</a:t>
            </a:r>
          </a:p>
        </p:txBody>
      </p:sp>
      <p:pic>
        <p:nvPicPr>
          <p:cNvPr id="27653" name="Picture 4" descr="02v pat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990600"/>
            <a:ext cx="14795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2F63F2-8B9A-4C09-9F80-994487AAAF8D}" type="slidenum">
              <a:rPr lang="en-US" smtClean="0"/>
              <a:pPr eaLnBrk="1" hangingPunct="1"/>
              <a:t>27</a:t>
            </a:fld>
            <a:endParaRPr lang="en-US" smtClean="0"/>
          </a:p>
        </p:txBody>
      </p:sp>
      <p:pic>
        <p:nvPicPr>
          <p:cNvPr id="28675" name="Picture 2" descr="Station05"/>
          <p:cNvPicPr>
            <a:picLocks noChangeAspect="1" noChangeArrowheads="1"/>
          </p:cNvPicPr>
          <p:nvPr/>
        </p:nvPicPr>
        <p:blipFill>
          <a:blip r:embed="rId3">
            <a:extLst>
              <a:ext uri="{28A0092B-C50C-407E-A947-70E740481C1C}">
                <a14:useLocalDpi xmlns:a14="http://schemas.microsoft.com/office/drawing/2010/main" val="0"/>
              </a:ext>
            </a:extLst>
          </a:blip>
          <a:srcRect t="16035" b="7811"/>
          <a:stretch>
            <a:fillRect/>
          </a:stretch>
        </p:blipFill>
        <p:spPr bwMode="auto">
          <a:xfrm>
            <a:off x="506413" y="1219200"/>
            <a:ext cx="812958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3"/>
          <p:cNvSpPr txBox="1">
            <a:spLocks noChangeArrowheads="1"/>
          </p:cNvSpPr>
          <p:nvPr/>
        </p:nvSpPr>
        <p:spPr bwMode="auto">
          <a:xfrm>
            <a:off x="381000" y="152400"/>
            <a:ext cx="8382000" cy="701675"/>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a:t>Franconia (405)</a:t>
            </a:r>
          </a:p>
        </p:txBody>
      </p:sp>
      <p:pic>
        <p:nvPicPr>
          <p:cNvPr id="28677" name="Picture 4" descr="co5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9200"/>
            <a:ext cx="17526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4C8AC6-AA45-4E01-A731-C7A7B367ED11}" type="slidenum">
              <a:rPr lang="en-US" smtClean="0"/>
              <a:pPr eaLnBrk="1" hangingPunct="1"/>
              <a:t>28</a:t>
            </a:fld>
            <a:endParaRPr lang="en-US" smtClean="0"/>
          </a:p>
        </p:txBody>
      </p:sp>
      <p:pic>
        <p:nvPicPr>
          <p:cNvPr id="29699" name="Picture 2" descr="Station08a"/>
          <p:cNvPicPr>
            <a:picLocks noChangeAspect="1" noChangeArrowheads="1"/>
          </p:cNvPicPr>
          <p:nvPr/>
        </p:nvPicPr>
        <p:blipFill>
          <a:blip r:embed="rId3">
            <a:extLst>
              <a:ext uri="{28A0092B-C50C-407E-A947-70E740481C1C}">
                <a14:useLocalDpi xmlns:a14="http://schemas.microsoft.com/office/drawing/2010/main" val="0"/>
              </a:ext>
            </a:extLst>
          </a:blip>
          <a:srcRect t="14474" b="10544"/>
          <a:stretch>
            <a:fillRect/>
          </a:stretch>
        </p:blipFill>
        <p:spPr bwMode="auto">
          <a:xfrm>
            <a:off x="533400" y="1143000"/>
            <a:ext cx="81295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3"/>
          <p:cNvSpPr txBox="1">
            <a:spLocks noChangeArrowheads="1"/>
          </p:cNvSpPr>
          <p:nvPr/>
        </p:nvSpPr>
        <p:spPr bwMode="auto">
          <a:xfrm>
            <a:off x="381000" y="166688"/>
            <a:ext cx="8382000" cy="701675"/>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a:t>Annandale (408)</a:t>
            </a:r>
          </a:p>
        </p:txBody>
      </p:sp>
      <p:pic>
        <p:nvPicPr>
          <p:cNvPr id="29701" name="Picture 4" descr="08v pat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11239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5FD0823-6F13-4F55-9EF4-58911F7DEAC8}" type="slidenum">
              <a:rPr lang="en-US" smtClean="0"/>
              <a:pPr eaLnBrk="1" hangingPunct="1"/>
              <a:t>29</a:t>
            </a:fld>
            <a:endParaRPr lang="en-US" smtClean="0"/>
          </a:p>
        </p:txBody>
      </p:sp>
      <p:pic>
        <p:nvPicPr>
          <p:cNvPr id="30723" name="Picture 2" descr="Station10a"/>
          <p:cNvPicPr>
            <a:picLocks noChangeAspect="1" noChangeArrowheads="1"/>
          </p:cNvPicPr>
          <p:nvPr/>
        </p:nvPicPr>
        <p:blipFill>
          <a:blip r:embed="rId3">
            <a:extLst>
              <a:ext uri="{28A0092B-C50C-407E-A947-70E740481C1C}">
                <a14:useLocalDpi xmlns:a14="http://schemas.microsoft.com/office/drawing/2010/main" val="0"/>
              </a:ext>
            </a:extLst>
          </a:blip>
          <a:srcRect t="25409" b="16565"/>
          <a:stretch>
            <a:fillRect/>
          </a:stretch>
        </p:blipFill>
        <p:spPr bwMode="auto">
          <a:xfrm>
            <a:off x="3071813" y="685800"/>
            <a:ext cx="607218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3"/>
          <p:cNvSpPr txBox="1">
            <a:spLocks noChangeArrowheads="1"/>
          </p:cNvSpPr>
          <p:nvPr/>
        </p:nvSpPr>
        <p:spPr bwMode="auto">
          <a:xfrm>
            <a:off x="304800" y="228600"/>
            <a:ext cx="8534400" cy="855663"/>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75000"/>
              </a:lnSpc>
              <a:spcBef>
                <a:spcPct val="50000"/>
              </a:spcBef>
            </a:pPr>
            <a:r>
              <a:rPr lang="en-US" sz="4000"/>
              <a:t>Bailey’s Crossroads (410)</a:t>
            </a:r>
          </a:p>
          <a:p>
            <a:pPr algn="ctr">
              <a:lnSpc>
                <a:spcPct val="75000"/>
              </a:lnSpc>
              <a:spcBef>
                <a:spcPct val="50000"/>
              </a:spcBef>
            </a:pPr>
            <a:endParaRPr lang="en-US" sz="1600"/>
          </a:p>
        </p:txBody>
      </p:sp>
      <p:pic>
        <p:nvPicPr>
          <p:cNvPr id="30725" name="Picture 4" descr="10v pat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838200"/>
            <a:ext cx="1587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81400"/>
            <a:ext cx="312420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7" name="Text Box 6"/>
          <p:cNvSpPr txBox="1">
            <a:spLocks noChangeArrowheads="1"/>
          </p:cNvSpPr>
          <p:nvPr/>
        </p:nvSpPr>
        <p:spPr bwMode="auto">
          <a:xfrm>
            <a:off x="4343400" y="3124200"/>
            <a:ext cx="3581400" cy="376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Before the snow event of 2010</a:t>
            </a:r>
          </a:p>
        </p:txBody>
      </p:sp>
      <p:pic>
        <p:nvPicPr>
          <p:cNvPr id="3072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9638" y="3581400"/>
            <a:ext cx="3154362"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0400" y="3810000"/>
            <a:ext cx="2743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A9F90D-EBA5-4DF8-91DB-6AF10CC6128D}" type="slidenum">
              <a:rPr lang="en-US" smtClean="0"/>
              <a:pPr eaLnBrk="1" hangingPunct="1"/>
              <a:t>3</a:t>
            </a:fld>
            <a:endParaRPr lang="en-US" smtClean="0"/>
          </a:p>
        </p:txBody>
      </p:sp>
      <p:sp>
        <p:nvSpPr>
          <p:cNvPr id="7171" name="Rectangle 2"/>
          <p:cNvSpPr>
            <a:spLocks noGrp="1" noChangeArrowheads="1"/>
          </p:cNvSpPr>
          <p:nvPr>
            <p:ph type="title"/>
          </p:nvPr>
        </p:nvSpPr>
        <p:spPr/>
        <p:txBody>
          <a:bodyPr/>
          <a:lstStyle/>
          <a:p>
            <a:pPr eaLnBrk="1" hangingPunct="1"/>
            <a:r>
              <a:rPr lang="en-US" smtClean="0"/>
              <a:t>Goals</a:t>
            </a:r>
          </a:p>
        </p:txBody>
      </p:sp>
      <p:sp>
        <p:nvSpPr>
          <p:cNvPr id="7172" name="Rectangle 3"/>
          <p:cNvSpPr>
            <a:spLocks noGrp="1" noChangeArrowheads="1"/>
          </p:cNvSpPr>
          <p:nvPr>
            <p:ph type="body" idx="1"/>
          </p:nvPr>
        </p:nvSpPr>
        <p:spPr>
          <a:xfrm>
            <a:off x="609600" y="1447800"/>
            <a:ext cx="8229600" cy="5105400"/>
          </a:xfrm>
        </p:spPr>
        <p:txBody>
          <a:bodyPr/>
          <a:lstStyle/>
          <a:p>
            <a:pPr eaLnBrk="1" hangingPunct="1">
              <a:lnSpc>
                <a:spcPct val="105000"/>
              </a:lnSpc>
              <a:spcAft>
                <a:spcPct val="50000"/>
              </a:spcAft>
            </a:pPr>
            <a:r>
              <a:rPr lang="en-US" smtClean="0"/>
              <a:t>To provide an overview of Fairfax County</a:t>
            </a:r>
          </a:p>
          <a:p>
            <a:pPr eaLnBrk="1" hangingPunct="1">
              <a:lnSpc>
                <a:spcPct val="105000"/>
              </a:lnSpc>
              <a:spcAft>
                <a:spcPct val="50000"/>
              </a:spcAft>
            </a:pPr>
            <a:r>
              <a:rPr lang="en-US" smtClean="0"/>
              <a:t>To become familiar with the organization of Fairfax County Fire and Rescue Department and Volunteer Organizations..</a:t>
            </a:r>
          </a:p>
          <a:p>
            <a:pPr eaLnBrk="1" hangingPunct="1">
              <a:lnSpc>
                <a:spcPct val="105000"/>
              </a:lnSpc>
              <a:spcAft>
                <a:spcPct val="50000"/>
              </a:spcAft>
            </a:pPr>
            <a:r>
              <a:rPr lang="en-US" smtClean="0"/>
              <a:t>Understand the Volunteer Utilization Plan and your role in it.</a:t>
            </a: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39F1FA-50DB-44F3-8CC5-AFD6D29ECB21}" type="slidenum">
              <a:rPr lang="en-US" smtClean="0"/>
              <a:pPr eaLnBrk="1" hangingPunct="1"/>
              <a:t>30</a:t>
            </a:fld>
            <a:endParaRPr lang="en-US" smtClean="0"/>
          </a:p>
        </p:txBody>
      </p:sp>
      <p:sp>
        <p:nvSpPr>
          <p:cNvPr id="31747" name="Text Box 3"/>
          <p:cNvSpPr txBox="1">
            <a:spLocks noChangeArrowheads="1"/>
          </p:cNvSpPr>
          <p:nvPr/>
        </p:nvSpPr>
        <p:spPr bwMode="auto">
          <a:xfrm>
            <a:off x="228600" y="152400"/>
            <a:ext cx="8305800" cy="1077913"/>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a:t>Great Falls (412) </a:t>
            </a:r>
          </a:p>
          <a:p>
            <a:pPr algn="ctr">
              <a:spcBef>
                <a:spcPct val="50000"/>
              </a:spcBef>
            </a:pPr>
            <a:r>
              <a:rPr lang="en-US" sz="1600"/>
              <a:t>(Station currently being re-built)</a:t>
            </a:r>
          </a:p>
        </p:txBody>
      </p:sp>
      <p:pic>
        <p:nvPicPr>
          <p:cNvPr id="31748" name="Picture 4" descr="12v p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9050"/>
            <a:ext cx="1371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209800"/>
            <a:ext cx="91440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1917AA-2D91-4A13-84DB-40A651F1B1B9}" type="slidenum">
              <a:rPr lang="en-US" smtClean="0"/>
              <a:pPr eaLnBrk="1" hangingPunct="1"/>
              <a:t>31</a:t>
            </a:fld>
            <a:endParaRPr lang="en-US" smtClean="0"/>
          </a:p>
        </p:txBody>
      </p:sp>
      <p:sp>
        <p:nvSpPr>
          <p:cNvPr id="32771" name="Text Box 2"/>
          <p:cNvSpPr txBox="1">
            <a:spLocks noChangeArrowheads="1"/>
          </p:cNvSpPr>
          <p:nvPr/>
        </p:nvSpPr>
        <p:spPr bwMode="auto">
          <a:xfrm>
            <a:off x="0" y="152400"/>
            <a:ext cx="8458200" cy="701675"/>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a:t>Dunn Loring (413)</a:t>
            </a:r>
          </a:p>
        </p:txBody>
      </p:sp>
      <p:pic>
        <p:nvPicPr>
          <p:cNvPr id="32772" name="Picture 4" descr="13v p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750"/>
            <a:ext cx="1590675"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
          <p:cNvPicPr>
            <a:picLocks noChangeAspect="1"/>
          </p:cNvPicPr>
          <p:nvPr/>
        </p:nvPicPr>
        <p:blipFill>
          <a:blip r:embed="rId4">
            <a:extLst>
              <a:ext uri="{28A0092B-C50C-407E-A947-70E740481C1C}">
                <a14:useLocalDpi xmlns:a14="http://schemas.microsoft.com/office/drawing/2010/main" val="0"/>
              </a:ext>
            </a:extLst>
          </a:blip>
          <a:srcRect l="-270" t="9819" r="270" b="29779"/>
          <a:stretch>
            <a:fillRect/>
          </a:stretch>
        </p:blipFill>
        <p:spPr bwMode="auto">
          <a:xfrm>
            <a:off x="0" y="2209800"/>
            <a:ext cx="91440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3CF2F4-8D4C-4F98-9E1A-8F7D322D9B15}" type="slidenum">
              <a:rPr lang="en-US" smtClean="0"/>
              <a:pPr eaLnBrk="1" hangingPunct="1"/>
              <a:t>32</a:t>
            </a:fld>
            <a:endParaRPr lang="en-US" smtClean="0"/>
          </a:p>
        </p:txBody>
      </p:sp>
      <p:pic>
        <p:nvPicPr>
          <p:cNvPr id="33795" name="Picture 2" descr="St 14 for Open House"/>
          <p:cNvPicPr>
            <a:picLocks noChangeAspect="1" noChangeArrowheads="1"/>
          </p:cNvPicPr>
          <p:nvPr/>
        </p:nvPicPr>
        <p:blipFill>
          <a:blip r:embed="rId3">
            <a:extLst>
              <a:ext uri="{28A0092B-C50C-407E-A947-70E740481C1C}">
                <a14:useLocalDpi xmlns:a14="http://schemas.microsoft.com/office/drawing/2010/main" val="0"/>
              </a:ext>
            </a:extLst>
          </a:blip>
          <a:srcRect t="12511" b="14510"/>
          <a:stretch>
            <a:fillRect/>
          </a:stretch>
        </p:blipFill>
        <p:spPr bwMode="auto">
          <a:xfrm>
            <a:off x="0" y="990600"/>
            <a:ext cx="91519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3"/>
          <p:cNvSpPr txBox="1">
            <a:spLocks noChangeArrowheads="1"/>
          </p:cNvSpPr>
          <p:nvPr/>
        </p:nvSpPr>
        <p:spPr bwMode="auto">
          <a:xfrm>
            <a:off x="457200" y="152400"/>
            <a:ext cx="8001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a:t>Burke (414)</a:t>
            </a:r>
          </a:p>
        </p:txBody>
      </p:sp>
      <p:pic>
        <p:nvPicPr>
          <p:cNvPr id="33797" name="Picture 4" descr="14v pat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8413" y="990600"/>
            <a:ext cx="15255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F55FD4-8AC3-4B4D-8F23-784BAC2739B3}" type="slidenum">
              <a:rPr lang="en-US" smtClean="0"/>
              <a:pPr eaLnBrk="1" hangingPunct="1"/>
              <a:t>33</a:t>
            </a:fld>
            <a:endParaRPr lang="en-US" smtClean="0"/>
          </a:p>
        </p:txBody>
      </p:sp>
      <p:pic>
        <p:nvPicPr>
          <p:cNvPr id="34819" name="Picture 2" descr="Station17a"/>
          <p:cNvPicPr>
            <a:picLocks noChangeAspect="1" noChangeArrowheads="1"/>
          </p:cNvPicPr>
          <p:nvPr/>
        </p:nvPicPr>
        <p:blipFill>
          <a:blip r:embed="rId3">
            <a:extLst>
              <a:ext uri="{28A0092B-C50C-407E-A947-70E740481C1C}">
                <a14:useLocalDpi xmlns:a14="http://schemas.microsoft.com/office/drawing/2010/main" val="0"/>
              </a:ext>
            </a:extLst>
          </a:blip>
          <a:srcRect t="14865" b="13669"/>
          <a:stretch>
            <a:fillRect/>
          </a:stretch>
        </p:blipFill>
        <p:spPr bwMode="auto">
          <a:xfrm>
            <a:off x="506413" y="1143000"/>
            <a:ext cx="81295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3"/>
          <p:cNvSpPr txBox="1">
            <a:spLocks noChangeArrowheads="1"/>
          </p:cNvSpPr>
          <p:nvPr/>
        </p:nvSpPr>
        <p:spPr bwMode="auto">
          <a:xfrm>
            <a:off x="381000" y="152400"/>
            <a:ext cx="8305800" cy="701675"/>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a:t>Centreville (417)</a:t>
            </a:r>
          </a:p>
        </p:txBody>
      </p:sp>
      <p:pic>
        <p:nvPicPr>
          <p:cNvPr id="34821" name="Picture 4" descr="17v cr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14065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C19073-507A-448D-805F-9F04ED362731}" type="slidenum">
              <a:rPr lang="en-US" smtClean="0"/>
              <a:pPr eaLnBrk="1" hangingPunct="1"/>
              <a:t>34</a:t>
            </a:fld>
            <a:endParaRPr lang="en-US" smtClean="0"/>
          </a:p>
        </p:txBody>
      </p:sp>
      <p:pic>
        <p:nvPicPr>
          <p:cNvPr id="35843" name="Picture 2" descr="Station19"/>
          <p:cNvPicPr>
            <a:picLocks noChangeAspect="1" noChangeArrowheads="1"/>
          </p:cNvPicPr>
          <p:nvPr/>
        </p:nvPicPr>
        <p:blipFill>
          <a:blip r:embed="rId3">
            <a:extLst>
              <a:ext uri="{28A0092B-C50C-407E-A947-70E740481C1C}">
                <a14:useLocalDpi xmlns:a14="http://schemas.microsoft.com/office/drawing/2010/main" val="0"/>
              </a:ext>
            </a:extLst>
          </a:blip>
          <a:srcRect t="17989" b="10544"/>
          <a:stretch>
            <a:fillRect/>
          </a:stretch>
        </p:blipFill>
        <p:spPr bwMode="auto">
          <a:xfrm>
            <a:off x="381000" y="1524000"/>
            <a:ext cx="81295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3"/>
          <p:cNvSpPr txBox="1">
            <a:spLocks noChangeArrowheads="1"/>
          </p:cNvSpPr>
          <p:nvPr/>
        </p:nvSpPr>
        <p:spPr bwMode="auto">
          <a:xfrm>
            <a:off x="228600" y="304800"/>
            <a:ext cx="8534400" cy="701675"/>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a:t>Lorton (419)</a:t>
            </a:r>
          </a:p>
        </p:txBody>
      </p:sp>
      <p:pic>
        <p:nvPicPr>
          <p:cNvPr id="35845" name="Picture 4" descr="lorton"/>
          <p:cNvPicPr>
            <a:picLocks noChangeAspect="1" noChangeArrowheads="1"/>
          </p:cNvPicPr>
          <p:nvPr/>
        </p:nvPicPr>
        <p:blipFill>
          <a:blip r:embed="rId4">
            <a:extLst>
              <a:ext uri="{28A0092B-C50C-407E-A947-70E740481C1C}">
                <a14:useLocalDpi xmlns:a14="http://schemas.microsoft.com/office/drawing/2010/main" val="0"/>
              </a:ext>
            </a:extLst>
          </a:blip>
          <a:srcRect r="12070" b="18518"/>
          <a:stretch>
            <a:fillRect/>
          </a:stretch>
        </p:blipFill>
        <p:spPr bwMode="auto">
          <a:xfrm>
            <a:off x="381000" y="1447800"/>
            <a:ext cx="1295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2437F30-8E92-4E9D-8E2B-7C9C87AC89BF}" type="slidenum">
              <a:rPr lang="en-US" smtClean="0"/>
              <a:pPr eaLnBrk="1" hangingPunct="1"/>
              <a:t>35</a:t>
            </a:fld>
            <a:endParaRPr lang="en-US" smtClean="0"/>
          </a:p>
        </p:txBody>
      </p:sp>
      <p:pic>
        <p:nvPicPr>
          <p:cNvPr id="36867" name="Picture 2" descr="Station21"/>
          <p:cNvPicPr>
            <a:picLocks noChangeAspect="1" noChangeArrowheads="1"/>
          </p:cNvPicPr>
          <p:nvPr/>
        </p:nvPicPr>
        <p:blipFill>
          <a:blip r:embed="rId3">
            <a:extLst>
              <a:ext uri="{28A0092B-C50C-407E-A947-70E740481C1C}">
                <a14:useLocalDpi xmlns:a14="http://schemas.microsoft.com/office/drawing/2010/main" val="0"/>
              </a:ext>
            </a:extLst>
          </a:blip>
          <a:srcRect t="17207" b="13669"/>
          <a:stretch>
            <a:fillRect/>
          </a:stretch>
        </p:blipFill>
        <p:spPr bwMode="auto">
          <a:xfrm>
            <a:off x="533400" y="1295400"/>
            <a:ext cx="81295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3"/>
          <p:cNvSpPr txBox="1">
            <a:spLocks noChangeArrowheads="1"/>
          </p:cNvSpPr>
          <p:nvPr/>
        </p:nvSpPr>
        <p:spPr bwMode="auto">
          <a:xfrm>
            <a:off x="304800" y="152400"/>
            <a:ext cx="8534400" cy="701675"/>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a:t>Fair Oaks (421)</a:t>
            </a:r>
          </a:p>
        </p:txBody>
      </p:sp>
      <p:pic>
        <p:nvPicPr>
          <p:cNvPr id="36869" name="Picture 4" descr="21v pat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95400"/>
            <a:ext cx="1316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317E22B-84B4-4825-83AA-00B6A7862A42}" type="slidenum">
              <a:rPr lang="en-US" smtClean="0"/>
              <a:pPr eaLnBrk="1" hangingPunct="1"/>
              <a:t>36</a:t>
            </a:fld>
            <a:endParaRPr lang="en-US" smtClean="0"/>
          </a:p>
        </p:txBody>
      </p:sp>
      <p:pic>
        <p:nvPicPr>
          <p:cNvPr id="37891" name="Picture 2" descr="Station22a"/>
          <p:cNvPicPr>
            <a:picLocks noChangeAspect="1" noChangeArrowheads="1"/>
          </p:cNvPicPr>
          <p:nvPr/>
        </p:nvPicPr>
        <p:blipFill>
          <a:blip r:embed="rId3">
            <a:extLst>
              <a:ext uri="{28A0092B-C50C-407E-A947-70E740481C1C}">
                <a14:useLocalDpi xmlns:a14="http://schemas.microsoft.com/office/drawing/2010/main" val="0"/>
              </a:ext>
            </a:extLst>
          </a:blip>
          <a:srcRect t="18379" b="13669"/>
          <a:stretch>
            <a:fillRect/>
          </a:stretch>
        </p:blipFill>
        <p:spPr bwMode="auto">
          <a:xfrm>
            <a:off x="506413" y="1371600"/>
            <a:ext cx="812958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3" descr="22v pat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371600"/>
            <a:ext cx="1370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4"/>
          <p:cNvSpPr txBox="1">
            <a:spLocks noChangeArrowheads="1"/>
          </p:cNvSpPr>
          <p:nvPr/>
        </p:nvSpPr>
        <p:spPr bwMode="auto">
          <a:xfrm>
            <a:off x="228600" y="152400"/>
            <a:ext cx="8610600" cy="823913"/>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800" b="1">
                <a:solidFill>
                  <a:schemeClr val="tx2"/>
                </a:solidFill>
              </a:rPr>
              <a:t> </a:t>
            </a:r>
            <a:r>
              <a:rPr lang="en-US" sz="4000"/>
              <a:t>Greater Springfield (422)</a:t>
            </a: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9452FB-4512-4D17-A015-7325BA4DB3A6}" type="slidenum">
              <a:rPr lang="en-US" smtClean="0"/>
              <a:pPr eaLnBrk="1" hangingPunct="1"/>
              <a:t>37</a:t>
            </a:fld>
            <a:endParaRPr lang="en-US" smtClean="0"/>
          </a:p>
        </p:txBody>
      </p:sp>
      <p:pic>
        <p:nvPicPr>
          <p:cNvPr id="38915" name="Picture 2" descr="Station23a"/>
          <p:cNvPicPr>
            <a:picLocks noChangeAspect="1" noChangeArrowheads="1"/>
          </p:cNvPicPr>
          <p:nvPr/>
        </p:nvPicPr>
        <p:blipFill>
          <a:blip r:embed="rId3">
            <a:extLst>
              <a:ext uri="{28A0092B-C50C-407E-A947-70E740481C1C}">
                <a14:useLocalDpi xmlns:a14="http://schemas.microsoft.com/office/drawing/2010/main" val="0"/>
              </a:ext>
            </a:extLst>
          </a:blip>
          <a:srcRect t="14865" b="10153"/>
          <a:stretch>
            <a:fillRect/>
          </a:stretch>
        </p:blipFill>
        <p:spPr bwMode="auto">
          <a:xfrm>
            <a:off x="506413" y="1143000"/>
            <a:ext cx="81295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3"/>
          <p:cNvSpPr txBox="1">
            <a:spLocks noChangeArrowheads="1"/>
          </p:cNvSpPr>
          <p:nvPr/>
        </p:nvSpPr>
        <p:spPr bwMode="auto">
          <a:xfrm>
            <a:off x="304800" y="90488"/>
            <a:ext cx="8686800" cy="701675"/>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a:t>West Annandale (423)</a:t>
            </a:r>
          </a:p>
        </p:txBody>
      </p:sp>
      <p:pic>
        <p:nvPicPr>
          <p:cNvPr id="38917" name="Picture 4" descr="08v pat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13493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177D6C6-3E41-4BB5-A7EC-FF6C70D53DE9}" type="slidenum">
              <a:rPr lang="en-US" smtClean="0"/>
              <a:pPr eaLnBrk="1" hangingPunct="1"/>
              <a:t>38</a:t>
            </a:fld>
            <a:endParaRPr lang="en-US" smtClean="0"/>
          </a:p>
        </p:txBody>
      </p:sp>
      <p:pic>
        <p:nvPicPr>
          <p:cNvPr id="39939" name="Picture 2" descr="Station37"/>
          <p:cNvPicPr>
            <a:picLocks noChangeAspect="1" noChangeArrowheads="1"/>
          </p:cNvPicPr>
          <p:nvPr/>
        </p:nvPicPr>
        <p:blipFill>
          <a:blip r:embed="rId3">
            <a:extLst>
              <a:ext uri="{28A0092B-C50C-407E-A947-70E740481C1C}">
                <a14:useLocalDpi xmlns:a14="http://schemas.microsoft.com/office/drawing/2010/main" val="0"/>
              </a:ext>
            </a:extLst>
          </a:blip>
          <a:srcRect t="17207" b="11325"/>
          <a:stretch>
            <a:fillRect/>
          </a:stretch>
        </p:blipFill>
        <p:spPr bwMode="auto">
          <a:xfrm>
            <a:off x="506413" y="1295400"/>
            <a:ext cx="81295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3"/>
          <p:cNvSpPr txBox="1">
            <a:spLocks noChangeArrowheads="1"/>
          </p:cNvSpPr>
          <p:nvPr/>
        </p:nvSpPr>
        <p:spPr bwMode="auto">
          <a:xfrm>
            <a:off x="304800" y="152400"/>
            <a:ext cx="8686800" cy="701675"/>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a:t>Kingstowne (437)</a:t>
            </a: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B1207E-A98C-40AF-BD96-446C1757947F}" type="slidenum">
              <a:rPr lang="en-US" smtClean="0"/>
              <a:pPr eaLnBrk="1" hangingPunct="1"/>
              <a:t>39</a:t>
            </a:fld>
            <a:endParaRPr lang="en-US" smtClean="0"/>
          </a:p>
        </p:txBody>
      </p:sp>
      <p:pic>
        <p:nvPicPr>
          <p:cNvPr id="40963" name="Picture 2" descr="Station38b"/>
          <p:cNvPicPr>
            <a:picLocks noChangeAspect="1" noChangeArrowheads="1"/>
          </p:cNvPicPr>
          <p:nvPr/>
        </p:nvPicPr>
        <p:blipFill>
          <a:blip r:embed="rId3">
            <a:extLst>
              <a:ext uri="{28A0092B-C50C-407E-A947-70E740481C1C}">
                <a14:useLocalDpi xmlns:a14="http://schemas.microsoft.com/office/drawing/2010/main" val="0"/>
              </a:ext>
            </a:extLst>
          </a:blip>
          <a:srcRect t="17207" b="10153"/>
          <a:stretch>
            <a:fillRect/>
          </a:stretch>
        </p:blipFill>
        <p:spPr bwMode="auto">
          <a:xfrm>
            <a:off x="506413" y="1295400"/>
            <a:ext cx="812958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3"/>
          <p:cNvSpPr txBox="1">
            <a:spLocks noChangeArrowheads="1"/>
          </p:cNvSpPr>
          <p:nvPr/>
        </p:nvSpPr>
        <p:spPr bwMode="auto">
          <a:xfrm>
            <a:off x="228600" y="152400"/>
            <a:ext cx="8610600" cy="701675"/>
          </a:xfrm>
          <a:prstGeom prst="rect">
            <a:avLst/>
          </a:prstGeom>
          <a:solidFill>
            <a:schemeClr val="bg1">
              <a:alpha val="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a:t>West Centreville (438)</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BA722DA-66BA-43F4-A004-CB818B137CB2}" type="slidenum">
              <a:rPr lang="en-US" smtClean="0"/>
              <a:pPr eaLnBrk="1" hangingPunct="1"/>
              <a:t>4</a:t>
            </a:fld>
            <a:endParaRPr lang="en-US" smtClean="0"/>
          </a:p>
        </p:txBody>
      </p:sp>
      <p:sp>
        <p:nvSpPr>
          <p:cNvPr id="8195" name="Rectangle 2"/>
          <p:cNvSpPr>
            <a:spLocks noGrp="1" noChangeArrowheads="1"/>
          </p:cNvSpPr>
          <p:nvPr>
            <p:ph type="title"/>
          </p:nvPr>
        </p:nvSpPr>
        <p:spPr/>
        <p:txBody>
          <a:bodyPr/>
          <a:lstStyle/>
          <a:p>
            <a:pPr eaLnBrk="1" hangingPunct="1"/>
            <a:r>
              <a:rPr lang="en-US" smtClean="0"/>
              <a:t>Objectives</a:t>
            </a:r>
          </a:p>
        </p:txBody>
      </p:sp>
      <p:sp>
        <p:nvSpPr>
          <p:cNvPr id="8196" name="Rectangle 3"/>
          <p:cNvSpPr>
            <a:spLocks noGrp="1" noChangeArrowheads="1"/>
          </p:cNvSpPr>
          <p:nvPr>
            <p:ph type="body" idx="1"/>
          </p:nvPr>
        </p:nvSpPr>
        <p:spPr>
          <a:xfrm>
            <a:off x="0" y="1600200"/>
            <a:ext cx="7086600" cy="4114800"/>
          </a:xfrm>
        </p:spPr>
        <p:txBody>
          <a:bodyPr/>
          <a:lstStyle/>
          <a:p>
            <a:pPr eaLnBrk="1" hangingPunct="1">
              <a:lnSpc>
                <a:spcPct val="105000"/>
              </a:lnSpc>
              <a:spcAft>
                <a:spcPct val="50000"/>
              </a:spcAft>
            </a:pPr>
            <a:r>
              <a:rPr lang="en-US" sz="2400" smtClean="0"/>
              <a:t>Learn the ranks used within the Fairfax County Fire and Rescue Department and the volunteer operational ranks</a:t>
            </a:r>
          </a:p>
          <a:p>
            <a:pPr eaLnBrk="1" hangingPunct="1">
              <a:lnSpc>
                <a:spcPct val="105000"/>
              </a:lnSpc>
              <a:spcAft>
                <a:spcPct val="50000"/>
              </a:spcAft>
            </a:pPr>
            <a:r>
              <a:rPr lang="en-US" sz="2400" smtClean="0"/>
              <a:t>Learn a basic suppression &amp; EMS vocabulary to increase communication skills between fellow firefighters and instructors.</a:t>
            </a:r>
          </a:p>
          <a:p>
            <a:pPr eaLnBrk="1" hangingPunct="1">
              <a:lnSpc>
                <a:spcPct val="105000"/>
              </a:lnSpc>
              <a:spcAft>
                <a:spcPct val="50000"/>
              </a:spcAft>
            </a:pPr>
            <a:r>
              <a:rPr lang="en-US" sz="2400" smtClean="0"/>
              <a:t>Learn the organizational chart and responsibilities of the divisions.</a:t>
            </a:r>
          </a:p>
        </p:txBody>
      </p:sp>
      <p:pic>
        <p:nvPicPr>
          <p:cNvPr id="8197" name="Picture 4" descr="PRFFR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0"/>
            <a:ext cx="1778000" cy="2362200"/>
          </a:xfrm>
          <a:prstGeom prst="rect">
            <a:avLst/>
          </a:prstGeom>
          <a:noFill/>
          <a:ln w="76200" cmpd="tri">
            <a:solidFill>
              <a:schemeClr val="tx1"/>
            </a:solidFill>
            <a:miter lim="800000"/>
            <a:headEnd/>
            <a:tailEnd/>
          </a:ln>
          <a:effectLst>
            <a:outerShdw dist="215526" dir="2700000" algn="ctr" rotWithShape="0">
              <a:schemeClr val="bg2"/>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2"/>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12990E-1CC8-497D-B4F5-A8FC6F23873E}" type="slidenum">
              <a:rPr lang="en-US" smtClean="0"/>
              <a:pPr eaLnBrk="1" hangingPunct="1"/>
              <a:t>40</a:t>
            </a:fld>
            <a:endParaRPr lang="en-US" smtClean="0"/>
          </a:p>
        </p:txBody>
      </p:sp>
      <p:sp>
        <p:nvSpPr>
          <p:cNvPr id="41987" name="Rectangle 2"/>
          <p:cNvSpPr>
            <a:spLocks noGrp="1" noChangeArrowheads="1"/>
          </p:cNvSpPr>
          <p:nvPr>
            <p:ph type="title"/>
          </p:nvPr>
        </p:nvSpPr>
        <p:spPr/>
        <p:txBody>
          <a:bodyPr/>
          <a:lstStyle/>
          <a:p>
            <a:pPr eaLnBrk="1" hangingPunct="1"/>
            <a:r>
              <a:rPr lang="en-US" smtClean="0"/>
              <a:t>Fairfax City (03 / 33)</a:t>
            </a:r>
          </a:p>
        </p:txBody>
      </p:sp>
      <p:pic>
        <p:nvPicPr>
          <p:cNvPr id="41988" name="Picture 3" descr="station3"/>
          <p:cNvPicPr>
            <a:picLocks noChangeAspect="1" noChangeArrowheads="1"/>
          </p:cNvPicPr>
          <p:nvPr/>
        </p:nvPicPr>
        <p:blipFill>
          <a:blip r:embed="rId3">
            <a:extLst>
              <a:ext uri="{28A0092B-C50C-407E-A947-70E740481C1C}">
                <a14:useLocalDpi xmlns:a14="http://schemas.microsoft.com/office/drawing/2010/main" val="0"/>
              </a:ext>
            </a:extLst>
          </a:blip>
          <a:srcRect r="5000" b="6667"/>
          <a:stretch>
            <a:fillRect/>
          </a:stretch>
        </p:blipFill>
        <p:spPr bwMode="auto">
          <a:xfrm>
            <a:off x="609600" y="1905000"/>
            <a:ext cx="2895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station3_back"/>
          <p:cNvPicPr>
            <a:picLocks noChangeAspect="1" noChangeArrowheads="1"/>
          </p:cNvPicPr>
          <p:nvPr/>
        </p:nvPicPr>
        <p:blipFill>
          <a:blip r:embed="rId4">
            <a:extLst>
              <a:ext uri="{28A0092B-C50C-407E-A947-70E740481C1C}">
                <a14:useLocalDpi xmlns:a14="http://schemas.microsoft.com/office/drawing/2010/main" val="0"/>
              </a:ext>
            </a:extLst>
          </a:blip>
          <a:srcRect r="5000"/>
          <a:stretch>
            <a:fillRect/>
          </a:stretch>
        </p:blipFill>
        <p:spPr bwMode="auto">
          <a:xfrm>
            <a:off x="4953000" y="1752600"/>
            <a:ext cx="2895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5"/>
          <p:cNvSpPr>
            <a:spLocks noChangeArrowheads="1"/>
          </p:cNvSpPr>
          <p:nvPr/>
        </p:nvSpPr>
        <p:spPr bwMode="auto">
          <a:xfrm>
            <a:off x="762000" y="4495800"/>
            <a:ext cx="7848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400"/>
              <a:t>The City of Fairfax Fire Department is a combined career/volunteer force which provides fire suppression and emergency medical services both in the City proper and in a 14 square mile area of Fairfax County</a:t>
            </a:r>
            <a:r>
              <a:rPr lang="en-US">
                <a:solidFill>
                  <a:schemeClr val="bg1"/>
                </a:solidFill>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DE56C27-E913-4F53-8EF6-92FD79F4F1B2}" type="slidenum">
              <a:rPr lang="en-US" smtClean="0"/>
              <a:pPr eaLnBrk="1" hangingPunct="1"/>
              <a:t>41</a:t>
            </a:fld>
            <a:endParaRPr lang="en-US" smtClean="0"/>
          </a:p>
        </p:txBody>
      </p:sp>
      <p:sp>
        <p:nvSpPr>
          <p:cNvPr id="43011" name="Rectangle 2"/>
          <p:cNvSpPr>
            <a:spLocks noGrp="1" noChangeArrowheads="1"/>
          </p:cNvSpPr>
          <p:nvPr>
            <p:ph type="title"/>
          </p:nvPr>
        </p:nvSpPr>
        <p:spPr/>
        <p:txBody>
          <a:bodyPr/>
          <a:lstStyle/>
          <a:p>
            <a:pPr eaLnBrk="1" hangingPunct="1"/>
            <a:r>
              <a:rPr lang="en-US" smtClean="0"/>
              <a:t>Take a Break</a:t>
            </a:r>
          </a:p>
        </p:txBody>
      </p:sp>
      <p:pic>
        <p:nvPicPr>
          <p:cNvPr id="43012" name="Picture 3" descr="Image:KitKat opene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95488"/>
            <a:ext cx="76200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1AC300C-BD90-4291-8BCC-113B608C7F66}" type="slidenum">
              <a:rPr lang="en-US" smtClean="0"/>
              <a:pPr eaLnBrk="1" hangingPunct="1"/>
              <a:t>42</a:t>
            </a:fld>
            <a:endParaRPr lang="en-US" smtClean="0"/>
          </a:p>
        </p:txBody>
      </p:sp>
      <p:sp>
        <p:nvSpPr>
          <p:cNvPr id="44035" name="Rectangle 2"/>
          <p:cNvSpPr>
            <a:spLocks noGrp="1" noChangeArrowheads="1"/>
          </p:cNvSpPr>
          <p:nvPr>
            <p:ph type="title"/>
          </p:nvPr>
        </p:nvSpPr>
        <p:spPr/>
        <p:txBody>
          <a:bodyPr/>
          <a:lstStyle/>
          <a:p>
            <a:pPr eaLnBrk="1" hangingPunct="1"/>
            <a:r>
              <a:rPr lang="en-US" smtClean="0"/>
              <a:t>FxCo Volunteer Overview</a:t>
            </a:r>
          </a:p>
        </p:txBody>
      </p:sp>
      <p:sp>
        <p:nvSpPr>
          <p:cNvPr id="44036" name="Rectangle 3"/>
          <p:cNvSpPr>
            <a:spLocks noGrp="1" noChangeArrowheads="1"/>
          </p:cNvSpPr>
          <p:nvPr>
            <p:ph type="body" idx="1"/>
          </p:nvPr>
        </p:nvSpPr>
        <p:spPr/>
        <p:txBody>
          <a:bodyPr/>
          <a:lstStyle/>
          <a:p>
            <a:pPr eaLnBrk="1" hangingPunct="1"/>
            <a:r>
              <a:rPr lang="en-US" smtClean="0"/>
              <a:t>12 independent tax-exempt organizations</a:t>
            </a:r>
          </a:p>
          <a:p>
            <a:pPr eaLnBrk="1" hangingPunct="1"/>
            <a:r>
              <a:rPr lang="en-US" smtClean="0"/>
              <a:t>Each Company provides at least two of the following to the County:</a:t>
            </a:r>
          </a:p>
          <a:p>
            <a:pPr lvl="1" eaLnBrk="1" hangingPunct="1"/>
            <a:r>
              <a:rPr lang="en-US" smtClean="0"/>
              <a:t>Buildings</a:t>
            </a:r>
          </a:p>
          <a:p>
            <a:pPr lvl="1" eaLnBrk="1" hangingPunct="1"/>
            <a:r>
              <a:rPr lang="en-US" smtClean="0"/>
              <a:t>Apparatus</a:t>
            </a:r>
          </a:p>
          <a:p>
            <a:pPr lvl="1" eaLnBrk="1" hangingPunct="1"/>
            <a:r>
              <a:rPr lang="en-US" smtClean="0"/>
              <a:t>Operational personnel</a:t>
            </a:r>
          </a:p>
          <a:p>
            <a:pPr eaLnBrk="1" hangingPunct="1"/>
            <a:r>
              <a:rPr lang="en-US" smtClean="0"/>
              <a:t>Operationally all volunteers serve under the County’s Fire Chief</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B74F25-1712-426B-B8C0-FDB2248FAD75}" type="slidenum">
              <a:rPr lang="en-US" smtClean="0"/>
              <a:pPr eaLnBrk="1" hangingPunct="1"/>
              <a:t>43</a:t>
            </a:fld>
            <a:endParaRPr lang="en-US" smtClean="0"/>
          </a:p>
        </p:txBody>
      </p:sp>
      <p:sp>
        <p:nvSpPr>
          <p:cNvPr id="45059" name="Rectangle 2"/>
          <p:cNvSpPr>
            <a:spLocks noGrp="1" noChangeArrowheads="1"/>
          </p:cNvSpPr>
          <p:nvPr>
            <p:ph type="title"/>
          </p:nvPr>
        </p:nvSpPr>
        <p:spPr>
          <a:xfrm>
            <a:off x="381000" y="304800"/>
            <a:ext cx="8458200" cy="1828800"/>
          </a:xfrm>
        </p:spPr>
        <p:txBody>
          <a:bodyPr/>
          <a:lstStyle/>
          <a:p>
            <a:pPr eaLnBrk="1" hangingPunct="1"/>
            <a:r>
              <a:rPr lang="en-US" sz="4000" smtClean="0"/>
              <a:t>Fairfax County Volunteer Fire &amp; Rescue Department’s Mission Statement </a:t>
            </a:r>
          </a:p>
        </p:txBody>
      </p:sp>
      <p:sp>
        <p:nvSpPr>
          <p:cNvPr id="45060" name="Rectangle 3"/>
          <p:cNvSpPr>
            <a:spLocks noGrp="1" noChangeArrowheads="1"/>
          </p:cNvSpPr>
          <p:nvPr>
            <p:ph type="body" idx="1"/>
          </p:nvPr>
        </p:nvSpPr>
        <p:spPr/>
        <p:txBody>
          <a:bodyPr/>
          <a:lstStyle/>
          <a:p>
            <a:pPr algn="ctr" eaLnBrk="1" hangingPunct="1">
              <a:lnSpc>
                <a:spcPct val="90000"/>
              </a:lnSpc>
              <a:buFontTx/>
              <a:buNone/>
            </a:pPr>
            <a:r>
              <a:rPr lang="en-US" sz="2800" b="1" smtClean="0"/>
              <a:t/>
            </a:r>
            <a:br>
              <a:rPr lang="en-US" sz="2800" b="1" smtClean="0"/>
            </a:br>
            <a:r>
              <a:rPr lang="en-US" sz="2700" b="1" smtClean="0"/>
              <a:t/>
            </a:r>
            <a:br>
              <a:rPr lang="en-US" sz="2700" b="1" smtClean="0"/>
            </a:br>
            <a:r>
              <a:rPr lang="en-US" sz="1700" b="1" smtClean="0"/>
              <a:t>Revised and Adopted November 1997</a:t>
            </a:r>
          </a:p>
          <a:p>
            <a:pPr eaLnBrk="1" hangingPunct="1">
              <a:lnSpc>
                <a:spcPct val="90000"/>
              </a:lnSpc>
            </a:pPr>
            <a:endParaRPr lang="en-US" sz="2700" b="1" smtClean="0"/>
          </a:p>
          <a:p>
            <a:pPr eaLnBrk="1" hangingPunct="1">
              <a:lnSpc>
                <a:spcPct val="90000"/>
              </a:lnSpc>
            </a:pPr>
            <a:r>
              <a:rPr lang="en-US" sz="2800" smtClean="0"/>
              <a:t>Volunteer Fire &amp; Rescue Departments in Fairfax County serve the citizens by providing operational and financial support to the Fairfax County Fire and Rescue Department and by providing direct service to the other organizations which support the needs of the community.</a:t>
            </a:r>
            <a:r>
              <a:rPr lang="en-US" sz="1900" smtClean="0"/>
              <a:t> </a:t>
            </a:r>
          </a:p>
          <a:p>
            <a:pPr eaLnBrk="1" hangingPunct="1">
              <a:lnSpc>
                <a:spcPct val="90000"/>
              </a:lnSpc>
            </a:pPr>
            <a:endParaRPr lang="en-US" smtClean="0"/>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0560F1-1B4F-417D-BBE3-FCD89E28DA00}" type="slidenum">
              <a:rPr lang="en-US" smtClean="0"/>
              <a:pPr eaLnBrk="1" hangingPunct="1"/>
              <a:t>44</a:t>
            </a:fld>
            <a:endParaRPr lang="en-US" smtClean="0"/>
          </a:p>
        </p:txBody>
      </p:sp>
      <p:sp>
        <p:nvSpPr>
          <p:cNvPr id="46083" name="Rectangle 2"/>
          <p:cNvSpPr>
            <a:spLocks noGrp="1" noChangeArrowheads="1"/>
          </p:cNvSpPr>
          <p:nvPr>
            <p:ph type="title"/>
          </p:nvPr>
        </p:nvSpPr>
        <p:spPr>
          <a:xfrm>
            <a:off x="381000" y="685800"/>
            <a:ext cx="8382000" cy="762000"/>
          </a:xfrm>
        </p:spPr>
        <p:txBody>
          <a:bodyPr/>
          <a:lstStyle/>
          <a:p>
            <a:pPr eaLnBrk="1" hangingPunct="1"/>
            <a:r>
              <a:rPr lang="en-US" smtClean="0"/>
              <a:t>Volunteer Utilization</a:t>
            </a:r>
            <a:br>
              <a:rPr lang="en-US" smtClean="0"/>
            </a:br>
            <a:r>
              <a:rPr lang="en-US" sz="2000" smtClean="0"/>
              <a:t>(What we do for the County)</a:t>
            </a:r>
            <a:br>
              <a:rPr lang="en-US" sz="2000" smtClean="0"/>
            </a:br>
            <a:r>
              <a:rPr lang="en-US" sz="2000" smtClean="0"/>
              <a:t>SOP 01.01.05 (10/19/2009)</a:t>
            </a:r>
          </a:p>
        </p:txBody>
      </p:sp>
      <p:sp>
        <p:nvSpPr>
          <p:cNvPr id="46084" name="Rectangle 3"/>
          <p:cNvSpPr>
            <a:spLocks noGrp="1" noChangeArrowheads="1"/>
          </p:cNvSpPr>
          <p:nvPr>
            <p:ph type="body" idx="1"/>
          </p:nvPr>
        </p:nvSpPr>
        <p:spPr>
          <a:xfrm>
            <a:off x="457200" y="1981200"/>
            <a:ext cx="8229600" cy="4525963"/>
          </a:xfrm>
        </p:spPr>
        <p:txBody>
          <a:bodyPr/>
          <a:lstStyle/>
          <a:p>
            <a:pPr eaLnBrk="1" hangingPunct="1"/>
            <a:r>
              <a:rPr lang="en-US" sz="2800" smtClean="0"/>
              <a:t>Provide the following resources:</a:t>
            </a:r>
            <a:endParaRPr lang="en-US" smtClean="0"/>
          </a:p>
          <a:p>
            <a:pPr lvl="1" eaLnBrk="1" hangingPunct="1"/>
            <a:r>
              <a:rPr lang="en-US" smtClean="0"/>
              <a:t>Trained, skilled personnel</a:t>
            </a:r>
          </a:p>
          <a:p>
            <a:pPr lvl="1" eaLnBrk="1" hangingPunct="1"/>
            <a:r>
              <a:rPr lang="en-US" smtClean="0"/>
              <a:t>Administrative, educational, and support programs </a:t>
            </a:r>
          </a:p>
          <a:p>
            <a:pPr lvl="1" eaLnBrk="1" hangingPunct="1"/>
            <a:r>
              <a:rPr lang="en-US" smtClean="0"/>
              <a:t>Buildings, grounds, and facilities </a:t>
            </a:r>
          </a:p>
          <a:p>
            <a:pPr lvl="1" eaLnBrk="1" hangingPunct="1"/>
            <a:r>
              <a:rPr lang="en-US" smtClean="0"/>
              <a:t>Apparatus, vehicles, tools, and equipment </a:t>
            </a:r>
          </a:p>
          <a:p>
            <a:pPr lvl="1" eaLnBrk="1" hangingPunct="1"/>
            <a:r>
              <a:rPr lang="en-US" smtClean="0"/>
              <a:t>Canteen and operational support activities </a:t>
            </a: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C02AEE-FD71-426E-853C-6AFDA69EC767}" type="slidenum">
              <a:rPr lang="en-US" smtClean="0"/>
              <a:pPr eaLnBrk="1" hangingPunct="1"/>
              <a:t>45</a:t>
            </a:fld>
            <a:endParaRPr lang="en-US" smtClean="0"/>
          </a:p>
        </p:txBody>
      </p:sp>
      <p:sp>
        <p:nvSpPr>
          <p:cNvPr id="47107" name="Rectangle 2"/>
          <p:cNvSpPr>
            <a:spLocks noGrp="1" noChangeArrowheads="1"/>
          </p:cNvSpPr>
          <p:nvPr>
            <p:ph type="title"/>
          </p:nvPr>
        </p:nvSpPr>
        <p:spPr>
          <a:xfrm>
            <a:off x="381000" y="609600"/>
            <a:ext cx="8382000" cy="762000"/>
          </a:xfrm>
        </p:spPr>
        <p:txBody>
          <a:bodyPr/>
          <a:lstStyle/>
          <a:p>
            <a:pPr eaLnBrk="1" hangingPunct="1"/>
            <a:r>
              <a:rPr lang="en-US" smtClean="0"/>
              <a:t>Volunteer Utilization Plan</a:t>
            </a:r>
            <a:br>
              <a:rPr lang="en-US" smtClean="0"/>
            </a:br>
            <a:r>
              <a:rPr lang="en-US" sz="3200" b="1" smtClean="0"/>
              <a:t>(Staffing - Frontline Units)</a:t>
            </a:r>
          </a:p>
        </p:txBody>
      </p:sp>
      <p:sp>
        <p:nvSpPr>
          <p:cNvPr id="47108" name="Rectangle 3"/>
          <p:cNvSpPr>
            <a:spLocks noGrp="1" noChangeArrowheads="1"/>
          </p:cNvSpPr>
          <p:nvPr>
            <p:ph type="body" idx="1"/>
          </p:nvPr>
        </p:nvSpPr>
        <p:spPr>
          <a:xfrm>
            <a:off x="685800" y="1676400"/>
            <a:ext cx="8001000" cy="4953000"/>
          </a:xfrm>
        </p:spPr>
        <p:txBody>
          <a:bodyPr/>
          <a:lstStyle/>
          <a:p>
            <a:pPr eaLnBrk="1" hangingPunct="1">
              <a:lnSpc>
                <a:spcPct val="90000"/>
              </a:lnSpc>
            </a:pPr>
            <a:r>
              <a:rPr lang="en-US" smtClean="0"/>
              <a:t>Certified volunteers may be utilized as minimum staffing on a short-term basis to keep a unit in service until the arrival of a detail or call-back employee. </a:t>
            </a:r>
          </a:p>
          <a:p>
            <a:pPr eaLnBrk="1" hangingPunct="1">
              <a:lnSpc>
                <a:spcPct val="90000"/>
              </a:lnSpc>
            </a:pPr>
            <a:r>
              <a:rPr lang="en-US" smtClean="0"/>
              <a:t>Supplemental staffing shall be put in place on frontline units whenever possible (i.e., fourth on trucks) prior to placing additional units in service as this enhances the department’s ability to conduct emergency scene operations </a:t>
            </a: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77ACDF-3411-416F-BDEA-09DC12D76FE2}" type="slidenum">
              <a:rPr lang="en-US" smtClean="0"/>
              <a:pPr eaLnBrk="1" hangingPunct="1"/>
              <a:t>46</a:t>
            </a:fld>
            <a:endParaRPr lang="en-US" smtClean="0"/>
          </a:p>
        </p:txBody>
      </p:sp>
      <p:sp>
        <p:nvSpPr>
          <p:cNvPr id="48131" name="Rectangle 2"/>
          <p:cNvSpPr>
            <a:spLocks noGrp="1" noChangeArrowheads="1"/>
          </p:cNvSpPr>
          <p:nvPr>
            <p:ph type="title"/>
          </p:nvPr>
        </p:nvSpPr>
        <p:spPr>
          <a:xfrm>
            <a:off x="381000" y="609600"/>
            <a:ext cx="8382000" cy="762000"/>
          </a:xfrm>
        </p:spPr>
        <p:txBody>
          <a:bodyPr/>
          <a:lstStyle/>
          <a:p>
            <a:pPr eaLnBrk="1" hangingPunct="1"/>
            <a:r>
              <a:rPr lang="en-US" smtClean="0"/>
              <a:t>Volunteer Utilization Plan</a:t>
            </a:r>
            <a:br>
              <a:rPr lang="en-US" smtClean="0"/>
            </a:br>
            <a:r>
              <a:rPr lang="en-US" sz="2800" b="1" smtClean="0"/>
              <a:t>(Staffing - Additional Units)</a:t>
            </a:r>
          </a:p>
        </p:txBody>
      </p:sp>
      <p:sp>
        <p:nvSpPr>
          <p:cNvPr id="48132" name="Rectangle 3"/>
          <p:cNvSpPr>
            <a:spLocks noGrp="1" noChangeArrowheads="1"/>
          </p:cNvSpPr>
          <p:nvPr>
            <p:ph type="body" idx="1"/>
          </p:nvPr>
        </p:nvSpPr>
        <p:spPr/>
        <p:txBody>
          <a:bodyPr/>
          <a:lstStyle/>
          <a:p>
            <a:pPr eaLnBrk="1" hangingPunct="1">
              <a:lnSpc>
                <a:spcPct val="90000"/>
              </a:lnSpc>
            </a:pPr>
            <a:r>
              <a:rPr lang="en-US" sz="2400" smtClean="0"/>
              <a:t>Additional operational units are placed in service with qualified volunteer personnel;</a:t>
            </a:r>
          </a:p>
          <a:p>
            <a:pPr lvl="1" eaLnBrk="1" hangingPunct="1">
              <a:lnSpc>
                <a:spcPct val="90000"/>
              </a:lnSpc>
            </a:pPr>
            <a:r>
              <a:rPr lang="en-US" sz="2000" smtClean="0"/>
              <a:t>To backfill for units committed on extended emergency incidents, second alarm or greater incidents, out of service for scheduled training activities, or other assignments. </a:t>
            </a:r>
          </a:p>
          <a:p>
            <a:pPr lvl="1" eaLnBrk="1" hangingPunct="1">
              <a:lnSpc>
                <a:spcPct val="90000"/>
              </a:lnSpc>
            </a:pPr>
            <a:r>
              <a:rPr lang="en-US" sz="2000" smtClean="0"/>
              <a:t>To provide coverage for scheduled public events such as Celebrate Fairfax, Bull Run Jamboree, etc. </a:t>
            </a:r>
          </a:p>
          <a:p>
            <a:pPr lvl="1" eaLnBrk="1" hangingPunct="1">
              <a:lnSpc>
                <a:spcPct val="90000"/>
              </a:lnSpc>
            </a:pPr>
            <a:r>
              <a:rPr lang="en-US" sz="2000" smtClean="0"/>
              <a:t>To augment frontline units during inclement weather or other known or anticipated peak activity periods. </a:t>
            </a:r>
          </a:p>
          <a:p>
            <a:pPr lvl="1" eaLnBrk="1" hangingPunct="1">
              <a:lnSpc>
                <a:spcPct val="90000"/>
              </a:lnSpc>
            </a:pPr>
            <a:r>
              <a:rPr lang="en-US" sz="2000" smtClean="0"/>
              <a:t>EMS transport units are encouraged to be placed in service with short notice to supplement EMS service. </a:t>
            </a:r>
          </a:p>
          <a:p>
            <a:pPr eaLnBrk="1" hangingPunct="1">
              <a:lnSpc>
                <a:spcPct val="90000"/>
              </a:lnSpc>
            </a:pPr>
            <a:r>
              <a:rPr lang="en-US" sz="2400" smtClean="0"/>
              <a:t>Additional units may include specialty units such as canteens, brush units, or the rehab unit. </a:t>
            </a: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8099EB0-BABC-4FCD-96BF-888943426885}" type="slidenum">
              <a:rPr lang="en-US" smtClean="0"/>
              <a:pPr eaLnBrk="1" hangingPunct="1"/>
              <a:t>47</a:t>
            </a:fld>
            <a:endParaRPr lang="en-US" smtClean="0"/>
          </a:p>
        </p:txBody>
      </p:sp>
      <p:sp>
        <p:nvSpPr>
          <p:cNvPr id="49155" name="Rectangle 2"/>
          <p:cNvSpPr>
            <a:spLocks noGrp="1" noChangeArrowheads="1"/>
          </p:cNvSpPr>
          <p:nvPr>
            <p:ph type="title"/>
          </p:nvPr>
        </p:nvSpPr>
        <p:spPr/>
        <p:txBody>
          <a:bodyPr/>
          <a:lstStyle/>
          <a:p>
            <a:pPr eaLnBrk="1" hangingPunct="1"/>
            <a:r>
              <a:rPr lang="en-US" smtClean="0"/>
              <a:t>Volunteer Fire Commission</a:t>
            </a:r>
          </a:p>
        </p:txBody>
      </p:sp>
      <p:sp>
        <p:nvSpPr>
          <p:cNvPr id="49156" name="Rectangle 3"/>
          <p:cNvSpPr>
            <a:spLocks noGrp="1" noChangeArrowheads="1"/>
          </p:cNvSpPr>
          <p:nvPr>
            <p:ph type="body" idx="1"/>
          </p:nvPr>
        </p:nvSpPr>
        <p:spPr>
          <a:xfrm>
            <a:off x="609600" y="1295400"/>
            <a:ext cx="8001000" cy="4724400"/>
          </a:xfrm>
        </p:spPr>
        <p:txBody>
          <a:bodyPr/>
          <a:lstStyle/>
          <a:p>
            <a:pPr eaLnBrk="1" hangingPunct="1">
              <a:lnSpc>
                <a:spcPct val="150000"/>
              </a:lnSpc>
            </a:pPr>
            <a:r>
              <a:rPr lang="en-US" sz="2400" smtClean="0"/>
              <a:t>Deals with issues related to the volunteer sector of the Fairfax County F&amp;RD</a:t>
            </a:r>
          </a:p>
          <a:p>
            <a:pPr eaLnBrk="1" hangingPunct="1">
              <a:lnSpc>
                <a:spcPct val="150000"/>
              </a:lnSpc>
            </a:pPr>
            <a:r>
              <a:rPr lang="en-US" sz="2400" smtClean="0"/>
              <a:t>Top policy-making body within volunteer structure</a:t>
            </a:r>
          </a:p>
          <a:p>
            <a:pPr eaLnBrk="1" hangingPunct="1">
              <a:lnSpc>
                <a:spcPct val="150000"/>
              </a:lnSpc>
            </a:pPr>
            <a:r>
              <a:rPr lang="en-US" sz="2400" smtClean="0"/>
              <a:t>Serves in advisory capacity to County Board of Supervisors and reports annually</a:t>
            </a:r>
          </a:p>
          <a:p>
            <a:pPr eaLnBrk="1" hangingPunct="1">
              <a:lnSpc>
                <a:spcPct val="150000"/>
              </a:lnSpc>
            </a:pPr>
            <a:r>
              <a:rPr lang="en-US" sz="2400" smtClean="0"/>
              <a:t>Deals directly with Chief of Fairfax County F&amp;RD</a:t>
            </a:r>
          </a:p>
          <a:p>
            <a:pPr eaLnBrk="1" hangingPunct="1">
              <a:lnSpc>
                <a:spcPct val="150000"/>
              </a:lnSpc>
            </a:pPr>
            <a:r>
              <a:rPr lang="en-US" sz="2400" smtClean="0"/>
              <a:t>Seven member board</a:t>
            </a:r>
          </a:p>
          <a:p>
            <a:pPr eaLnBrk="1" hangingPunct="1">
              <a:lnSpc>
                <a:spcPct val="150000"/>
              </a:lnSpc>
            </a:pPr>
            <a:r>
              <a:rPr lang="en-US" sz="2400" smtClean="0"/>
              <a:t>Meets 1</a:t>
            </a:r>
            <a:r>
              <a:rPr lang="en-US" sz="2400" baseline="30000" smtClean="0"/>
              <a:t>st</a:t>
            </a:r>
            <a:r>
              <a:rPr lang="en-US" sz="2400" smtClean="0"/>
              <a:t> Wednesday of every month at FRA HQ</a:t>
            </a:r>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Slide Number Placeholder 4"/>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0FCFBCE-C739-45A5-9729-7028A0EF706F}" type="slidenum">
              <a:rPr lang="en-US" smtClean="0"/>
              <a:pPr eaLnBrk="1" hangingPunct="1"/>
              <a:t>48</a:t>
            </a:fld>
            <a:endParaRPr lang="en-US" smtClean="0"/>
          </a:p>
        </p:txBody>
      </p:sp>
      <p:sp>
        <p:nvSpPr>
          <p:cNvPr id="50179" name="Rectangle 2"/>
          <p:cNvSpPr>
            <a:spLocks noGrp="1" noChangeArrowheads="1"/>
          </p:cNvSpPr>
          <p:nvPr>
            <p:ph type="title"/>
          </p:nvPr>
        </p:nvSpPr>
        <p:spPr/>
        <p:txBody>
          <a:bodyPr/>
          <a:lstStyle/>
          <a:p>
            <a:pPr eaLnBrk="1" hangingPunct="1"/>
            <a:r>
              <a:rPr lang="en-US" sz="3600" smtClean="0"/>
              <a:t>VOLUNTEER FIRE COMMISSION</a:t>
            </a:r>
          </a:p>
        </p:txBody>
      </p:sp>
      <p:sp>
        <p:nvSpPr>
          <p:cNvPr id="50180" name="Rectangle 3"/>
          <p:cNvSpPr>
            <a:spLocks noGrp="1" noChangeArrowheads="1"/>
          </p:cNvSpPr>
          <p:nvPr>
            <p:ph type="body" sz="half" idx="1"/>
          </p:nvPr>
        </p:nvSpPr>
        <p:spPr>
          <a:xfrm>
            <a:off x="228600" y="1219200"/>
            <a:ext cx="4037013" cy="4525963"/>
          </a:xfrm>
        </p:spPr>
        <p:txBody>
          <a:bodyPr/>
          <a:lstStyle/>
          <a:p>
            <a:pPr eaLnBrk="1" hangingPunct="1">
              <a:lnSpc>
                <a:spcPct val="80000"/>
              </a:lnSpc>
            </a:pPr>
            <a:r>
              <a:rPr lang="en-US" sz="1800" smtClean="0"/>
              <a:t>Tim Fleming, </a:t>
            </a:r>
            <a:r>
              <a:rPr lang="en-US" sz="1800" i="1" smtClean="0"/>
              <a:t>Chair</a:t>
            </a:r>
          </a:p>
          <a:p>
            <a:pPr lvl="1" eaLnBrk="1" hangingPunct="1">
              <a:lnSpc>
                <a:spcPct val="80000"/>
              </a:lnSpc>
            </a:pPr>
            <a:r>
              <a:rPr lang="en-US" sz="1800" smtClean="0"/>
              <a:t>Zone II Representing Companies 5, 19, 22</a:t>
            </a:r>
          </a:p>
          <a:p>
            <a:pPr lvl="1" eaLnBrk="1" hangingPunct="1">
              <a:lnSpc>
                <a:spcPct val="80000"/>
              </a:lnSpc>
            </a:pPr>
            <a:r>
              <a:rPr lang="en-US" sz="1800" smtClean="0"/>
              <a:t>Term expires 7/2012</a:t>
            </a:r>
          </a:p>
          <a:p>
            <a:pPr eaLnBrk="1" hangingPunct="1">
              <a:lnSpc>
                <a:spcPct val="80000"/>
              </a:lnSpc>
              <a:buFontTx/>
              <a:buNone/>
            </a:pPr>
            <a:r>
              <a:rPr lang="en-US" sz="1800" smtClean="0"/>
              <a:t>				</a:t>
            </a:r>
          </a:p>
          <a:p>
            <a:pPr eaLnBrk="1" hangingPunct="1">
              <a:lnSpc>
                <a:spcPct val="80000"/>
              </a:lnSpc>
            </a:pPr>
            <a:r>
              <a:rPr lang="en-US" sz="1800" smtClean="0"/>
              <a:t>Shawn Stokes, </a:t>
            </a:r>
            <a:r>
              <a:rPr lang="en-US" sz="1800" i="1" smtClean="0"/>
              <a:t>Secretary</a:t>
            </a:r>
          </a:p>
          <a:p>
            <a:pPr lvl="1" eaLnBrk="1" hangingPunct="1">
              <a:lnSpc>
                <a:spcPct val="80000"/>
              </a:lnSpc>
            </a:pPr>
            <a:r>
              <a:rPr lang="en-US" sz="1800" smtClean="0"/>
              <a:t>Fairfax Vol. Fire &amp; Rescue Association Administrative/Support Representative</a:t>
            </a:r>
          </a:p>
          <a:p>
            <a:pPr lvl="1" eaLnBrk="1" hangingPunct="1">
              <a:lnSpc>
                <a:spcPct val="80000"/>
              </a:lnSpc>
            </a:pPr>
            <a:r>
              <a:rPr lang="en-US" sz="1800" smtClean="0"/>
              <a:t>Term expires 7/2013</a:t>
            </a:r>
          </a:p>
          <a:p>
            <a:pPr eaLnBrk="1" hangingPunct="1">
              <a:lnSpc>
                <a:spcPct val="80000"/>
              </a:lnSpc>
              <a:buFontTx/>
              <a:buNone/>
            </a:pPr>
            <a:r>
              <a:rPr lang="en-US" sz="1800" smtClean="0"/>
              <a:t>				</a:t>
            </a:r>
          </a:p>
          <a:p>
            <a:pPr eaLnBrk="1" hangingPunct="1">
              <a:lnSpc>
                <a:spcPct val="80000"/>
              </a:lnSpc>
            </a:pPr>
            <a:r>
              <a:rPr lang="en-US" sz="1800" smtClean="0"/>
              <a:t>Gerry Strider, </a:t>
            </a:r>
            <a:r>
              <a:rPr lang="en-US" sz="1800" i="1" smtClean="0"/>
              <a:t>Vice-Chair</a:t>
            </a:r>
          </a:p>
          <a:p>
            <a:pPr lvl="1" eaLnBrk="1" hangingPunct="1">
              <a:lnSpc>
                <a:spcPct val="80000"/>
              </a:lnSpc>
            </a:pPr>
            <a:r>
              <a:rPr lang="en-US" sz="1800" smtClean="0"/>
              <a:t>Zone I Representing Companies 2, 8, 10</a:t>
            </a:r>
          </a:p>
          <a:p>
            <a:pPr lvl="1" eaLnBrk="1" hangingPunct="1">
              <a:lnSpc>
                <a:spcPct val="80000"/>
              </a:lnSpc>
            </a:pPr>
            <a:r>
              <a:rPr lang="en-US" sz="1800" smtClean="0"/>
              <a:t>Term expires 7/2012	</a:t>
            </a:r>
            <a:r>
              <a:rPr lang="en-US" sz="1000" smtClean="0"/>
              <a:t>	</a:t>
            </a:r>
          </a:p>
        </p:txBody>
      </p:sp>
      <p:sp>
        <p:nvSpPr>
          <p:cNvPr id="50181" name="Rectangle 4"/>
          <p:cNvSpPr>
            <a:spLocks noGrp="1" noChangeArrowheads="1"/>
          </p:cNvSpPr>
          <p:nvPr>
            <p:ph type="body" sz="half" idx="2"/>
          </p:nvPr>
        </p:nvSpPr>
        <p:spPr>
          <a:xfrm>
            <a:off x="4572000" y="1219200"/>
            <a:ext cx="4037013" cy="4953000"/>
          </a:xfrm>
        </p:spPr>
        <p:txBody>
          <a:bodyPr/>
          <a:lstStyle/>
          <a:p>
            <a:pPr eaLnBrk="1" hangingPunct="1">
              <a:lnSpc>
                <a:spcPct val="80000"/>
              </a:lnSpc>
            </a:pPr>
            <a:r>
              <a:rPr lang="en-US" sz="1800" smtClean="0"/>
              <a:t>Jeff Sargent</a:t>
            </a:r>
          </a:p>
          <a:p>
            <a:pPr lvl="1" eaLnBrk="1" hangingPunct="1">
              <a:lnSpc>
                <a:spcPct val="80000"/>
              </a:lnSpc>
            </a:pPr>
            <a:r>
              <a:rPr lang="en-US" sz="1800" smtClean="0"/>
              <a:t>Fairfax Vol. Fire &amp; Rescue Association Operations Representative</a:t>
            </a:r>
          </a:p>
          <a:p>
            <a:pPr lvl="1" eaLnBrk="1" hangingPunct="1">
              <a:lnSpc>
                <a:spcPct val="80000"/>
              </a:lnSpc>
            </a:pPr>
            <a:r>
              <a:rPr lang="en-US" sz="1800" smtClean="0"/>
              <a:t>Term expires 7/2012</a:t>
            </a:r>
          </a:p>
          <a:p>
            <a:pPr eaLnBrk="1" hangingPunct="1">
              <a:lnSpc>
                <a:spcPct val="80000"/>
              </a:lnSpc>
              <a:buFontTx/>
              <a:buNone/>
            </a:pPr>
            <a:r>
              <a:rPr lang="en-US" sz="1800" smtClean="0"/>
              <a:t>				</a:t>
            </a:r>
          </a:p>
          <a:p>
            <a:pPr eaLnBrk="1" hangingPunct="1">
              <a:lnSpc>
                <a:spcPct val="80000"/>
              </a:lnSpc>
            </a:pPr>
            <a:r>
              <a:rPr lang="en-US" sz="1800" smtClean="0"/>
              <a:t>Robert Mizer</a:t>
            </a:r>
          </a:p>
          <a:p>
            <a:pPr lvl="1" eaLnBrk="1" hangingPunct="1">
              <a:lnSpc>
                <a:spcPct val="80000"/>
              </a:lnSpc>
            </a:pPr>
            <a:r>
              <a:rPr lang="en-US" sz="1800" smtClean="0"/>
              <a:t>Zone III Representing Companies 14, 17, 21</a:t>
            </a:r>
          </a:p>
          <a:p>
            <a:pPr lvl="1" eaLnBrk="1" hangingPunct="1">
              <a:lnSpc>
                <a:spcPct val="80000"/>
              </a:lnSpc>
            </a:pPr>
            <a:r>
              <a:rPr lang="en-US" sz="1800" smtClean="0"/>
              <a:t>Term expires 7/2013</a:t>
            </a:r>
          </a:p>
          <a:p>
            <a:pPr eaLnBrk="1" hangingPunct="1">
              <a:lnSpc>
                <a:spcPct val="80000"/>
              </a:lnSpc>
              <a:buFontTx/>
              <a:buNone/>
            </a:pPr>
            <a:r>
              <a:rPr lang="en-US" sz="1800" smtClean="0"/>
              <a:t>				</a:t>
            </a:r>
          </a:p>
          <a:p>
            <a:pPr eaLnBrk="1" hangingPunct="1">
              <a:lnSpc>
                <a:spcPct val="80000"/>
              </a:lnSpc>
            </a:pPr>
            <a:r>
              <a:rPr lang="en-US" sz="1800" smtClean="0"/>
              <a:t>Michael Masciola	</a:t>
            </a:r>
          </a:p>
          <a:p>
            <a:pPr lvl="1" eaLnBrk="1" hangingPunct="1">
              <a:lnSpc>
                <a:spcPct val="80000"/>
              </a:lnSpc>
            </a:pPr>
            <a:r>
              <a:rPr lang="en-US" sz="1800" smtClean="0"/>
              <a:t>Zone IV Representing Companies 1, 12, 13</a:t>
            </a:r>
          </a:p>
          <a:p>
            <a:pPr lvl="1" eaLnBrk="1" hangingPunct="1">
              <a:lnSpc>
                <a:spcPct val="80000"/>
              </a:lnSpc>
            </a:pPr>
            <a:r>
              <a:rPr lang="en-US" sz="1800" smtClean="0"/>
              <a:t>Term expires 7/2013</a:t>
            </a:r>
          </a:p>
          <a:p>
            <a:pPr eaLnBrk="1" hangingPunct="1">
              <a:lnSpc>
                <a:spcPct val="80000"/>
              </a:lnSpc>
              <a:buFontTx/>
              <a:buNone/>
            </a:pPr>
            <a:r>
              <a:rPr lang="en-US" sz="1800" smtClean="0"/>
              <a:t>				</a:t>
            </a:r>
          </a:p>
          <a:p>
            <a:pPr eaLnBrk="1" hangingPunct="1">
              <a:lnSpc>
                <a:spcPct val="80000"/>
              </a:lnSpc>
            </a:pPr>
            <a:r>
              <a:rPr lang="en-US" sz="1800" smtClean="0"/>
              <a:t>Camilla Morrison</a:t>
            </a:r>
          </a:p>
          <a:p>
            <a:pPr lvl="1" eaLnBrk="1" hangingPunct="1">
              <a:lnSpc>
                <a:spcPct val="80000"/>
              </a:lnSpc>
            </a:pPr>
            <a:r>
              <a:rPr lang="en-US" sz="1800" smtClean="0"/>
              <a:t>At-Large Representative</a:t>
            </a:r>
          </a:p>
          <a:p>
            <a:pPr lvl="1" eaLnBrk="1" hangingPunct="1">
              <a:lnSpc>
                <a:spcPct val="80000"/>
              </a:lnSpc>
            </a:pPr>
            <a:r>
              <a:rPr lang="en-US" sz="1800" smtClean="0"/>
              <a:t>Term expires 7/2013</a:t>
            </a: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b="1" smtClean="0"/>
              <a:t>Volunteer Fire Commission</a:t>
            </a:r>
            <a:r>
              <a:rPr lang="en-US" smtClean="0"/>
              <a:t> </a:t>
            </a:r>
          </a:p>
        </p:txBody>
      </p:sp>
      <p:sp>
        <p:nvSpPr>
          <p:cNvPr id="51203" name="Rectangle 3"/>
          <p:cNvSpPr>
            <a:spLocks noGrp="1" noChangeArrowheads="1"/>
          </p:cNvSpPr>
          <p:nvPr>
            <p:ph type="body" idx="1"/>
          </p:nvPr>
        </p:nvSpPr>
        <p:spPr/>
        <p:txBody>
          <a:bodyPr/>
          <a:lstStyle/>
          <a:p>
            <a:pPr algn="ctr">
              <a:buFont typeface="Wingdings" pitchFamily="2" charset="2"/>
              <a:buNone/>
            </a:pPr>
            <a:r>
              <a:rPr lang="en-US" b="1" smtClean="0"/>
              <a:t>Annual Report </a:t>
            </a:r>
          </a:p>
          <a:p>
            <a:pPr algn="ctr">
              <a:buFont typeface="Wingdings" pitchFamily="2" charset="2"/>
              <a:buNone/>
            </a:pPr>
            <a:r>
              <a:rPr lang="en-US" b="1" smtClean="0"/>
              <a:t>to the</a:t>
            </a:r>
          </a:p>
          <a:p>
            <a:pPr algn="ctr">
              <a:buFont typeface="Wingdings" pitchFamily="2" charset="2"/>
              <a:buNone/>
            </a:pPr>
            <a:r>
              <a:rPr lang="en-US" b="1" smtClean="0"/>
              <a:t>Board Of Supervisors</a:t>
            </a:r>
          </a:p>
          <a:p>
            <a:pPr algn="ctr">
              <a:buFont typeface="Wingdings" pitchFamily="2" charset="2"/>
              <a:buNone/>
            </a:pPr>
            <a:r>
              <a:rPr lang="en-US" b="1" smtClean="0"/>
              <a:t>for</a:t>
            </a:r>
          </a:p>
          <a:p>
            <a:pPr algn="ctr">
              <a:buFont typeface="Wingdings" pitchFamily="2" charset="2"/>
              <a:buNone/>
            </a:pPr>
            <a:r>
              <a:rPr lang="en-US" b="1" smtClean="0"/>
              <a:t>Calendar Year 2010</a:t>
            </a:r>
          </a:p>
          <a:p>
            <a:pPr algn="ctr">
              <a:buFont typeface="Wingdings" pitchFamily="2" charset="2"/>
              <a:buNone/>
            </a:pPr>
            <a:endParaRPr lang="en-US" b="1" smtClean="0"/>
          </a:p>
          <a:p>
            <a:pPr algn="ctr">
              <a:buFont typeface="Wingdings" pitchFamily="2" charset="2"/>
              <a:buNone/>
            </a:pPr>
            <a:r>
              <a:rPr lang="en-US" sz="1700" b="1" smtClean="0"/>
              <a:t>May 24, 2011</a:t>
            </a:r>
            <a:endParaRPr lang="en-US" sz="1700" smtClean="0"/>
          </a:p>
        </p:txBody>
      </p:sp>
      <p:pic>
        <p:nvPicPr>
          <p:cNvPr id="51204" name="Picture 5" descr="FR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733800"/>
            <a:ext cx="180975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238FD7A-FFB0-4025-B9B6-3AD019AABEF1}" type="slidenum">
              <a:rPr lang="en-US" smtClean="0"/>
              <a:pPr eaLnBrk="1" hangingPunct="1"/>
              <a:t>5</a:t>
            </a:fld>
            <a:endParaRPr lang="en-US" smtClean="0"/>
          </a:p>
        </p:txBody>
      </p:sp>
      <p:pic>
        <p:nvPicPr>
          <p:cNvPr id="9219" name="Picture 5" descr="fairfax_county_map"/>
          <p:cNvPicPr>
            <a:picLocks noChangeAspect="1" noChangeArrowheads="1"/>
          </p:cNvPicPr>
          <p:nvPr/>
        </p:nvPicPr>
        <p:blipFill>
          <a:blip r:embed="rId3" cstate="print">
            <a:extLst>
              <a:ext uri="{28A0092B-C50C-407E-A947-70E740481C1C}">
                <a14:useLocalDpi xmlns:a14="http://schemas.microsoft.com/office/drawing/2010/main" val="0"/>
              </a:ext>
            </a:extLst>
          </a:blip>
          <a:srcRect l="3818" t="3000" r="1735" b="25728"/>
          <a:stretch>
            <a:fillRect/>
          </a:stretch>
        </p:blipFill>
        <p:spPr bwMode="auto">
          <a:xfrm>
            <a:off x="1371600" y="0"/>
            <a:ext cx="6557963"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990600" y="0"/>
            <a:ext cx="7772400" cy="1143000"/>
          </a:xfrm>
        </p:spPr>
        <p:txBody>
          <a:bodyPr/>
          <a:lstStyle/>
          <a:p>
            <a:r>
              <a:rPr lang="en-US" sz="2400" b="1" smtClean="0"/>
              <a:t>VOLUNTEERS</a:t>
            </a:r>
            <a:br>
              <a:rPr lang="en-US" sz="2400" b="1" smtClean="0"/>
            </a:br>
            <a:r>
              <a:rPr lang="en-US" sz="2000" b="1" smtClean="0"/>
              <a:t>WHERE THEY LIVE</a:t>
            </a:r>
          </a:p>
        </p:txBody>
      </p:sp>
      <p:pic>
        <p:nvPicPr>
          <p:cNvPr id="52227"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990600"/>
            <a:ext cx="7064375" cy="5459413"/>
          </a:xfrm>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066800" y="76200"/>
            <a:ext cx="7772400" cy="1143000"/>
          </a:xfrm>
        </p:spPr>
        <p:txBody>
          <a:bodyPr/>
          <a:lstStyle/>
          <a:p>
            <a:r>
              <a:rPr lang="en-US" sz="2400" b="1" smtClean="0"/>
              <a:t>Volunteer Resources</a:t>
            </a:r>
            <a:r>
              <a:rPr lang="en-US" b="1" smtClean="0"/>
              <a:t/>
            </a:r>
            <a:br>
              <a:rPr lang="en-US" b="1" smtClean="0"/>
            </a:br>
            <a:r>
              <a:rPr lang="en-US" sz="2000" b="1" smtClean="0"/>
              <a:t>Personnel</a:t>
            </a:r>
            <a:endParaRPr lang="en-US" sz="2800" smtClean="0"/>
          </a:p>
        </p:txBody>
      </p:sp>
      <p:sp>
        <p:nvSpPr>
          <p:cNvPr id="53251" name="Rectangle 3"/>
          <p:cNvSpPr>
            <a:spLocks noGrp="1" noChangeArrowheads="1"/>
          </p:cNvSpPr>
          <p:nvPr>
            <p:ph type="body" idx="1"/>
          </p:nvPr>
        </p:nvSpPr>
        <p:spPr>
          <a:xfrm>
            <a:off x="304800" y="1752600"/>
            <a:ext cx="7772400" cy="4724400"/>
          </a:xfrm>
        </p:spPr>
        <p:txBody>
          <a:bodyPr/>
          <a:lstStyle/>
          <a:p>
            <a:r>
              <a:rPr lang="en-US" sz="2200" b="1" smtClean="0"/>
              <a:t>413 Operational or Trainees</a:t>
            </a:r>
            <a:endParaRPr lang="en-US" sz="2200" smtClean="0"/>
          </a:p>
          <a:p>
            <a:pPr lvl="1"/>
            <a:r>
              <a:rPr lang="en-US" sz="2200" b="1" smtClean="0"/>
              <a:t>81,102 Operational Hours </a:t>
            </a:r>
            <a:endParaRPr lang="en-US" sz="2200" smtClean="0"/>
          </a:p>
          <a:p>
            <a:pPr lvl="1"/>
            <a:r>
              <a:rPr lang="en-US" sz="2200" b="1" smtClean="0"/>
              <a:t>39,283 Training Hours</a:t>
            </a:r>
          </a:p>
          <a:p>
            <a:r>
              <a:rPr lang="en-US" sz="2200" b="1" smtClean="0"/>
              <a:t>269 Support Members</a:t>
            </a:r>
          </a:p>
          <a:p>
            <a:pPr lvl="1"/>
            <a:r>
              <a:rPr lang="en-US" sz="2200" b="1" smtClean="0"/>
              <a:t>81,625 Admin Hours</a:t>
            </a:r>
          </a:p>
          <a:p>
            <a:pPr lvl="1">
              <a:buFont typeface="Wingdings" pitchFamily="2" charset="2"/>
              <a:buNone/>
            </a:pPr>
            <a:endParaRPr lang="en-US" sz="2200" b="1" smtClean="0"/>
          </a:p>
          <a:p>
            <a:endParaRPr lang="en-US" sz="2200" b="1" smtClean="0"/>
          </a:p>
          <a:p>
            <a:r>
              <a:rPr lang="en-US" sz="2200" b="1" smtClean="0"/>
              <a:t>Exceeded  our commitment to the Volunteer Utilization Plan by placing units in service on 2114 occasions for 21,471 hours; and increase of about 10% over last year.  </a:t>
            </a:r>
            <a:endParaRPr lang="en-US" sz="2200" smtClean="0"/>
          </a:p>
        </p:txBody>
      </p:sp>
      <p:pic>
        <p:nvPicPr>
          <p:cNvPr id="532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0" y="1676400"/>
            <a:ext cx="437356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62000" y="152400"/>
            <a:ext cx="7772400" cy="1143000"/>
          </a:xfrm>
        </p:spPr>
        <p:txBody>
          <a:bodyPr/>
          <a:lstStyle/>
          <a:p>
            <a:r>
              <a:rPr lang="en-US" sz="2400" b="1" smtClean="0"/>
              <a:t>Personnel   2005-2010</a:t>
            </a:r>
            <a:endParaRPr lang="en-US" sz="2400" smtClean="0"/>
          </a:p>
        </p:txBody>
      </p:sp>
      <p:sp>
        <p:nvSpPr>
          <p:cNvPr id="54275" name="Rectangle 3"/>
          <p:cNvSpPr>
            <a:spLocks noGrp="1" noChangeArrowheads="1"/>
          </p:cNvSpPr>
          <p:nvPr>
            <p:ph type="body" sz="half" idx="1"/>
          </p:nvPr>
        </p:nvSpPr>
        <p:spPr/>
        <p:txBody>
          <a:bodyPr/>
          <a:lstStyle/>
          <a:p>
            <a:pPr>
              <a:lnSpc>
                <a:spcPct val="80000"/>
              </a:lnSpc>
            </a:pPr>
            <a:endParaRPr lang="en-US" sz="2000" b="1" smtClean="0"/>
          </a:p>
          <a:p>
            <a:pPr lvl="1">
              <a:lnSpc>
                <a:spcPct val="80000"/>
              </a:lnSpc>
            </a:pPr>
            <a:endParaRPr lang="en-US" sz="1800" b="1" smtClean="0"/>
          </a:p>
          <a:p>
            <a:pPr lvl="1">
              <a:lnSpc>
                <a:spcPct val="80000"/>
              </a:lnSpc>
            </a:pPr>
            <a:endParaRPr lang="en-US" sz="1800" b="1" smtClean="0"/>
          </a:p>
          <a:p>
            <a:pPr>
              <a:lnSpc>
                <a:spcPct val="80000"/>
              </a:lnSpc>
            </a:pPr>
            <a:endParaRPr lang="en-US" sz="1500" b="1" smtClean="0"/>
          </a:p>
          <a:p>
            <a:pPr>
              <a:lnSpc>
                <a:spcPct val="80000"/>
              </a:lnSpc>
            </a:pPr>
            <a:endParaRPr lang="en-US" sz="1500" b="1" smtClean="0"/>
          </a:p>
          <a:p>
            <a:pPr>
              <a:lnSpc>
                <a:spcPct val="80000"/>
              </a:lnSpc>
            </a:pPr>
            <a:endParaRPr lang="en-US" sz="1500" smtClean="0"/>
          </a:p>
        </p:txBody>
      </p:sp>
      <p:graphicFrame>
        <p:nvGraphicFramePr>
          <p:cNvPr id="2" name="Object 6"/>
          <p:cNvGraphicFramePr>
            <a:graphicFrameLocks noGrp="1" noChangeAspect="1"/>
          </p:cNvGraphicFramePr>
          <p:nvPr>
            <p:ph sz="half" idx="2"/>
          </p:nvPr>
        </p:nvGraphicFramePr>
        <p:xfrm>
          <a:off x="508000" y="1346200"/>
          <a:ext cx="8432800" cy="4318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62000" y="0"/>
            <a:ext cx="7772400" cy="1143000"/>
          </a:xfrm>
        </p:spPr>
        <p:txBody>
          <a:bodyPr/>
          <a:lstStyle/>
          <a:p>
            <a:r>
              <a:rPr lang="en-US" sz="2400" b="1" smtClean="0"/>
              <a:t>Service Hours   2005-2010</a:t>
            </a:r>
            <a:endParaRPr lang="en-US" sz="2400" smtClean="0"/>
          </a:p>
        </p:txBody>
      </p:sp>
      <p:sp>
        <p:nvSpPr>
          <p:cNvPr id="55299" name="Rectangle 3"/>
          <p:cNvSpPr>
            <a:spLocks noGrp="1" noChangeArrowheads="1"/>
          </p:cNvSpPr>
          <p:nvPr>
            <p:ph type="body" sz="half" idx="1"/>
          </p:nvPr>
        </p:nvSpPr>
        <p:spPr/>
        <p:txBody>
          <a:bodyPr/>
          <a:lstStyle/>
          <a:p>
            <a:pPr>
              <a:lnSpc>
                <a:spcPct val="80000"/>
              </a:lnSpc>
            </a:pPr>
            <a:endParaRPr lang="en-US" sz="2000" b="1" smtClean="0"/>
          </a:p>
          <a:p>
            <a:pPr lvl="1">
              <a:lnSpc>
                <a:spcPct val="80000"/>
              </a:lnSpc>
            </a:pPr>
            <a:endParaRPr lang="en-US" sz="1800" b="1" smtClean="0"/>
          </a:p>
          <a:p>
            <a:pPr lvl="1">
              <a:lnSpc>
                <a:spcPct val="80000"/>
              </a:lnSpc>
            </a:pPr>
            <a:endParaRPr lang="en-US" sz="1800" b="1" smtClean="0"/>
          </a:p>
          <a:p>
            <a:pPr>
              <a:lnSpc>
                <a:spcPct val="80000"/>
              </a:lnSpc>
            </a:pPr>
            <a:endParaRPr lang="en-US" sz="1500" b="1" smtClean="0"/>
          </a:p>
          <a:p>
            <a:pPr>
              <a:lnSpc>
                <a:spcPct val="80000"/>
              </a:lnSpc>
            </a:pPr>
            <a:endParaRPr lang="en-US" sz="1500" b="1" smtClean="0"/>
          </a:p>
          <a:p>
            <a:pPr>
              <a:lnSpc>
                <a:spcPct val="80000"/>
              </a:lnSpc>
            </a:pPr>
            <a:endParaRPr lang="en-US" sz="1500" smtClean="0"/>
          </a:p>
        </p:txBody>
      </p:sp>
      <p:graphicFrame>
        <p:nvGraphicFramePr>
          <p:cNvPr id="2" name="Object 8"/>
          <p:cNvGraphicFramePr>
            <a:graphicFrameLocks noGrp="1" noChangeAspect="1"/>
          </p:cNvGraphicFramePr>
          <p:nvPr>
            <p:ph sz="half" idx="2"/>
          </p:nvPr>
        </p:nvGraphicFramePr>
        <p:xfrm>
          <a:off x="812800" y="1066800"/>
          <a:ext cx="7594600" cy="51276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z="2400" b="1" smtClean="0"/>
              <a:t>Current Events</a:t>
            </a:r>
          </a:p>
        </p:txBody>
      </p:sp>
      <p:sp>
        <p:nvSpPr>
          <p:cNvPr id="56323" name="Rectangle 3"/>
          <p:cNvSpPr>
            <a:spLocks noGrp="1" noChangeArrowheads="1"/>
          </p:cNvSpPr>
          <p:nvPr>
            <p:ph type="body" idx="1"/>
          </p:nvPr>
        </p:nvSpPr>
        <p:spPr>
          <a:xfrm>
            <a:off x="838200" y="1295400"/>
            <a:ext cx="7543800" cy="5105400"/>
          </a:xfrm>
        </p:spPr>
        <p:txBody>
          <a:bodyPr/>
          <a:lstStyle/>
          <a:p>
            <a:pPr>
              <a:lnSpc>
                <a:spcPct val="80000"/>
              </a:lnSpc>
              <a:buFont typeface="Wingdings" pitchFamily="2" charset="2"/>
              <a:buNone/>
            </a:pPr>
            <a:endParaRPr lang="en-US" sz="400" b="1" smtClean="0"/>
          </a:p>
          <a:p>
            <a:pPr>
              <a:lnSpc>
                <a:spcPct val="80000"/>
              </a:lnSpc>
            </a:pPr>
            <a:r>
              <a:rPr lang="en-US" sz="2200" b="1" smtClean="0"/>
              <a:t>Operations</a:t>
            </a:r>
          </a:p>
          <a:p>
            <a:pPr lvl="1">
              <a:lnSpc>
                <a:spcPct val="80000"/>
              </a:lnSpc>
            </a:pPr>
            <a:r>
              <a:rPr lang="en-US" sz="2000" b="1" smtClean="0"/>
              <a:t>Well Defined Role</a:t>
            </a:r>
          </a:p>
          <a:p>
            <a:pPr lvl="1">
              <a:lnSpc>
                <a:spcPct val="80000"/>
              </a:lnSpc>
            </a:pPr>
            <a:r>
              <a:rPr lang="en-US" sz="2000" b="1" smtClean="0"/>
              <a:t>Increased Participation</a:t>
            </a:r>
          </a:p>
          <a:p>
            <a:pPr lvl="1">
              <a:lnSpc>
                <a:spcPct val="80000"/>
              </a:lnSpc>
            </a:pPr>
            <a:r>
              <a:rPr lang="en-US" sz="2000" b="1" smtClean="0"/>
              <a:t>Opportunity to Improve Community Service</a:t>
            </a:r>
          </a:p>
          <a:p>
            <a:pPr lvl="1">
              <a:lnSpc>
                <a:spcPct val="80000"/>
              </a:lnSpc>
              <a:buFont typeface="Wingdings" pitchFamily="2" charset="2"/>
              <a:buNone/>
            </a:pPr>
            <a:endParaRPr lang="en-US" sz="2000" b="1" smtClean="0"/>
          </a:p>
          <a:p>
            <a:pPr>
              <a:lnSpc>
                <a:spcPct val="80000"/>
              </a:lnSpc>
            </a:pPr>
            <a:r>
              <a:rPr lang="en-US" sz="2200" b="1" smtClean="0"/>
              <a:t>Facilities	</a:t>
            </a:r>
          </a:p>
          <a:p>
            <a:pPr lvl="1">
              <a:lnSpc>
                <a:spcPct val="80000"/>
              </a:lnSpc>
            </a:pPr>
            <a:r>
              <a:rPr lang="en-US" sz="2000" b="1" smtClean="0"/>
              <a:t>Great Falls VFD </a:t>
            </a:r>
          </a:p>
          <a:p>
            <a:pPr lvl="1">
              <a:lnSpc>
                <a:spcPct val="80000"/>
              </a:lnSpc>
            </a:pPr>
            <a:r>
              <a:rPr lang="en-US" sz="2000" b="1" smtClean="0"/>
              <a:t>Bailey’s Crossroads VFD</a:t>
            </a:r>
          </a:p>
          <a:p>
            <a:pPr lvl="1">
              <a:lnSpc>
                <a:spcPct val="80000"/>
              </a:lnSpc>
            </a:pPr>
            <a:r>
              <a:rPr lang="en-US" sz="2000" b="1" smtClean="0"/>
              <a:t>Fair Oaks</a:t>
            </a:r>
          </a:p>
          <a:p>
            <a:pPr>
              <a:lnSpc>
                <a:spcPct val="80000"/>
              </a:lnSpc>
            </a:pPr>
            <a:endParaRPr lang="en-US" sz="2200" b="1" smtClean="0"/>
          </a:p>
          <a:p>
            <a:pPr>
              <a:lnSpc>
                <a:spcPct val="80000"/>
              </a:lnSpc>
            </a:pPr>
            <a:r>
              <a:rPr lang="en-US" sz="2200" b="1" smtClean="0"/>
              <a:t>Recruitment and Retention	</a:t>
            </a:r>
          </a:p>
          <a:p>
            <a:pPr lvl="1">
              <a:lnSpc>
                <a:spcPct val="80000"/>
              </a:lnSpc>
            </a:pPr>
            <a:r>
              <a:rPr lang="en-US" sz="2000" b="1" smtClean="0"/>
              <a:t>Increased Membership</a:t>
            </a:r>
          </a:p>
          <a:p>
            <a:pPr lvl="1">
              <a:lnSpc>
                <a:spcPct val="80000"/>
              </a:lnSpc>
            </a:pPr>
            <a:r>
              <a:rPr lang="en-US" sz="2000" b="1" smtClean="0"/>
              <a:t>SAFER Campaign  Recruitment</a:t>
            </a:r>
          </a:p>
          <a:p>
            <a:pPr lvl="1">
              <a:lnSpc>
                <a:spcPct val="80000"/>
              </a:lnSpc>
            </a:pPr>
            <a:r>
              <a:rPr lang="en-US" sz="2000" b="1" smtClean="0"/>
              <a:t>SAFER Campaign - Retention</a:t>
            </a:r>
          </a:p>
          <a:p>
            <a:pPr lvl="1">
              <a:lnSpc>
                <a:spcPct val="80000"/>
              </a:lnSpc>
              <a:buFont typeface="Wingdings" pitchFamily="2" charset="2"/>
              <a:buNone/>
            </a:pPr>
            <a:endParaRPr lang="en-US" sz="2000" b="1" smtClean="0"/>
          </a:p>
          <a:p>
            <a:pPr>
              <a:lnSpc>
                <a:spcPct val="80000"/>
              </a:lnSpc>
            </a:pPr>
            <a:endParaRPr lang="en-US" sz="1500" b="1" smtClean="0"/>
          </a:p>
          <a:p>
            <a:pPr lvl="1">
              <a:lnSpc>
                <a:spcPct val="80000"/>
              </a:lnSpc>
              <a:buFont typeface="Wingdings" pitchFamily="2" charset="2"/>
              <a:buNone/>
            </a:pPr>
            <a:endParaRPr lang="en-US" sz="1500" b="1" smtClean="0"/>
          </a:p>
          <a:p>
            <a:pPr lvl="1">
              <a:lnSpc>
                <a:spcPct val="80000"/>
              </a:lnSpc>
              <a:buFont typeface="Wingdings" pitchFamily="2" charset="2"/>
              <a:buNone/>
            </a:pPr>
            <a:endParaRPr lang="en-US" sz="1500" b="1" smtClean="0"/>
          </a:p>
          <a:p>
            <a:pPr lvl="1">
              <a:lnSpc>
                <a:spcPct val="80000"/>
              </a:lnSpc>
            </a:pPr>
            <a:endParaRPr lang="en-US" sz="1300" b="1" smtClean="0"/>
          </a:p>
          <a:p>
            <a:pPr lvl="1">
              <a:lnSpc>
                <a:spcPct val="80000"/>
              </a:lnSpc>
            </a:pPr>
            <a:endParaRPr lang="en-US" sz="500" b="1" smtClean="0"/>
          </a:p>
          <a:p>
            <a:pPr>
              <a:lnSpc>
                <a:spcPct val="80000"/>
              </a:lnSpc>
              <a:buFont typeface="Wingdings" pitchFamily="2" charset="2"/>
              <a:buNone/>
            </a:pPr>
            <a:endParaRPr lang="en-US" sz="500" b="1" smtClean="0"/>
          </a:p>
          <a:p>
            <a:pPr>
              <a:lnSpc>
                <a:spcPct val="80000"/>
              </a:lnSpc>
            </a:pPr>
            <a:endParaRPr lang="en-US" sz="500" b="1" smtClean="0"/>
          </a:p>
          <a:p>
            <a:pPr lvl="1">
              <a:lnSpc>
                <a:spcPct val="80000"/>
              </a:lnSpc>
            </a:pPr>
            <a:endParaRPr lang="en-US" sz="500" b="1" smtClean="0"/>
          </a:p>
          <a:p>
            <a:pPr lvl="1">
              <a:lnSpc>
                <a:spcPct val="80000"/>
              </a:lnSpc>
            </a:pPr>
            <a:endParaRPr lang="en-US" sz="500" b="1" smtClean="0"/>
          </a:p>
          <a:p>
            <a:pPr>
              <a:lnSpc>
                <a:spcPct val="80000"/>
              </a:lnSpc>
            </a:pPr>
            <a:endParaRPr lang="en-US" sz="500" b="1" smtClean="0"/>
          </a:p>
          <a:p>
            <a:pPr>
              <a:lnSpc>
                <a:spcPct val="80000"/>
              </a:lnSpc>
            </a:pPr>
            <a:endParaRPr lang="en-US" sz="500" b="1" smtClean="0"/>
          </a:p>
          <a:p>
            <a:pPr lvl="1">
              <a:lnSpc>
                <a:spcPct val="80000"/>
              </a:lnSpc>
              <a:buFont typeface="Wingdings" pitchFamily="2" charset="2"/>
              <a:buNone/>
            </a:pPr>
            <a:endParaRPr lang="en-US" sz="400" b="1" smtClean="0"/>
          </a:p>
          <a:p>
            <a:pPr lvl="1">
              <a:lnSpc>
                <a:spcPct val="80000"/>
              </a:lnSpc>
              <a:buFont typeface="Wingdings" pitchFamily="2" charset="2"/>
              <a:buNone/>
            </a:pPr>
            <a:endParaRPr lang="en-US" sz="400" b="1" smtClean="0"/>
          </a:p>
          <a:p>
            <a:pPr lvl="1">
              <a:lnSpc>
                <a:spcPct val="80000"/>
              </a:lnSpc>
            </a:pPr>
            <a:endParaRPr lang="en-US" sz="400" b="1" smtClean="0"/>
          </a:p>
          <a:p>
            <a:pPr lvl="1">
              <a:lnSpc>
                <a:spcPct val="80000"/>
              </a:lnSpc>
              <a:buFont typeface="Wingdings" pitchFamily="2" charset="2"/>
              <a:buNone/>
            </a:pPr>
            <a:endParaRPr lang="en-US" sz="400" b="1" smtClean="0"/>
          </a:p>
          <a:p>
            <a:pPr>
              <a:lnSpc>
                <a:spcPct val="80000"/>
              </a:lnSpc>
              <a:buFont typeface="Wingdings" pitchFamily="2" charset="2"/>
              <a:buNone/>
            </a:pPr>
            <a:r>
              <a:rPr lang="en-US" sz="400" b="1" smtClean="0"/>
              <a:t>	</a:t>
            </a:r>
          </a:p>
          <a:p>
            <a:pPr>
              <a:lnSpc>
                <a:spcPct val="80000"/>
              </a:lnSpc>
              <a:buFont typeface="Wingdings" pitchFamily="2" charset="2"/>
              <a:buNone/>
            </a:pPr>
            <a:endParaRPr lang="en-US" sz="400" b="1" smtClean="0"/>
          </a:p>
          <a:p>
            <a:pPr>
              <a:lnSpc>
                <a:spcPct val="80000"/>
              </a:lnSpc>
              <a:buFont typeface="Wingdings" pitchFamily="2" charset="2"/>
              <a:buNone/>
            </a:pPr>
            <a:endParaRPr lang="en-US" sz="500" b="1" smtClean="0"/>
          </a:p>
          <a:p>
            <a:pPr lvl="1">
              <a:lnSpc>
                <a:spcPct val="80000"/>
              </a:lnSpc>
            </a:pPr>
            <a:endParaRPr lang="en-US" sz="500" b="1" smtClean="0"/>
          </a:p>
          <a:p>
            <a:pPr lvl="1">
              <a:lnSpc>
                <a:spcPct val="80000"/>
              </a:lnSpc>
            </a:pPr>
            <a:endParaRPr lang="en-US" sz="400" b="1" smtClean="0"/>
          </a:p>
          <a:p>
            <a:pPr lvl="1">
              <a:lnSpc>
                <a:spcPct val="80000"/>
              </a:lnSpc>
            </a:pPr>
            <a:endParaRPr lang="en-US" sz="400" b="1" smtClean="0"/>
          </a:p>
          <a:p>
            <a:pPr>
              <a:lnSpc>
                <a:spcPct val="80000"/>
              </a:lnSpc>
            </a:pPr>
            <a:endParaRPr lang="en-US" sz="400" b="1" smtClean="0"/>
          </a:p>
          <a:p>
            <a:pPr>
              <a:lnSpc>
                <a:spcPct val="80000"/>
              </a:lnSpc>
            </a:pPr>
            <a:endParaRPr lang="en-US" sz="400" b="1" smtClean="0"/>
          </a:p>
          <a:p>
            <a:pPr>
              <a:lnSpc>
                <a:spcPct val="80000"/>
              </a:lnSpc>
            </a:pPr>
            <a:endParaRPr lang="en-US" sz="400" smtClean="0"/>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sz="2400" b="1" smtClean="0"/>
              <a:t>Areas of Concern</a:t>
            </a:r>
            <a:endParaRPr lang="en-US" sz="2400" smtClean="0"/>
          </a:p>
        </p:txBody>
      </p:sp>
      <p:sp>
        <p:nvSpPr>
          <p:cNvPr id="7171" name="Rectangle 3"/>
          <p:cNvSpPr>
            <a:spLocks noGrp="1" noChangeArrowheads="1"/>
          </p:cNvSpPr>
          <p:nvPr>
            <p:ph type="body" idx="1"/>
          </p:nvPr>
        </p:nvSpPr>
        <p:spPr>
          <a:xfrm>
            <a:off x="152400" y="1752600"/>
            <a:ext cx="7924800" cy="3733800"/>
          </a:xfrm>
        </p:spPr>
        <p:txBody>
          <a:bodyPr/>
          <a:lstStyle/>
          <a:p>
            <a:pPr>
              <a:defRPr/>
            </a:pPr>
            <a:endParaRPr lang="en-US" sz="1700" b="1" dirty="0" smtClean="0"/>
          </a:p>
          <a:p>
            <a:pPr lvl="1">
              <a:defRPr/>
            </a:pPr>
            <a:endParaRPr lang="en-US" sz="2200" b="1" dirty="0" smtClean="0"/>
          </a:p>
          <a:p>
            <a:pPr lvl="1">
              <a:buSzPct val="120000"/>
              <a:buFont typeface="Wingdings" pitchFamily="2" charset="2"/>
              <a:buChar char="w"/>
              <a:defRPr/>
            </a:pPr>
            <a:r>
              <a:rPr lang="en-US" sz="2400" b="1" dirty="0"/>
              <a:t>Continued growth of the volunteer </a:t>
            </a:r>
            <a:r>
              <a:rPr lang="en-US" sz="2400" b="1" dirty="0" smtClean="0"/>
              <a:t>organization</a:t>
            </a:r>
          </a:p>
          <a:p>
            <a:pPr marL="457200" lvl="1" indent="0">
              <a:buSzPct val="120000"/>
              <a:buFont typeface="Wingdings" pitchFamily="2" charset="2"/>
              <a:buNone/>
              <a:defRPr/>
            </a:pPr>
            <a:endParaRPr lang="en-US" sz="2400" b="1" dirty="0" smtClean="0"/>
          </a:p>
          <a:p>
            <a:pPr lvl="1">
              <a:buSzPct val="120000"/>
              <a:buFont typeface="Wingdings" pitchFamily="2" charset="2"/>
              <a:buChar char="w"/>
              <a:defRPr/>
            </a:pPr>
            <a:r>
              <a:rPr lang="en-US" sz="2200" b="1" dirty="0" smtClean="0"/>
              <a:t>Stagnant Revenue from Fundraising</a:t>
            </a:r>
          </a:p>
          <a:p>
            <a:pPr lvl="1">
              <a:buSzPct val="120000"/>
              <a:buFont typeface="Wingdings" pitchFamily="2" charset="2"/>
              <a:buNone/>
              <a:defRPr/>
            </a:pPr>
            <a:endParaRPr lang="en-US" sz="2200" b="1" dirty="0" smtClean="0"/>
          </a:p>
          <a:p>
            <a:pPr lvl="1">
              <a:buSzPct val="120000"/>
              <a:buFont typeface="Wingdings" pitchFamily="2" charset="2"/>
              <a:buChar char="w"/>
              <a:defRPr/>
            </a:pPr>
            <a:r>
              <a:rPr lang="en-US" sz="2200" b="1" dirty="0" smtClean="0"/>
              <a:t>High Cost of Apparatus</a:t>
            </a:r>
          </a:p>
          <a:p>
            <a:pPr lvl="1">
              <a:buSzPct val="120000"/>
              <a:buFont typeface="Wingdings" pitchFamily="2" charset="2"/>
              <a:buChar char="w"/>
              <a:defRPr/>
            </a:pPr>
            <a:endParaRPr lang="en-US" sz="2200" b="1" dirty="0" smtClean="0"/>
          </a:p>
          <a:p>
            <a:pPr lvl="1">
              <a:buFont typeface="Wingdings" pitchFamily="2" charset="2"/>
              <a:buNone/>
              <a:defRPr/>
            </a:pPr>
            <a:endParaRPr lang="en-US" sz="1300" dirty="0" smtClean="0"/>
          </a:p>
        </p:txBody>
      </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z="2400" b="1" smtClean="0"/>
              <a:t>Volunteer Resources</a:t>
            </a:r>
            <a:r>
              <a:rPr lang="en-US" b="1" smtClean="0"/>
              <a:t/>
            </a:r>
            <a:br>
              <a:rPr lang="en-US" b="1" smtClean="0"/>
            </a:br>
            <a:r>
              <a:rPr lang="en-US" sz="2200" b="1" smtClean="0"/>
              <a:t>Apparatus</a:t>
            </a:r>
            <a:endParaRPr lang="en-US" sz="2200" smtClean="0"/>
          </a:p>
        </p:txBody>
      </p:sp>
      <p:sp>
        <p:nvSpPr>
          <p:cNvPr id="58371" name="Rectangle 3"/>
          <p:cNvSpPr>
            <a:spLocks noGrp="1" noChangeArrowheads="1"/>
          </p:cNvSpPr>
          <p:nvPr>
            <p:ph type="body" idx="1"/>
          </p:nvPr>
        </p:nvSpPr>
        <p:spPr>
          <a:xfrm>
            <a:off x="685800" y="1371600"/>
            <a:ext cx="8001000" cy="4572000"/>
          </a:xfrm>
        </p:spPr>
        <p:txBody>
          <a:bodyPr/>
          <a:lstStyle/>
          <a:p>
            <a:pPr>
              <a:lnSpc>
                <a:spcPct val="90000"/>
              </a:lnSpc>
            </a:pPr>
            <a:r>
              <a:rPr lang="en-US" sz="2200" b="1" smtClean="0"/>
              <a:t>Volunteers own 94 vehicles with a replacement cost of nearly $31,129,657</a:t>
            </a:r>
            <a:endParaRPr lang="en-US" sz="2200" smtClean="0"/>
          </a:p>
          <a:p>
            <a:pPr lvl="1">
              <a:lnSpc>
                <a:spcPct val="90000"/>
              </a:lnSpc>
            </a:pPr>
            <a:r>
              <a:rPr lang="en-US" sz="2200" b="1" smtClean="0"/>
              <a:t>31 Ambulances</a:t>
            </a:r>
          </a:p>
          <a:p>
            <a:pPr lvl="1">
              <a:lnSpc>
                <a:spcPct val="90000"/>
              </a:lnSpc>
            </a:pPr>
            <a:r>
              <a:rPr lang="en-US" sz="2200" b="1" smtClean="0"/>
              <a:t>23 Engines</a:t>
            </a:r>
          </a:p>
          <a:p>
            <a:pPr lvl="1">
              <a:lnSpc>
                <a:spcPct val="90000"/>
              </a:lnSpc>
            </a:pPr>
            <a:r>
              <a:rPr lang="en-US" sz="2200" b="1" smtClean="0"/>
              <a:t>4   Rescues</a:t>
            </a:r>
          </a:p>
          <a:p>
            <a:pPr lvl="1">
              <a:lnSpc>
                <a:spcPct val="90000"/>
              </a:lnSpc>
            </a:pPr>
            <a:r>
              <a:rPr lang="en-US" sz="2200" b="1" smtClean="0"/>
              <a:t>1   Tower ladder</a:t>
            </a:r>
          </a:p>
          <a:p>
            <a:pPr lvl="1">
              <a:lnSpc>
                <a:spcPct val="90000"/>
              </a:lnSpc>
            </a:pPr>
            <a:r>
              <a:rPr lang="en-US" sz="2200" b="1" smtClean="0"/>
              <a:t>1	   Ladder truck</a:t>
            </a:r>
          </a:p>
          <a:p>
            <a:pPr lvl="1">
              <a:lnSpc>
                <a:spcPct val="90000"/>
              </a:lnSpc>
            </a:pPr>
            <a:r>
              <a:rPr lang="en-US" sz="2200" b="1" smtClean="0"/>
              <a:t>4   Canteens</a:t>
            </a:r>
          </a:p>
          <a:p>
            <a:pPr lvl="1">
              <a:lnSpc>
                <a:spcPct val="90000"/>
              </a:lnSpc>
            </a:pPr>
            <a:r>
              <a:rPr lang="en-US" sz="2200" b="1" smtClean="0"/>
              <a:t>5   Brush trucks</a:t>
            </a:r>
          </a:p>
          <a:p>
            <a:pPr lvl="1">
              <a:lnSpc>
                <a:spcPct val="90000"/>
              </a:lnSpc>
            </a:pPr>
            <a:r>
              <a:rPr lang="en-US" sz="2200" b="1" smtClean="0"/>
              <a:t>25 other vehicles</a:t>
            </a:r>
          </a:p>
          <a:p>
            <a:pPr lvl="1">
              <a:lnSpc>
                <a:spcPct val="90000"/>
              </a:lnSpc>
            </a:pPr>
            <a:endParaRPr lang="en-US" sz="2200" b="1" smtClean="0"/>
          </a:p>
          <a:p>
            <a:pPr>
              <a:lnSpc>
                <a:spcPct val="90000"/>
              </a:lnSpc>
            </a:pPr>
            <a:endParaRPr lang="en-US" sz="2000" smtClean="0"/>
          </a:p>
          <a:p>
            <a:pPr>
              <a:lnSpc>
                <a:spcPct val="90000"/>
              </a:lnSpc>
            </a:pPr>
            <a:endParaRPr lang="en-US" sz="2200" b="1" smtClean="0"/>
          </a:p>
          <a:p>
            <a:pPr>
              <a:lnSpc>
                <a:spcPct val="90000"/>
              </a:lnSpc>
            </a:pPr>
            <a:endParaRPr lang="en-US" sz="2000" b="1" smtClean="0"/>
          </a:p>
          <a:p>
            <a:pPr>
              <a:lnSpc>
                <a:spcPct val="90000"/>
              </a:lnSpc>
            </a:pPr>
            <a:endParaRPr lang="en-US" sz="2000" smtClean="0"/>
          </a:p>
        </p:txBody>
      </p:sp>
      <p:pic>
        <p:nvPicPr>
          <p:cNvPr id="58372" name="Picture 4" descr="Mcken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3250" y="2209800"/>
            <a:ext cx="41148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z="2400" b="1" smtClean="0"/>
              <a:t>Volunteer Resources</a:t>
            </a:r>
            <a:br>
              <a:rPr lang="en-US" sz="2400" b="1" smtClean="0"/>
            </a:br>
            <a:r>
              <a:rPr lang="en-US" sz="2000" b="1" smtClean="0"/>
              <a:t>Apparatus</a:t>
            </a:r>
            <a:endParaRPr lang="en-US" sz="2000" smtClean="0"/>
          </a:p>
        </p:txBody>
      </p:sp>
      <p:sp>
        <p:nvSpPr>
          <p:cNvPr id="59395" name="Rectangle 3"/>
          <p:cNvSpPr>
            <a:spLocks noGrp="1" noChangeArrowheads="1"/>
          </p:cNvSpPr>
          <p:nvPr>
            <p:ph type="body" idx="1"/>
          </p:nvPr>
        </p:nvSpPr>
        <p:spPr>
          <a:xfrm>
            <a:off x="685800" y="1905000"/>
            <a:ext cx="7772400" cy="4343400"/>
          </a:xfrm>
        </p:spPr>
        <p:txBody>
          <a:bodyPr/>
          <a:lstStyle/>
          <a:p>
            <a:pPr marL="609600" indent="-609600">
              <a:lnSpc>
                <a:spcPct val="80000"/>
              </a:lnSpc>
            </a:pPr>
            <a:r>
              <a:rPr lang="en-US" sz="2200" b="1" u="sng" smtClean="0"/>
              <a:t>Placed in Service in CY 2010</a:t>
            </a:r>
          </a:p>
          <a:p>
            <a:pPr marL="990600" lvl="1" indent="-533400">
              <a:lnSpc>
                <a:spcPct val="80000"/>
              </a:lnSpc>
            </a:pPr>
            <a:r>
              <a:rPr lang="en-US" sz="2200" b="1" smtClean="0"/>
              <a:t>1 Ambulances valued at $240,000</a:t>
            </a:r>
          </a:p>
          <a:p>
            <a:pPr marL="990600" lvl="1" indent="-533400">
              <a:lnSpc>
                <a:spcPct val="80000"/>
              </a:lnSpc>
            </a:pPr>
            <a:r>
              <a:rPr lang="en-US" sz="2200" b="1" smtClean="0"/>
              <a:t>1 Engine valued at $523,000</a:t>
            </a:r>
          </a:p>
          <a:p>
            <a:pPr marL="990600" lvl="1" indent="-533400">
              <a:lnSpc>
                <a:spcPct val="80000"/>
              </a:lnSpc>
            </a:pPr>
            <a:r>
              <a:rPr lang="en-US" sz="2200" b="1" smtClean="0"/>
              <a:t>2 Utilities valued at $105,000</a:t>
            </a:r>
          </a:p>
          <a:p>
            <a:pPr marL="990600" lvl="1" indent="-533400">
              <a:lnSpc>
                <a:spcPct val="80000"/>
              </a:lnSpc>
            </a:pPr>
            <a:endParaRPr lang="en-US" sz="2200" b="1" smtClean="0"/>
          </a:p>
          <a:p>
            <a:pPr marL="609600" indent="-609600">
              <a:lnSpc>
                <a:spcPct val="80000"/>
              </a:lnSpc>
            </a:pPr>
            <a:endParaRPr lang="en-US" sz="2200" b="1" smtClean="0"/>
          </a:p>
          <a:p>
            <a:pPr marL="609600" indent="-609600">
              <a:lnSpc>
                <a:spcPct val="80000"/>
              </a:lnSpc>
            </a:pPr>
            <a:r>
              <a:rPr lang="en-US" sz="2200" b="1" u="sng" smtClean="0"/>
              <a:t>Scheduled to be placed in service in CY 2011</a:t>
            </a:r>
          </a:p>
          <a:p>
            <a:pPr marL="990600" lvl="1" indent="-533400">
              <a:lnSpc>
                <a:spcPct val="80000"/>
              </a:lnSpc>
            </a:pPr>
            <a:r>
              <a:rPr lang="en-US" sz="2200" b="1" smtClean="0"/>
              <a:t>7 Ambulances valued at $1,680,000</a:t>
            </a:r>
          </a:p>
          <a:p>
            <a:pPr marL="990600" lvl="1" indent="-533400">
              <a:lnSpc>
                <a:spcPct val="80000"/>
              </a:lnSpc>
            </a:pPr>
            <a:r>
              <a:rPr lang="en-US" sz="2200" b="1" smtClean="0"/>
              <a:t>1 Engine valued at $588,000</a:t>
            </a:r>
          </a:p>
          <a:p>
            <a:pPr marL="990600" lvl="1" indent="-533400">
              <a:lnSpc>
                <a:spcPct val="80000"/>
              </a:lnSpc>
            </a:pPr>
            <a:r>
              <a:rPr lang="en-US" sz="2200" b="1" smtClean="0"/>
              <a:t>1 Canteen valued at $128,000</a:t>
            </a:r>
          </a:p>
          <a:p>
            <a:pPr marL="990600" lvl="1" indent="-533400">
              <a:lnSpc>
                <a:spcPct val="80000"/>
              </a:lnSpc>
              <a:buFont typeface="Wingdings" pitchFamily="2" charset="2"/>
              <a:buNone/>
            </a:pPr>
            <a:endParaRPr lang="en-US" sz="2200" b="1" smtClean="0"/>
          </a:p>
          <a:p>
            <a:pPr marL="990600" lvl="1" indent="-533400">
              <a:lnSpc>
                <a:spcPct val="80000"/>
              </a:lnSpc>
              <a:buFont typeface="Wingdings" pitchFamily="2" charset="2"/>
              <a:buNone/>
            </a:pPr>
            <a:r>
              <a:rPr lang="en-US" sz="1800" b="1" smtClean="0"/>
              <a:t>	</a:t>
            </a:r>
          </a:p>
          <a:p>
            <a:pPr marL="990600" lvl="1" indent="-533400">
              <a:lnSpc>
                <a:spcPct val="80000"/>
              </a:lnSpc>
            </a:pPr>
            <a:endParaRPr lang="en-US" sz="1800" b="1" smtClean="0"/>
          </a:p>
          <a:p>
            <a:pPr marL="990600" lvl="1" indent="-533400">
              <a:lnSpc>
                <a:spcPct val="80000"/>
              </a:lnSpc>
            </a:pPr>
            <a:endParaRPr lang="en-US" sz="2000" b="1" smtClean="0"/>
          </a:p>
          <a:p>
            <a:pPr marL="609600" indent="-609600">
              <a:lnSpc>
                <a:spcPct val="80000"/>
              </a:lnSpc>
            </a:pPr>
            <a:endParaRPr lang="en-US" sz="2400" smtClean="0"/>
          </a:p>
          <a:p>
            <a:pPr marL="609600" indent="-609600">
              <a:lnSpc>
                <a:spcPct val="80000"/>
              </a:lnSpc>
            </a:pPr>
            <a:endParaRPr lang="en-US" sz="2400" b="1" smtClean="0"/>
          </a:p>
          <a:p>
            <a:pPr marL="609600" indent="-609600">
              <a:lnSpc>
                <a:spcPct val="80000"/>
              </a:lnSpc>
            </a:pPr>
            <a:endParaRPr lang="en-US" sz="2400" b="1" smtClean="0"/>
          </a:p>
          <a:p>
            <a:pPr marL="609600" indent="-609600">
              <a:lnSpc>
                <a:spcPct val="80000"/>
              </a:lnSpc>
            </a:pPr>
            <a:endParaRPr lang="en-US" sz="2400" smtClean="0"/>
          </a:p>
        </p:txBody>
      </p:sp>
      <p:pic>
        <p:nvPicPr>
          <p:cNvPr id="59396" name="Picture 4" descr="2009-FOVFRC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447800"/>
            <a:ext cx="264636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z="2400" b="1" smtClean="0"/>
              <a:t>Volunteer Resources</a:t>
            </a:r>
            <a:r>
              <a:rPr lang="en-US" sz="2800" b="1" smtClean="0"/>
              <a:t/>
            </a:r>
            <a:br>
              <a:rPr lang="en-US" sz="2800" b="1" smtClean="0"/>
            </a:br>
            <a:r>
              <a:rPr lang="en-US" sz="2000" b="1" smtClean="0"/>
              <a:t>Capital Investment</a:t>
            </a:r>
            <a:endParaRPr lang="en-US" sz="2000" smtClean="0"/>
          </a:p>
        </p:txBody>
      </p:sp>
      <p:sp>
        <p:nvSpPr>
          <p:cNvPr id="60419" name="Rectangle 3"/>
          <p:cNvSpPr>
            <a:spLocks noGrp="1" noChangeArrowheads="1"/>
          </p:cNvSpPr>
          <p:nvPr>
            <p:ph type="body" idx="1"/>
          </p:nvPr>
        </p:nvSpPr>
        <p:spPr>
          <a:xfrm>
            <a:off x="571500" y="990600"/>
            <a:ext cx="7848600" cy="4114800"/>
          </a:xfrm>
        </p:spPr>
        <p:txBody>
          <a:bodyPr/>
          <a:lstStyle/>
          <a:p>
            <a:pPr>
              <a:lnSpc>
                <a:spcPct val="90000"/>
              </a:lnSpc>
            </a:pPr>
            <a:endParaRPr lang="en-US" smtClean="0"/>
          </a:p>
          <a:p>
            <a:pPr>
              <a:lnSpc>
                <a:spcPct val="90000"/>
              </a:lnSpc>
              <a:buFont typeface="Wingdings" pitchFamily="2" charset="2"/>
              <a:buChar char=""/>
            </a:pPr>
            <a:r>
              <a:rPr lang="en-US" sz="2200" b="1" smtClean="0"/>
              <a:t>10 Volunteer Owned Stations with a 2010 assessed value of $26,287,170</a:t>
            </a:r>
          </a:p>
          <a:p>
            <a:pPr>
              <a:lnSpc>
                <a:spcPct val="90000"/>
              </a:lnSpc>
            </a:pPr>
            <a:endParaRPr lang="en-US" sz="2200" b="1" smtClean="0"/>
          </a:p>
          <a:p>
            <a:pPr>
              <a:lnSpc>
                <a:spcPct val="90000"/>
              </a:lnSpc>
            </a:pPr>
            <a:r>
              <a:rPr lang="en-US" sz="2200" b="1" smtClean="0"/>
              <a:t>Partners in 5 County Owned Stations</a:t>
            </a:r>
          </a:p>
          <a:p>
            <a:pPr>
              <a:lnSpc>
                <a:spcPct val="90000"/>
              </a:lnSpc>
            </a:pPr>
            <a:endParaRPr lang="en-US" sz="2200" b="1" smtClean="0"/>
          </a:p>
          <a:p>
            <a:pPr>
              <a:lnSpc>
                <a:spcPct val="90000"/>
              </a:lnSpc>
              <a:buFontTx/>
              <a:buNone/>
            </a:pPr>
            <a:endParaRPr lang="en-US" b="1" smtClean="0"/>
          </a:p>
          <a:p>
            <a:pPr>
              <a:lnSpc>
                <a:spcPct val="90000"/>
              </a:lnSpc>
              <a:buFontTx/>
              <a:buNone/>
            </a:pPr>
            <a:r>
              <a:rPr lang="en-US" b="1" smtClean="0"/>
              <a:t>  </a:t>
            </a:r>
            <a:endParaRPr lang="en-US" smtClean="0"/>
          </a:p>
          <a:p>
            <a:pPr>
              <a:lnSpc>
                <a:spcPct val="90000"/>
              </a:lnSpc>
            </a:pPr>
            <a:endParaRPr lang="en-US" b="1" smtClean="0"/>
          </a:p>
          <a:p>
            <a:pPr>
              <a:lnSpc>
                <a:spcPct val="90000"/>
              </a:lnSpc>
            </a:pPr>
            <a:endParaRPr lang="en-US" b="1" smtClean="0"/>
          </a:p>
          <a:p>
            <a:pPr>
              <a:lnSpc>
                <a:spcPct val="90000"/>
              </a:lnSpc>
            </a:pPr>
            <a:endParaRPr lang="en-US" smtClean="0"/>
          </a:p>
        </p:txBody>
      </p:sp>
      <p:pic>
        <p:nvPicPr>
          <p:cNvPr id="604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048000"/>
            <a:ext cx="6858000" cy="302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z="2400" b="1" smtClean="0"/>
              <a:t>Volunteer Contribution 2010</a:t>
            </a:r>
          </a:p>
        </p:txBody>
      </p:sp>
      <p:sp>
        <p:nvSpPr>
          <p:cNvPr id="61443" name="Rectangle 3"/>
          <p:cNvSpPr>
            <a:spLocks noGrp="1" noChangeArrowheads="1"/>
          </p:cNvSpPr>
          <p:nvPr>
            <p:ph type="body" idx="1"/>
          </p:nvPr>
        </p:nvSpPr>
        <p:spPr>
          <a:xfrm>
            <a:off x="609600" y="1752600"/>
            <a:ext cx="7848600" cy="4114800"/>
          </a:xfrm>
        </p:spPr>
        <p:txBody>
          <a:bodyPr/>
          <a:lstStyle/>
          <a:p>
            <a:r>
              <a:rPr lang="en-US" sz="2200" b="1" smtClean="0"/>
              <a:t>Apparatus Loan Payments		$  806,000</a:t>
            </a:r>
          </a:p>
          <a:p>
            <a:r>
              <a:rPr lang="en-US" sz="2200" b="1" smtClean="0"/>
              <a:t>Mortgage Payments			$  582,000</a:t>
            </a:r>
          </a:p>
          <a:p>
            <a:r>
              <a:rPr lang="en-US" sz="2200" b="1" smtClean="0"/>
              <a:t>Maintenance				$  568,675</a:t>
            </a:r>
          </a:p>
          <a:p>
            <a:r>
              <a:rPr lang="en-US" sz="2200" b="1" smtClean="0"/>
              <a:t>One-Time Cash Payments		$    70,000 </a:t>
            </a:r>
          </a:p>
          <a:p>
            <a:r>
              <a:rPr lang="en-US" sz="2200" b="1" smtClean="0"/>
              <a:t>Volunteer Hours </a:t>
            </a:r>
          </a:p>
          <a:p>
            <a:pPr>
              <a:buFont typeface="Wingdings" pitchFamily="2" charset="2"/>
              <a:buNone/>
            </a:pPr>
            <a:r>
              <a:rPr lang="en-US" sz="2200" b="1" smtClean="0"/>
              <a:t>	(200,000 @ $22.00/hr)			</a:t>
            </a:r>
            <a:r>
              <a:rPr lang="en-US" sz="2200" b="1" u="sng" smtClean="0"/>
              <a:t>$  4,400,000</a:t>
            </a:r>
            <a:r>
              <a:rPr lang="en-US" sz="2200" b="1" smtClean="0"/>
              <a:t> 	</a:t>
            </a:r>
          </a:p>
          <a:p>
            <a:r>
              <a:rPr lang="en-US" sz="2200" b="1" smtClean="0"/>
              <a:t>Total					$  6,426,675</a:t>
            </a:r>
            <a:endParaRPr lang="en-US" smtClean="0"/>
          </a:p>
          <a:p>
            <a:pPr>
              <a:buFont typeface="Wingdings" pitchFamily="2" charset="2"/>
              <a:buNone/>
            </a:pPr>
            <a:endParaRPr lang="en-US" smtClean="0"/>
          </a:p>
          <a:p>
            <a:pPr>
              <a:buFont typeface="Wingdings" pitchFamily="2" charset="2"/>
              <a:buNone/>
            </a:pPr>
            <a:r>
              <a:rPr lang="en-US" smtClean="0"/>
              <a:t>	</a:t>
            </a:r>
          </a:p>
          <a:p>
            <a:pPr>
              <a:buFont typeface="Wingdings" pitchFamily="2" charset="2"/>
              <a:buNone/>
            </a:pPr>
            <a:endParaRPr lang="en-US" smtClean="0"/>
          </a:p>
          <a:p>
            <a:endParaRPr lang="en-US" smtClean="0"/>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4F4DF40-0AEC-401F-BF30-CEA244B52CE6}" type="slidenum">
              <a:rPr lang="en-US" smtClean="0"/>
              <a:pPr eaLnBrk="1" hangingPunct="1"/>
              <a:t>6</a:t>
            </a:fld>
            <a:endParaRPr lang="en-US" smtClean="0"/>
          </a:p>
        </p:txBody>
      </p:sp>
      <p:sp>
        <p:nvSpPr>
          <p:cNvPr id="10243" name="Rectangle 2"/>
          <p:cNvSpPr>
            <a:spLocks noGrp="1" noChangeArrowheads="1"/>
          </p:cNvSpPr>
          <p:nvPr>
            <p:ph type="title"/>
          </p:nvPr>
        </p:nvSpPr>
        <p:spPr>
          <a:xfrm>
            <a:off x="609600" y="990600"/>
            <a:ext cx="8229600" cy="1143000"/>
          </a:xfrm>
        </p:spPr>
        <p:txBody>
          <a:bodyPr/>
          <a:lstStyle/>
          <a:p>
            <a:pPr eaLnBrk="1" hangingPunct="1"/>
            <a:r>
              <a:rPr lang="en-US" sz="4000" smtClean="0"/>
              <a:t>Core Purpose of Fairfax County Government</a:t>
            </a:r>
          </a:p>
        </p:txBody>
      </p:sp>
      <p:sp>
        <p:nvSpPr>
          <p:cNvPr id="10244" name="Rectangle 3"/>
          <p:cNvSpPr>
            <a:spLocks noGrp="1" noChangeArrowheads="1"/>
          </p:cNvSpPr>
          <p:nvPr>
            <p:ph type="body" idx="1"/>
          </p:nvPr>
        </p:nvSpPr>
        <p:spPr>
          <a:xfrm>
            <a:off x="609600" y="2895600"/>
            <a:ext cx="8077200" cy="3048000"/>
          </a:xfrm>
        </p:spPr>
        <p:txBody>
          <a:bodyPr/>
          <a:lstStyle/>
          <a:p>
            <a:pPr eaLnBrk="1" hangingPunct="1"/>
            <a:r>
              <a:rPr lang="en-US" sz="3600" b="1" i="1" smtClean="0"/>
              <a:t>To protect and enrich the quality of life for the people, neighborhoods, and diverse communities of Fairfax County.</a:t>
            </a:r>
            <a:endParaRPr lang="en-US" b="1" smtClean="0"/>
          </a:p>
        </p:txBody>
      </p:sp>
      <p:pic>
        <p:nvPicPr>
          <p:cNvPr id="10245" name="Picture 5" descr="County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EE720B-C4EC-42A7-953E-0B71E951C3C8}" type="slidenum">
              <a:rPr lang="en-US" smtClean="0"/>
              <a:pPr eaLnBrk="1" hangingPunct="1"/>
              <a:t>60</a:t>
            </a:fld>
            <a:endParaRPr lang="en-US" smtClean="0"/>
          </a:p>
        </p:txBody>
      </p:sp>
      <p:sp>
        <p:nvSpPr>
          <p:cNvPr id="62467" name="Rectangle 2"/>
          <p:cNvSpPr>
            <a:spLocks noGrp="1" noChangeArrowheads="1"/>
          </p:cNvSpPr>
          <p:nvPr>
            <p:ph type="title"/>
          </p:nvPr>
        </p:nvSpPr>
        <p:spPr>
          <a:xfrm>
            <a:off x="533400" y="685800"/>
            <a:ext cx="8153400" cy="2743200"/>
          </a:xfrm>
        </p:spPr>
        <p:txBody>
          <a:bodyPr/>
          <a:lstStyle/>
          <a:p>
            <a:pPr eaLnBrk="1" hangingPunct="1"/>
            <a:r>
              <a:rPr lang="en-US" smtClean="0"/>
              <a:t>Fairfax County</a:t>
            </a:r>
            <a:br>
              <a:rPr lang="en-US" smtClean="0"/>
            </a:br>
            <a:r>
              <a:rPr lang="en-US" smtClean="0"/>
              <a:t>Volunteer Fire and Rescue</a:t>
            </a:r>
            <a:br>
              <a:rPr lang="en-US" smtClean="0"/>
            </a:br>
            <a:r>
              <a:rPr lang="en-US" smtClean="0"/>
              <a:t>Association</a:t>
            </a:r>
            <a:br>
              <a:rPr lang="en-US" smtClean="0"/>
            </a:br>
            <a:r>
              <a:rPr lang="en-US" sz="2800" smtClean="0"/>
              <a:t>(FxCo VFR Assoc)</a:t>
            </a:r>
          </a:p>
        </p:txBody>
      </p:sp>
      <p:sp>
        <p:nvSpPr>
          <p:cNvPr id="62468" name="Rectangle 3"/>
          <p:cNvSpPr>
            <a:spLocks noGrp="1" noChangeArrowheads="1"/>
          </p:cNvSpPr>
          <p:nvPr>
            <p:ph type="body" idx="1"/>
          </p:nvPr>
        </p:nvSpPr>
        <p:spPr>
          <a:xfrm>
            <a:off x="534988" y="3206750"/>
            <a:ext cx="7916862" cy="2335213"/>
          </a:xfrm>
        </p:spPr>
        <p:txBody>
          <a:bodyPr/>
          <a:lstStyle/>
          <a:p>
            <a:pPr eaLnBrk="1" hangingPunct="1">
              <a:lnSpc>
                <a:spcPct val="135000"/>
              </a:lnSpc>
            </a:pPr>
            <a:r>
              <a:rPr lang="en-US" smtClean="0"/>
              <a:t>Formed January 2003- combination of the Volunteer Chief’s Association and the Fire and Rescue Association</a:t>
            </a:r>
            <a:endParaRPr lang="en-US" sz="3600" smtClean="0"/>
          </a:p>
        </p:txBody>
      </p:sp>
      <p:pic>
        <p:nvPicPr>
          <p:cNvPr id="62469" name="Picture 6" descr="FCVFRA_Logo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83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009982-94FA-4129-8465-C0011430B013}" type="slidenum">
              <a:rPr lang="en-US" smtClean="0"/>
              <a:pPr eaLnBrk="1" hangingPunct="1"/>
              <a:t>61</a:t>
            </a:fld>
            <a:endParaRPr lang="en-US" smtClean="0"/>
          </a:p>
        </p:txBody>
      </p:sp>
      <p:sp>
        <p:nvSpPr>
          <p:cNvPr id="63491" name="Rectangle 2"/>
          <p:cNvSpPr>
            <a:spLocks noGrp="1" noChangeArrowheads="1"/>
          </p:cNvSpPr>
          <p:nvPr>
            <p:ph type="title"/>
          </p:nvPr>
        </p:nvSpPr>
        <p:spPr>
          <a:xfrm>
            <a:off x="604838" y="274638"/>
            <a:ext cx="7934325" cy="1039812"/>
          </a:xfrm>
        </p:spPr>
        <p:txBody>
          <a:bodyPr/>
          <a:lstStyle/>
          <a:p>
            <a:pPr eaLnBrk="1" hangingPunct="1"/>
            <a:r>
              <a:rPr lang="en-US" smtClean="0"/>
              <a:t>FxCo VFR Assoc</a:t>
            </a:r>
          </a:p>
        </p:txBody>
      </p:sp>
      <p:sp>
        <p:nvSpPr>
          <p:cNvPr id="63492" name="Rectangle 3"/>
          <p:cNvSpPr>
            <a:spLocks noGrp="1" noChangeArrowheads="1"/>
          </p:cNvSpPr>
          <p:nvPr>
            <p:ph type="body" idx="1"/>
          </p:nvPr>
        </p:nvSpPr>
        <p:spPr>
          <a:xfrm>
            <a:off x="990600" y="1600200"/>
            <a:ext cx="7772400" cy="4876800"/>
          </a:xfrm>
        </p:spPr>
        <p:txBody>
          <a:bodyPr/>
          <a:lstStyle/>
          <a:p>
            <a:pPr eaLnBrk="1" hangingPunct="1">
              <a:lnSpc>
                <a:spcPct val="110000"/>
              </a:lnSpc>
            </a:pPr>
            <a:r>
              <a:rPr lang="en-US" sz="2800" smtClean="0"/>
              <a:t>Provides input and feedback to the Fire Commission and Fire Department on all operational, administration and training issues affecting volunteers and volunteer participation</a:t>
            </a:r>
          </a:p>
          <a:p>
            <a:pPr eaLnBrk="1" hangingPunct="1">
              <a:lnSpc>
                <a:spcPct val="110000"/>
              </a:lnSpc>
            </a:pPr>
            <a:r>
              <a:rPr lang="en-US" sz="2800" smtClean="0"/>
              <a:t>Standing Committees include:</a:t>
            </a:r>
          </a:p>
          <a:p>
            <a:pPr lvl="1" eaLnBrk="1" hangingPunct="1">
              <a:lnSpc>
                <a:spcPct val="90000"/>
              </a:lnSpc>
            </a:pPr>
            <a:r>
              <a:rPr lang="en-US" smtClean="0"/>
              <a:t>Training			Health and Safety</a:t>
            </a:r>
          </a:p>
          <a:p>
            <a:pPr lvl="1" eaLnBrk="1" hangingPunct="1">
              <a:lnSpc>
                <a:spcPct val="90000"/>
              </a:lnSpc>
              <a:buFontTx/>
              <a:buNone/>
            </a:pPr>
            <a:r>
              <a:rPr lang="en-US" smtClean="0"/>
              <a:t>	Human Resources	Communications</a:t>
            </a:r>
          </a:p>
          <a:p>
            <a:pPr lvl="1" eaLnBrk="1" hangingPunct="1">
              <a:lnSpc>
                <a:spcPct val="90000"/>
              </a:lnSpc>
              <a:buFontTx/>
              <a:buNone/>
            </a:pPr>
            <a:r>
              <a:rPr lang="en-US" smtClean="0"/>
              <a:t>	Finance			Public Relations</a:t>
            </a:r>
          </a:p>
          <a:p>
            <a:pPr lvl="1" eaLnBrk="1" hangingPunct="1">
              <a:lnSpc>
                <a:spcPct val="90000"/>
              </a:lnSpc>
              <a:buFontTx/>
              <a:buNone/>
            </a:pPr>
            <a:r>
              <a:rPr lang="en-US" smtClean="0"/>
              <a:t>	Social Activity</a:t>
            </a:r>
          </a:p>
        </p:txBody>
      </p:sp>
      <p:pic>
        <p:nvPicPr>
          <p:cNvPr id="63493" name="Picture 5" descr="FCVFRA_Logo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83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661D11-9A4E-4EE9-A9BE-2C5347285B9E}" type="slidenum">
              <a:rPr lang="en-US" smtClean="0"/>
              <a:pPr eaLnBrk="1" hangingPunct="1"/>
              <a:t>62</a:t>
            </a:fld>
            <a:endParaRPr lang="en-US" smtClean="0"/>
          </a:p>
        </p:txBody>
      </p:sp>
      <p:sp>
        <p:nvSpPr>
          <p:cNvPr id="64515" name="Rectangle 2"/>
          <p:cNvSpPr>
            <a:spLocks noGrp="1" noChangeArrowheads="1"/>
          </p:cNvSpPr>
          <p:nvPr>
            <p:ph type="title"/>
          </p:nvPr>
        </p:nvSpPr>
        <p:spPr>
          <a:xfrm>
            <a:off x="533400" y="304800"/>
            <a:ext cx="8458200" cy="727075"/>
          </a:xfrm>
        </p:spPr>
        <p:txBody>
          <a:bodyPr/>
          <a:lstStyle/>
          <a:p>
            <a:pPr eaLnBrk="1" hangingPunct="1"/>
            <a:r>
              <a:rPr lang="en-US" smtClean="0"/>
              <a:t>FxCo VFR Assoc</a:t>
            </a:r>
          </a:p>
        </p:txBody>
      </p:sp>
      <p:sp>
        <p:nvSpPr>
          <p:cNvPr id="154627" name="Rectangle 3"/>
          <p:cNvSpPr>
            <a:spLocks noGrp="1" noChangeArrowheads="1"/>
          </p:cNvSpPr>
          <p:nvPr>
            <p:ph type="body" idx="1"/>
          </p:nvPr>
        </p:nvSpPr>
        <p:spPr>
          <a:xfrm>
            <a:off x="990600" y="1905000"/>
            <a:ext cx="7772400" cy="4114800"/>
          </a:xfrm>
        </p:spPr>
        <p:txBody>
          <a:bodyPr/>
          <a:lstStyle/>
          <a:p>
            <a:pPr eaLnBrk="1" hangingPunct="1">
              <a:lnSpc>
                <a:spcPct val="125000"/>
              </a:lnSpc>
              <a:defRPr/>
            </a:pPr>
            <a:r>
              <a:rPr lang="en-US" sz="2400" smtClean="0"/>
              <a:t>Represents the interests / benefits of all volunteers</a:t>
            </a:r>
          </a:p>
          <a:p>
            <a:pPr eaLnBrk="1" hangingPunct="1">
              <a:lnSpc>
                <a:spcPct val="125000"/>
              </a:lnSpc>
              <a:defRPr/>
            </a:pPr>
            <a:r>
              <a:rPr lang="en-US" sz="2400" smtClean="0"/>
              <a:t>Chief, President and 2 designated members per Company have voting rights. make up membership</a:t>
            </a:r>
          </a:p>
          <a:p>
            <a:pPr eaLnBrk="1" hangingPunct="1">
              <a:lnSpc>
                <a:spcPct val="125000"/>
              </a:lnSpc>
              <a:defRPr/>
            </a:pPr>
            <a:r>
              <a:rPr lang="en-US" sz="2800" b="1" smtClean="0">
                <a:solidFill>
                  <a:srgbClr val="FFFF00"/>
                </a:solidFill>
                <a:effectLst>
                  <a:outerShdw blurRad="38100" dist="38100" dir="2700000" algn="tl">
                    <a:srgbClr val="000000"/>
                  </a:outerShdw>
                </a:effectLst>
              </a:rPr>
              <a:t>All volunteers are invited and strongly encouraged to attend meetings</a:t>
            </a:r>
          </a:p>
          <a:p>
            <a:pPr lvl="1" eaLnBrk="1" hangingPunct="1">
              <a:lnSpc>
                <a:spcPct val="125000"/>
              </a:lnSpc>
              <a:defRPr/>
            </a:pPr>
            <a:r>
              <a:rPr lang="en-US" sz="2000" smtClean="0"/>
              <a:t>2nd Wednesday every month</a:t>
            </a:r>
          </a:p>
          <a:p>
            <a:pPr lvl="1" eaLnBrk="1" hangingPunct="1">
              <a:lnSpc>
                <a:spcPct val="125000"/>
              </a:lnSpc>
              <a:defRPr/>
            </a:pPr>
            <a:r>
              <a:rPr lang="en-US" sz="2000" smtClean="0"/>
              <a:t>Meetings rotate monthly among stations</a:t>
            </a:r>
          </a:p>
        </p:txBody>
      </p:sp>
      <p:pic>
        <p:nvPicPr>
          <p:cNvPr id="64517" name="Picture 4" descr="FCVFRA_Logo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83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DBBD897-D977-42D4-BE57-011095F98545}" type="slidenum">
              <a:rPr lang="en-US" smtClean="0"/>
              <a:pPr eaLnBrk="1" hangingPunct="1"/>
              <a:t>63</a:t>
            </a:fld>
            <a:endParaRPr lang="en-US" smtClean="0"/>
          </a:p>
        </p:txBody>
      </p:sp>
      <p:sp>
        <p:nvSpPr>
          <p:cNvPr id="65539" name="Rectangle 2"/>
          <p:cNvSpPr>
            <a:spLocks noGrp="1" noChangeArrowheads="1"/>
          </p:cNvSpPr>
          <p:nvPr>
            <p:ph type="title"/>
          </p:nvPr>
        </p:nvSpPr>
        <p:spPr>
          <a:xfrm>
            <a:off x="457200" y="0"/>
            <a:ext cx="8229600" cy="1143000"/>
          </a:xfrm>
        </p:spPr>
        <p:txBody>
          <a:bodyPr/>
          <a:lstStyle/>
          <a:p>
            <a:pPr eaLnBrk="1" hangingPunct="1"/>
            <a:r>
              <a:rPr lang="en-US" smtClean="0"/>
              <a:t>Benefits </a:t>
            </a:r>
          </a:p>
        </p:txBody>
      </p:sp>
      <p:sp>
        <p:nvSpPr>
          <p:cNvPr id="65540" name="Rectangle 3"/>
          <p:cNvSpPr>
            <a:spLocks noGrp="1" noChangeArrowheads="1"/>
          </p:cNvSpPr>
          <p:nvPr>
            <p:ph type="body" idx="1"/>
          </p:nvPr>
        </p:nvSpPr>
        <p:spPr>
          <a:xfrm>
            <a:off x="152400" y="990600"/>
            <a:ext cx="8991600" cy="5638800"/>
          </a:xfrm>
        </p:spPr>
        <p:txBody>
          <a:bodyPr/>
          <a:lstStyle/>
          <a:p>
            <a:pPr eaLnBrk="1" hangingPunct="1">
              <a:lnSpc>
                <a:spcPct val="90000"/>
              </a:lnSpc>
            </a:pPr>
            <a:r>
              <a:rPr lang="en-US" sz="2800" smtClean="0"/>
              <a:t>Injury, disability and death insurance</a:t>
            </a:r>
          </a:p>
          <a:p>
            <a:pPr eaLnBrk="1" hangingPunct="1">
              <a:lnSpc>
                <a:spcPct val="90000"/>
              </a:lnSpc>
            </a:pPr>
            <a:r>
              <a:rPr lang="en-US" sz="2800" smtClean="0"/>
              <a:t>Comprehensive medical examinations (OHC)</a:t>
            </a:r>
          </a:p>
          <a:p>
            <a:pPr lvl="1" eaLnBrk="1" hangingPunct="1">
              <a:lnSpc>
                <a:spcPct val="90000"/>
              </a:lnSpc>
            </a:pPr>
            <a:r>
              <a:rPr lang="en-US" sz="2400" smtClean="0"/>
              <a:t>Free annual physical for operational members</a:t>
            </a:r>
          </a:p>
          <a:p>
            <a:pPr eaLnBrk="1" hangingPunct="1">
              <a:lnSpc>
                <a:spcPct val="90000"/>
              </a:lnSpc>
            </a:pPr>
            <a:r>
              <a:rPr lang="en-US" sz="2800" smtClean="0"/>
              <a:t>Death benefits from VFDs, State and Federal Government </a:t>
            </a:r>
            <a:r>
              <a:rPr lang="en-US" sz="2000" smtClean="0"/>
              <a:t>http://www.nvfc.org/benefits/state.php?State=Virginia</a:t>
            </a:r>
            <a:r>
              <a:rPr lang="en-US" sz="2400" smtClean="0"/>
              <a:t> </a:t>
            </a:r>
          </a:p>
          <a:p>
            <a:pPr eaLnBrk="1" hangingPunct="1">
              <a:lnSpc>
                <a:spcPct val="90000"/>
              </a:lnSpc>
            </a:pPr>
            <a:r>
              <a:rPr lang="en-US" sz="2800" smtClean="0"/>
              <a:t>Personal property tax exemption</a:t>
            </a:r>
          </a:p>
          <a:p>
            <a:pPr eaLnBrk="1" hangingPunct="1">
              <a:lnSpc>
                <a:spcPct val="90000"/>
              </a:lnSpc>
            </a:pPr>
            <a:r>
              <a:rPr lang="en-US" sz="2800" smtClean="0"/>
              <a:t>Operational Members get 10 free visits to county Recreation Centers per month</a:t>
            </a:r>
          </a:p>
          <a:p>
            <a:pPr eaLnBrk="1" hangingPunct="1">
              <a:lnSpc>
                <a:spcPct val="90000"/>
              </a:lnSpc>
            </a:pPr>
            <a:r>
              <a:rPr lang="en-US" sz="2800" smtClean="0"/>
              <a:t>EMT, FF and Instructor / Officer courses  are eligible for ACE Accreditation</a:t>
            </a:r>
          </a:p>
          <a:p>
            <a:pPr eaLnBrk="1" hangingPunct="1">
              <a:lnSpc>
                <a:spcPct val="90000"/>
              </a:lnSpc>
              <a:buFontTx/>
              <a:buNone/>
            </a:pPr>
            <a:r>
              <a:rPr lang="en-US" sz="2800" smtClean="0"/>
              <a:t>	</a:t>
            </a:r>
            <a:r>
              <a:rPr lang="en-US" sz="2000" smtClean="0"/>
              <a:t>http://165.176.249.179/higher_education/ACE_transcript_information.html</a:t>
            </a:r>
            <a:r>
              <a:rPr lang="en-US" sz="2800" smtClean="0"/>
              <a:t>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FE8AE1-516E-4980-8D2F-4D0970F28677}" type="slidenum">
              <a:rPr lang="en-US" smtClean="0"/>
              <a:pPr eaLnBrk="1" hangingPunct="1"/>
              <a:t>64</a:t>
            </a:fld>
            <a:endParaRPr lang="en-US" smtClean="0"/>
          </a:p>
        </p:txBody>
      </p:sp>
      <p:sp>
        <p:nvSpPr>
          <p:cNvPr id="66563" name="Rectangle 2"/>
          <p:cNvSpPr>
            <a:spLocks noGrp="1" noChangeArrowheads="1"/>
          </p:cNvSpPr>
          <p:nvPr>
            <p:ph type="title"/>
          </p:nvPr>
        </p:nvSpPr>
        <p:spPr>
          <a:xfrm>
            <a:off x="457200" y="274638"/>
            <a:ext cx="8229600" cy="563562"/>
          </a:xfrm>
        </p:spPr>
        <p:txBody>
          <a:bodyPr/>
          <a:lstStyle/>
          <a:p>
            <a:pPr eaLnBrk="1" hangingPunct="1"/>
            <a:r>
              <a:rPr lang="en-US" sz="4000" smtClean="0"/>
              <a:t>Volunteer Progression</a:t>
            </a:r>
          </a:p>
        </p:txBody>
      </p:sp>
      <p:graphicFrame>
        <p:nvGraphicFramePr>
          <p:cNvPr id="158786" name="Group 66"/>
          <p:cNvGraphicFramePr>
            <a:graphicFrameLocks noGrp="1"/>
          </p:cNvGraphicFramePr>
          <p:nvPr/>
        </p:nvGraphicFramePr>
        <p:xfrm>
          <a:off x="228600" y="914400"/>
          <a:ext cx="8686800" cy="5284968"/>
        </p:xfrm>
        <a:graphic>
          <a:graphicData uri="http://schemas.openxmlformats.org/drawingml/2006/table">
            <a:tbl>
              <a:tblPr/>
              <a:tblGrid>
                <a:gridCol w="1676400"/>
                <a:gridCol w="1371600"/>
                <a:gridCol w="5638800"/>
              </a:tblGrid>
              <a:tr h="3047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Volunteer Rank</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Op Status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Remarks</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Applicant</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Applicant</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None</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Recruit</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Trainee</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On completion VISIT and HIPAA able to ride on EMS Units as Ride-Along  - OSERVES Only. </a:t>
                      </a:r>
                      <a:r>
                        <a:rPr kumimoji="0" lang="en-US" sz="1200" b="0" i="0" u="none" strike="noStrike" cap="none" normalizeH="0" baseline="0" smtClean="0">
                          <a:ln>
                            <a:noFill/>
                          </a:ln>
                          <a:solidFill>
                            <a:schemeClr val="tx1"/>
                          </a:solidFill>
                          <a:effectLst/>
                          <a:latin typeface="Arial" charset="0"/>
                        </a:rPr>
                        <a:t>On completion of Level 1A can also ride as observer on suppression units. </a:t>
                      </a:r>
                      <a:r>
                        <a:rPr kumimoji="0" lang="en-US" sz="1200" b="0" i="0" u="none" strike="noStrike" cap="none" normalizeH="0" baseline="0" smtClean="0">
                          <a:ln>
                            <a:noFill/>
                          </a:ln>
                          <a:solidFill>
                            <a:schemeClr val="tx1"/>
                          </a:solidFill>
                          <a:effectLst/>
                          <a:latin typeface="Arial" charset="0"/>
                          <a:cs typeface="Times New Roman" pitchFamily="18" charset="0"/>
                        </a:rPr>
                        <a:t>M</a:t>
                      </a:r>
                      <a:r>
                        <a:rPr kumimoji="0" lang="en-US" sz="1200" b="0" i="0" u="none" strike="noStrike" cap="none" normalizeH="0" baseline="0" smtClean="0">
                          <a:ln>
                            <a:noFill/>
                          </a:ln>
                          <a:solidFill>
                            <a:schemeClr val="tx1"/>
                          </a:solidFill>
                          <a:effectLst/>
                          <a:latin typeface="Arial" charset="0"/>
                        </a:rPr>
                        <a:t>ax 4 times per month</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97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EMT Student</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Trainee</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Times New Roman" pitchFamily="18" charset="0"/>
                        </a:rPr>
                        <a:t>HIPAA, VISIT, Level 1 and Class 1 physical start EMT Course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Times New Roman" pitchFamily="18" charset="0"/>
                        </a:rPr>
                        <a:t>Ride as EMS Student on ambulance / medic units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Times New Roman" pitchFamily="18" charset="0"/>
                        </a:rPr>
                        <a:t>Only participate to skill level covered in class</a:t>
                      </a:r>
                      <a:r>
                        <a:rPr kumimoji="0" lang="en-US" sz="1400" b="0" i="0" u="none" strike="noStrike" cap="none" normalizeH="0" baseline="0" dirty="0" smtClean="0">
                          <a:ln>
                            <a:noFill/>
                          </a:ln>
                          <a:solidFill>
                            <a:schemeClr val="tx1"/>
                          </a:solidFill>
                          <a:effectLst/>
                          <a:latin typeface="Arial" charset="0"/>
                        </a:rPr>
                        <a:t> </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55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EMT </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Operational</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Times New Roman" pitchFamily="18" charset="0"/>
                        </a:rPr>
                        <a:t>VA EMT certified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Times New Roman" pitchFamily="18" charset="0"/>
                        </a:rPr>
                        <a:t>Ride at level of training on Ambulance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Times New Roman" pitchFamily="18" charset="0"/>
                        </a:rPr>
                        <a:t>3</a:t>
                      </a:r>
                      <a:r>
                        <a:rPr kumimoji="0" lang="en-US" sz="1200" b="0" i="0" u="none" strike="noStrike" cap="none" normalizeH="0" baseline="30000" dirty="0" smtClean="0">
                          <a:ln>
                            <a:noFill/>
                          </a:ln>
                          <a:solidFill>
                            <a:schemeClr val="tx1"/>
                          </a:solidFill>
                          <a:effectLst/>
                          <a:latin typeface="Arial" charset="0"/>
                          <a:cs typeface="Times New Roman" pitchFamily="18" charset="0"/>
                        </a:rPr>
                        <a:t>rd</a:t>
                      </a:r>
                      <a:r>
                        <a:rPr kumimoji="0" lang="en-US" sz="1200" b="0" i="0" u="none" strike="noStrike" cap="none" normalizeH="0" baseline="0" dirty="0" smtClean="0">
                          <a:ln>
                            <a:noFill/>
                          </a:ln>
                          <a:solidFill>
                            <a:schemeClr val="tx1"/>
                          </a:solidFill>
                          <a:effectLst/>
                          <a:latin typeface="Arial" charset="0"/>
                          <a:cs typeface="Times New Roman" pitchFamily="18" charset="0"/>
                        </a:rPr>
                        <a:t> (straight out of EMS Course) / Driver / BLS Aide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Times New Roman" pitchFamily="18" charset="0"/>
                        </a:rPr>
                        <a:t>Ride on suppression units in addition to minimum staffing  (Blue Hat) – assists with EMS duties, assist FF staff outside IDLH</a:t>
                      </a:r>
                      <a:r>
                        <a:rPr kumimoji="0" lang="en-US" sz="1200" b="0" i="0" u="none" strike="noStrike" cap="none" normalizeH="0" baseline="0" dirty="0" smtClean="0">
                          <a:ln>
                            <a:noFill/>
                          </a:ln>
                          <a:solidFill>
                            <a:schemeClr val="tx1"/>
                          </a:solidFill>
                          <a:effectLst/>
                          <a:latin typeface="Arial" charset="0"/>
                        </a:rPr>
                        <a:t> </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BLS Driver /Aide</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Operational</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Need EVOC 2. Don’t have to be both but helps if you are</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Recruit FF</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Operational</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Ride on suppression units in addition to minimum staffing – assists with EMS duties, assist FF staff outside IDLH (Wears Blue Gear)</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FF/EMT</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Operational</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Ride at level of training on suppression and/or EMS units</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7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Driver/Operator</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Operational</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Need EVOC 3 and Fire ground Hydraulics class and Driver Training Program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Ride at level of training on suppression and/or EMS units</a:t>
                      </a:r>
                      <a:endParaRPr kumimoji="0" lang="en-US" sz="1400" b="0" i="0" u="none" strike="noStrike" cap="none" normalizeH="0" baseline="0" dirty="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Unit Officer</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Operational</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Minimum 5 years as Minimum staffing FF</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Command Officer</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Operational</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Minimum of 4 years as VUO</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4"/>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4468E26-AF8B-4D38-B370-927351CE5696}" type="slidenum">
              <a:rPr lang="en-US" smtClean="0"/>
              <a:pPr eaLnBrk="1" hangingPunct="1"/>
              <a:t>65</a:t>
            </a:fld>
            <a:endParaRPr lang="en-US" smtClean="0"/>
          </a:p>
        </p:txBody>
      </p:sp>
      <p:sp>
        <p:nvSpPr>
          <p:cNvPr id="67587" name="Rectangle 2"/>
          <p:cNvSpPr>
            <a:spLocks noGrp="1" noChangeArrowheads="1"/>
          </p:cNvSpPr>
          <p:nvPr>
            <p:ph type="title"/>
          </p:nvPr>
        </p:nvSpPr>
        <p:spPr/>
        <p:txBody>
          <a:bodyPr/>
          <a:lstStyle/>
          <a:p>
            <a:pPr eaLnBrk="1" hangingPunct="1"/>
            <a:r>
              <a:rPr lang="en-US" smtClean="0"/>
              <a:t>ALS Requirements</a:t>
            </a:r>
          </a:p>
        </p:txBody>
      </p:sp>
      <p:sp>
        <p:nvSpPr>
          <p:cNvPr id="67588" name="Rectangle 3"/>
          <p:cNvSpPr>
            <a:spLocks noGrp="1" noChangeArrowheads="1"/>
          </p:cNvSpPr>
          <p:nvPr>
            <p:ph type="body" sz="half" idx="1"/>
          </p:nvPr>
        </p:nvSpPr>
        <p:spPr/>
        <p:txBody>
          <a:bodyPr/>
          <a:lstStyle/>
          <a:p>
            <a:pPr eaLnBrk="1" hangingPunct="1">
              <a:lnSpc>
                <a:spcPct val="80000"/>
              </a:lnSpc>
            </a:pPr>
            <a:r>
              <a:rPr lang="en-US" sz="2000" b="1" smtClean="0"/>
              <a:t>VOLUNTEER ALS STUDENT (VALSS) / VOLUNTEER ALS Only STUDENT (VALSOS)</a:t>
            </a:r>
          </a:p>
          <a:p>
            <a:pPr lvl="1" eaLnBrk="1" hangingPunct="1">
              <a:lnSpc>
                <a:spcPct val="80000"/>
              </a:lnSpc>
            </a:pPr>
            <a:r>
              <a:rPr lang="en-US" sz="1800" smtClean="0"/>
              <a:t>To attend approved ALS course at Fairfax County Fire &amp; Rescue’s expense:</a:t>
            </a:r>
          </a:p>
          <a:p>
            <a:pPr lvl="2" eaLnBrk="1" hangingPunct="1">
              <a:lnSpc>
                <a:spcPct val="80000"/>
              </a:lnSpc>
            </a:pPr>
            <a:r>
              <a:rPr lang="en-US" sz="1600" smtClean="0"/>
              <a:t>VALSS - minimum staffing qualified.  </a:t>
            </a:r>
          </a:p>
          <a:p>
            <a:pPr lvl="2" eaLnBrk="1" hangingPunct="1">
              <a:lnSpc>
                <a:spcPct val="80000"/>
              </a:lnSpc>
            </a:pPr>
            <a:r>
              <a:rPr lang="en-US" sz="1600" smtClean="0"/>
              <a:t>VALSOS - minimum of 2 years as a Volunteer EMS Aide within a Fairfax County Volunteer Department and qualified as a Volunteer EMS Driver</a:t>
            </a:r>
          </a:p>
          <a:p>
            <a:pPr lvl="2" eaLnBrk="1" hangingPunct="1">
              <a:lnSpc>
                <a:spcPct val="80000"/>
              </a:lnSpc>
            </a:pPr>
            <a:r>
              <a:rPr lang="en-US" sz="1600" smtClean="0"/>
              <a:t>Pass County’s pre-test requirements</a:t>
            </a:r>
          </a:p>
          <a:p>
            <a:pPr lvl="1" eaLnBrk="1" hangingPunct="1">
              <a:lnSpc>
                <a:spcPct val="80000"/>
              </a:lnSpc>
            </a:pPr>
            <a:r>
              <a:rPr lang="en-US" sz="1800" smtClean="0"/>
              <a:t>You may take ALS school at your own expense</a:t>
            </a:r>
            <a:endParaRPr lang="en-US" sz="1800" b="1" smtClean="0"/>
          </a:p>
          <a:p>
            <a:pPr lvl="1" eaLnBrk="1" hangingPunct="1">
              <a:lnSpc>
                <a:spcPct val="80000"/>
              </a:lnSpc>
            </a:pPr>
            <a:endParaRPr lang="en-US" sz="1600" smtClean="0"/>
          </a:p>
        </p:txBody>
      </p:sp>
      <p:sp>
        <p:nvSpPr>
          <p:cNvPr id="160772" name="Rectangle 4"/>
          <p:cNvSpPr>
            <a:spLocks noGrp="1" noChangeArrowheads="1"/>
          </p:cNvSpPr>
          <p:nvPr>
            <p:ph type="body" sz="half" idx="2"/>
          </p:nvPr>
        </p:nvSpPr>
        <p:spPr/>
        <p:txBody>
          <a:bodyPr/>
          <a:lstStyle/>
          <a:p>
            <a:pPr eaLnBrk="1" hangingPunct="1">
              <a:lnSpc>
                <a:spcPct val="80000"/>
              </a:lnSpc>
              <a:defRPr/>
            </a:pPr>
            <a:r>
              <a:rPr lang="en-US" sz="1800" b="1" dirty="0" smtClean="0"/>
              <a:t>VOLUNTEER FF MEDIC INTERN (VFFMEDI) / VOLUNTEER ALS Only INTERN (VALSI)</a:t>
            </a:r>
            <a:endParaRPr lang="en-US" sz="1800" u="sng" dirty="0" smtClean="0"/>
          </a:p>
          <a:p>
            <a:pPr lvl="1" eaLnBrk="1" hangingPunct="1">
              <a:lnSpc>
                <a:spcPct val="80000"/>
              </a:lnSpc>
              <a:defRPr/>
            </a:pPr>
            <a:r>
              <a:rPr lang="en-US" sz="1600" dirty="0" smtClean="0"/>
              <a:t>VA EMT (I) or (P)</a:t>
            </a:r>
          </a:p>
          <a:p>
            <a:pPr lvl="1" eaLnBrk="1" hangingPunct="1">
              <a:lnSpc>
                <a:spcPct val="80000"/>
              </a:lnSpc>
              <a:defRPr/>
            </a:pPr>
            <a:r>
              <a:rPr lang="en-US" sz="1600" dirty="0" smtClean="0"/>
              <a:t>ITLS certified </a:t>
            </a:r>
          </a:p>
          <a:p>
            <a:pPr lvl="1" eaLnBrk="1" hangingPunct="1">
              <a:lnSpc>
                <a:spcPct val="80000"/>
              </a:lnSpc>
              <a:defRPr/>
            </a:pPr>
            <a:r>
              <a:rPr lang="en-US" sz="1600" dirty="0" smtClean="0"/>
              <a:t>ACLS certified</a:t>
            </a:r>
          </a:p>
          <a:p>
            <a:pPr lvl="1" eaLnBrk="1" hangingPunct="1">
              <a:lnSpc>
                <a:spcPct val="80000"/>
              </a:lnSpc>
              <a:defRPr/>
            </a:pPr>
            <a:r>
              <a:rPr lang="en-US" sz="1600" dirty="0" smtClean="0"/>
              <a:t>PALS certified</a:t>
            </a:r>
          </a:p>
          <a:p>
            <a:pPr lvl="1" eaLnBrk="1" hangingPunct="1">
              <a:lnSpc>
                <a:spcPct val="80000"/>
              </a:lnSpc>
              <a:defRPr/>
            </a:pPr>
            <a:r>
              <a:rPr lang="en-US" sz="1600" dirty="0" smtClean="0"/>
              <a:t>Personnel with VA EMT (I / P ) obtained at their own expense will also be required to complete the following:</a:t>
            </a:r>
          </a:p>
          <a:p>
            <a:pPr lvl="2" eaLnBrk="1" hangingPunct="1">
              <a:lnSpc>
                <a:spcPct val="80000"/>
              </a:lnSpc>
              <a:defRPr/>
            </a:pPr>
            <a:r>
              <a:rPr lang="en-US" sz="1400" dirty="0" smtClean="0"/>
              <a:t>Complete HIPAA &amp; Security Training</a:t>
            </a:r>
          </a:p>
          <a:p>
            <a:pPr lvl="2" eaLnBrk="1" hangingPunct="1">
              <a:lnSpc>
                <a:spcPct val="80000"/>
              </a:lnSpc>
              <a:defRPr/>
            </a:pPr>
            <a:r>
              <a:rPr lang="en-US" sz="1400" dirty="0" smtClean="0"/>
              <a:t>Complete IS 700.a, IS 100.a &amp; ICS 200</a:t>
            </a:r>
          </a:p>
          <a:p>
            <a:pPr lvl="2" eaLnBrk="1" hangingPunct="1">
              <a:lnSpc>
                <a:spcPct val="80000"/>
              </a:lnSpc>
              <a:defRPr/>
            </a:pPr>
            <a:r>
              <a:rPr lang="en-US" sz="1400" dirty="0" smtClean="0"/>
              <a:t>Complete Fairfax County EMS Billing and Documentation class</a:t>
            </a:r>
          </a:p>
          <a:p>
            <a:pPr lvl="2" eaLnBrk="1" hangingPunct="1">
              <a:lnSpc>
                <a:spcPct val="80000"/>
              </a:lnSpc>
              <a:defRPr/>
            </a:pPr>
            <a:r>
              <a:rPr lang="en-US" sz="1400" dirty="0" smtClean="0"/>
              <a:t>Qualified  as EMS AIDE</a:t>
            </a:r>
          </a:p>
          <a:p>
            <a:pPr lvl="2" eaLnBrk="1" hangingPunct="1">
              <a:lnSpc>
                <a:spcPct val="80000"/>
              </a:lnSpc>
              <a:defRPr/>
            </a:pPr>
            <a:r>
              <a:rPr lang="en-US" sz="1400" dirty="0" smtClean="0"/>
              <a:t>EVOC 2</a:t>
            </a:r>
          </a:p>
          <a:p>
            <a:pPr marL="0" indent="0" eaLnBrk="1" hangingPunct="1">
              <a:lnSpc>
                <a:spcPct val="80000"/>
              </a:lnSpc>
              <a:buFontTx/>
              <a:buNone/>
              <a:defRPr/>
            </a:pPr>
            <a:endParaRPr lang="en-US" sz="1800"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76200"/>
            <a:ext cx="8229600" cy="1036638"/>
          </a:xfrm>
        </p:spPr>
        <p:txBody>
          <a:bodyPr/>
          <a:lstStyle/>
          <a:p>
            <a:r>
              <a:rPr lang="en-US" dirty="0" smtClean="0"/>
              <a:t>Policies and Procedures</a:t>
            </a:r>
          </a:p>
        </p:txBody>
      </p:sp>
      <p:sp>
        <p:nvSpPr>
          <p:cNvPr id="34819" name="Text Placeholder 4"/>
          <p:cNvSpPr>
            <a:spLocks noGrp="1"/>
          </p:cNvSpPr>
          <p:nvPr>
            <p:ph type="body" sz="half" idx="1"/>
          </p:nvPr>
        </p:nvSpPr>
        <p:spPr>
          <a:xfrm>
            <a:off x="457200" y="838200"/>
            <a:ext cx="8458200" cy="5334000"/>
          </a:xfrm>
        </p:spPr>
        <p:txBody>
          <a:bodyPr/>
          <a:lstStyle/>
          <a:p>
            <a:r>
              <a:rPr lang="en-US" sz="2000" dirty="0"/>
              <a:t>Volunteer Policy &amp; Procedure Manual Chapter 1 Section </a:t>
            </a:r>
            <a:r>
              <a:rPr lang="en-US" sz="2000" dirty="0" smtClean="0"/>
              <a:t>2D states:</a:t>
            </a:r>
            <a:endParaRPr lang="en-US" sz="2000" dirty="0"/>
          </a:p>
          <a:p>
            <a:r>
              <a:rPr lang="en-US" sz="2000" dirty="0" smtClean="0"/>
              <a:t>Volunteer </a:t>
            </a:r>
            <a:r>
              <a:rPr lang="en-US" sz="2000" dirty="0"/>
              <a:t>departments are independent corporations that serve as part of a network of 38 fire stations to deliver emergency services. To do so effectively, a number of guidance documents assure that services are delivered in a safe and consistent manner. These include the Code of Virginia, the Fairfax County Code, and Fairfax County Fire and Rescue Department General </a:t>
            </a:r>
            <a:r>
              <a:rPr lang="en-US" sz="2000" dirty="0" smtClean="0"/>
              <a:t>Orders (GOs), </a:t>
            </a:r>
            <a:r>
              <a:rPr lang="en-US" sz="2000" dirty="0"/>
              <a:t>Standing </a:t>
            </a:r>
            <a:r>
              <a:rPr lang="en-US" sz="2000" dirty="0" smtClean="0"/>
              <a:t>Orders (SO), </a:t>
            </a:r>
            <a:r>
              <a:rPr lang="en-US" sz="2000" dirty="0"/>
              <a:t>Standard Operating </a:t>
            </a:r>
            <a:r>
              <a:rPr lang="en-US" sz="2000" dirty="0" smtClean="0"/>
              <a:t>Procedures (SOPs), </a:t>
            </a:r>
            <a:r>
              <a:rPr lang="en-US" sz="2000" dirty="0"/>
              <a:t>Regional Manuals, and this Volunteer Policies and Procedures Manual. In addition, each volunteer department establishes its own station policies and procedures. </a:t>
            </a:r>
          </a:p>
          <a:p>
            <a:r>
              <a:rPr lang="en-US" sz="2000" i="1" dirty="0">
                <a:effectLst>
                  <a:outerShdw blurRad="38100" dist="38100" dir="2700000" algn="tl">
                    <a:srgbClr val="000000">
                      <a:alpha val="43137"/>
                    </a:srgbClr>
                  </a:outerShdw>
                </a:effectLst>
              </a:rPr>
              <a:t>Volunteers are subject to all operational regulations and administrative polices </a:t>
            </a:r>
            <a:r>
              <a:rPr lang="en-US" sz="2000" dirty="0"/>
              <a:t>except those dealing exclusively with career civil service issues such as payroll, discipline, leave, and performance evaluations. </a:t>
            </a:r>
            <a:r>
              <a:rPr lang="en-US" sz="2400" i="1" dirty="0">
                <a:effectLst>
                  <a:outerShdw blurRad="38100" dist="38100" dir="2700000" algn="tl">
                    <a:srgbClr val="000000">
                      <a:alpha val="43137"/>
                    </a:srgbClr>
                  </a:outerShdw>
                </a:effectLst>
              </a:rPr>
              <a:t>Generally, the term employee when used in FRD guidance documents refers to both career and volunteer personnel. </a:t>
            </a:r>
            <a:endParaRPr lang="en-US" sz="2400" i="1" dirty="0" smtClean="0">
              <a:effectLst>
                <a:outerShdw blurRad="38100" dist="38100" dir="2700000" algn="tl">
                  <a:srgbClr val="000000">
                    <a:alpha val="43137"/>
                  </a:srgbClr>
                </a:outerShdw>
              </a:effectLst>
            </a:endParaRPr>
          </a:p>
        </p:txBody>
      </p:sp>
      <p:sp>
        <p:nvSpPr>
          <p:cNvPr id="3482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287C597-FEC0-4BD2-B485-F5E20B2E79E0}" type="slidenum">
              <a:rPr lang="en-US" smtClean="0"/>
              <a:pPr eaLnBrk="1" hangingPunct="1"/>
              <a:t>66</a:t>
            </a:fld>
            <a:endParaRPr lang="en-US" smtClean="0"/>
          </a:p>
        </p:txBody>
      </p:sp>
    </p:spTree>
    <p:extLst>
      <p:ext uri="{BB962C8B-B14F-4D97-AF65-F5344CB8AC3E}">
        <p14:creationId xmlns:p14="http://schemas.microsoft.com/office/powerpoint/2010/main" val="19497125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sz="4000" dirty="0" smtClean="0"/>
              <a:t>Fairfax County Rules &amp; Regulations</a:t>
            </a:r>
          </a:p>
        </p:txBody>
      </p:sp>
      <p:sp>
        <p:nvSpPr>
          <p:cNvPr id="40963" name="Rectangle 3"/>
          <p:cNvSpPr>
            <a:spLocks noGrp="1" noChangeArrowheads="1"/>
          </p:cNvSpPr>
          <p:nvPr>
            <p:ph type="body" idx="1"/>
          </p:nvPr>
        </p:nvSpPr>
        <p:spPr>
          <a:xfrm>
            <a:off x="457200" y="1600201"/>
            <a:ext cx="8458200" cy="4495800"/>
          </a:xfrm>
        </p:spPr>
        <p:txBody>
          <a:bodyPr/>
          <a:lstStyle/>
          <a:p>
            <a:pPr eaLnBrk="1" hangingPunct="1">
              <a:lnSpc>
                <a:spcPct val="90000"/>
              </a:lnSpc>
              <a:buFontTx/>
              <a:buNone/>
              <a:defRPr/>
            </a:pPr>
            <a:r>
              <a:rPr lang="en-US" sz="2800" dirty="0" smtClean="0"/>
              <a:t>              </a:t>
            </a:r>
            <a:r>
              <a:rPr lang="en-US" sz="3600" dirty="0" smtClean="0"/>
              <a:t>General Responsibilities</a:t>
            </a:r>
          </a:p>
          <a:p>
            <a:pPr eaLnBrk="1" hangingPunct="1">
              <a:lnSpc>
                <a:spcPct val="90000"/>
              </a:lnSpc>
              <a:buFontTx/>
              <a:buNone/>
              <a:defRPr/>
            </a:pPr>
            <a:r>
              <a:rPr lang="en-US" dirty="0" smtClean="0"/>
              <a:t>100.01     Knowledge of Regulations</a:t>
            </a:r>
          </a:p>
          <a:p>
            <a:pPr eaLnBrk="1" hangingPunct="1">
              <a:lnSpc>
                <a:spcPct val="90000"/>
              </a:lnSpc>
              <a:buFontTx/>
              <a:buNone/>
              <a:defRPr/>
            </a:pPr>
            <a:endParaRPr lang="en-US" dirty="0" smtClean="0"/>
          </a:p>
          <a:p>
            <a:pPr eaLnBrk="1" hangingPunct="1">
              <a:lnSpc>
                <a:spcPct val="90000"/>
              </a:lnSpc>
              <a:defRPr/>
            </a:pPr>
            <a:r>
              <a:rPr lang="en-US" sz="2400" dirty="0" smtClean="0"/>
              <a:t>Every employee is required to establish and maintain a working knowledge of all Standard Operating Procedures, Rules &amp; Regulations, Operating Manuals, and General Orders of the Department. </a:t>
            </a:r>
          </a:p>
          <a:p>
            <a:pPr eaLnBrk="1" hangingPunct="1">
              <a:lnSpc>
                <a:spcPct val="90000"/>
              </a:lnSpc>
              <a:buFontTx/>
              <a:buNone/>
              <a:defRPr/>
            </a:pPr>
            <a:endParaRPr lang="en-US" sz="2800" dirty="0" smtClean="0"/>
          </a:p>
        </p:txBody>
      </p:sp>
      <p:sp>
        <p:nvSpPr>
          <p:cNvPr id="4" name="TextBox 3"/>
          <p:cNvSpPr txBox="1"/>
          <p:nvPr/>
        </p:nvSpPr>
        <p:spPr>
          <a:xfrm>
            <a:off x="520002" y="4724400"/>
            <a:ext cx="7924800" cy="1200329"/>
          </a:xfrm>
          <a:prstGeom prst="rect">
            <a:avLst/>
          </a:prstGeom>
          <a:solidFill>
            <a:srgbClr val="FFFF00"/>
          </a:solidFill>
          <a:ln>
            <a:solidFill>
              <a:schemeClr val="tx2"/>
            </a:solidFill>
          </a:ln>
        </p:spPr>
        <p:txBody>
          <a:bodyPr wrap="square" rtlCol="0">
            <a:spAutoFit/>
          </a:bodyPr>
          <a:lstStyle/>
          <a:p>
            <a:r>
              <a:rPr lang="en-US" dirty="0" smtClean="0"/>
              <a:t>All can be found on the </a:t>
            </a:r>
            <a:r>
              <a:rPr lang="en-US" b="1" dirty="0" smtClean="0"/>
              <a:t>FRD Intranet </a:t>
            </a:r>
            <a:r>
              <a:rPr lang="en-US" dirty="0" smtClean="0"/>
              <a:t>(only accessed on station PCs) and are also posted on </a:t>
            </a:r>
            <a:r>
              <a:rPr lang="en-US" b="1" dirty="0" smtClean="0"/>
              <a:t>VMS - </a:t>
            </a:r>
            <a:r>
              <a:rPr lang="en-US" b="1" dirty="0"/>
              <a:t>Library - Fairfax County </a:t>
            </a:r>
            <a:r>
              <a:rPr lang="en-US" b="1" dirty="0" smtClean="0"/>
              <a:t>FRD </a:t>
            </a:r>
            <a:r>
              <a:rPr lang="en-US" dirty="0" smtClean="0"/>
              <a:t>which can be accessed at home</a:t>
            </a:r>
          </a:p>
          <a:p>
            <a:pPr algn="ctr"/>
            <a:r>
              <a:rPr lang="en-US" b="1" i="1" dirty="0" smtClean="0">
                <a:effectLst>
                  <a:outerShdw blurRad="38100" dist="38100" dir="2700000" algn="tl">
                    <a:srgbClr val="000000">
                      <a:alpha val="43137"/>
                    </a:srgbClr>
                  </a:outerShdw>
                </a:effectLst>
              </a:rPr>
              <a:t>IT IS YOUR RESPONSIBILITY TO READ THEM</a:t>
            </a:r>
            <a:endParaRPr lang="en-US"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20366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n-US" sz="4000" dirty="0" smtClean="0"/>
              <a:t>100.01 Knowledge of Regulations</a:t>
            </a:r>
          </a:p>
        </p:txBody>
      </p:sp>
      <p:sp>
        <p:nvSpPr>
          <p:cNvPr id="41987" name="Rectangle 3"/>
          <p:cNvSpPr>
            <a:spLocks noGrp="1" noChangeArrowheads="1"/>
          </p:cNvSpPr>
          <p:nvPr>
            <p:ph type="body" idx="1"/>
          </p:nvPr>
        </p:nvSpPr>
        <p:spPr>
          <a:xfrm>
            <a:off x="457200" y="1600201"/>
            <a:ext cx="8229600" cy="3200400"/>
          </a:xfrm>
        </p:spPr>
        <p:txBody>
          <a:bodyPr/>
          <a:lstStyle/>
          <a:p>
            <a:pPr eaLnBrk="1" hangingPunct="1">
              <a:defRPr/>
            </a:pPr>
            <a:r>
              <a:rPr lang="en-US" dirty="0" smtClean="0"/>
              <a:t>In the event of improper action or breach of discipline, it will be presumed that the employee was familiar with the SOP, regulation, or order in question.</a:t>
            </a:r>
          </a:p>
          <a:p>
            <a:pPr eaLnBrk="1" hangingPunct="1">
              <a:defRPr/>
            </a:pPr>
            <a:r>
              <a:rPr lang="en-US" dirty="0" smtClean="0"/>
              <a:t>Violation of any SOP, regulation, or order may be grounds for disciplinary action.</a:t>
            </a:r>
          </a:p>
        </p:txBody>
      </p:sp>
      <p:sp>
        <p:nvSpPr>
          <p:cNvPr id="2" name="TextBox 1"/>
          <p:cNvSpPr txBox="1"/>
          <p:nvPr/>
        </p:nvSpPr>
        <p:spPr>
          <a:xfrm>
            <a:off x="533400" y="5117960"/>
            <a:ext cx="7924800" cy="1477328"/>
          </a:xfrm>
          <a:prstGeom prst="rect">
            <a:avLst/>
          </a:prstGeom>
          <a:solidFill>
            <a:srgbClr val="FFFF00"/>
          </a:solidFill>
          <a:ln>
            <a:solidFill>
              <a:schemeClr val="tx2"/>
            </a:solidFill>
          </a:ln>
        </p:spPr>
        <p:txBody>
          <a:bodyPr wrap="square" rtlCol="0">
            <a:spAutoFit/>
          </a:bodyPr>
          <a:lstStyle/>
          <a:p>
            <a:r>
              <a:rPr lang="en-US" dirty="0" smtClean="0"/>
              <a:t>All relevant </a:t>
            </a:r>
            <a:r>
              <a:rPr lang="en-US" dirty="0"/>
              <a:t>Rules &amp; Regulations; Standing </a:t>
            </a:r>
            <a:r>
              <a:rPr lang="en-US" dirty="0" smtClean="0"/>
              <a:t>Orders, SOPs, GOs etc. can be found on the </a:t>
            </a:r>
            <a:r>
              <a:rPr lang="en-US" b="1" dirty="0" smtClean="0"/>
              <a:t>FRD Intranet </a:t>
            </a:r>
            <a:r>
              <a:rPr lang="en-US" dirty="0" smtClean="0"/>
              <a:t>(only accessed on station PCs) and are also posted on </a:t>
            </a:r>
            <a:r>
              <a:rPr lang="en-US" b="1" dirty="0" smtClean="0"/>
              <a:t>VMS - </a:t>
            </a:r>
            <a:r>
              <a:rPr lang="en-US" b="1" dirty="0"/>
              <a:t>Library - Fairfax County </a:t>
            </a:r>
            <a:r>
              <a:rPr lang="en-US" b="1" dirty="0" smtClean="0"/>
              <a:t>FRD </a:t>
            </a:r>
            <a:r>
              <a:rPr lang="en-US" dirty="0" smtClean="0"/>
              <a:t>which can be accessed at home</a:t>
            </a:r>
          </a:p>
          <a:p>
            <a:pPr algn="ctr"/>
            <a:r>
              <a:rPr lang="en-US" b="1" i="1" dirty="0" smtClean="0">
                <a:effectLst>
                  <a:outerShdw blurRad="38100" dist="38100" dir="2700000" algn="tl">
                    <a:srgbClr val="000000">
                      <a:alpha val="43137"/>
                    </a:srgbClr>
                  </a:outerShdw>
                </a:effectLst>
              </a:rPr>
              <a:t>IT IS YOUR RESPONSIBILITY TO READ THEM</a:t>
            </a:r>
            <a:endParaRPr lang="en-US"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11620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defRPr/>
            </a:pPr>
            <a:r>
              <a:rPr lang="en-US" sz="4000" dirty="0" smtClean="0"/>
              <a:t>	100.02  County Personnel   Regulations</a:t>
            </a:r>
          </a:p>
        </p:txBody>
      </p:sp>
      <p:sp>
        <p:nvSpPr>
          <p:cNvPr id="60419" name="Rectangle 3"/>
          <p:cNvSpPr>
            <a:spLocks noGrp="1" noChangeArrowheads="1"/>
          </p:cNvSpPr>
          <p:nvPr>
            <p:ph type="body" idx="1"/>
          </p:nvPr>
        </p:nvSpPr>
        <p:spPr/>
        <p:txBody>
          <a:bodyPr/>
          <a:lstStyle/>
          <a:p>
            <a:pPr eaLnBrk="1" hangingPunct="1">
              <a:defRPr/>
            </a:pPr>
            <a:r>
              <a:rPr lang="en-US" dirty="0" smtClean="0"/>
              <a:t>Employees of the Department shall be governed by the County Personnel Regulations unless they are specifically exempted.  Each employee of the Department is required to familiarize himself/herself with these rules.</a:t>
            </a:r>
          </a:p>
        </p:txBody>
      </p:sp>
      <p:sp>
        <p:nvSpPr>
          <p:cNvPr id="5" name="TextBox 4"/>
          <p:cNvSpPr txBox="1"/>
          <p:nvPr/>
        </p:nvSpPr>
        <p:spPr>
          <a:xfrm>
            <a:off x="533400" y="4724400"/>
            <a:ext cx="7924800" cy="1477328"/>
          </a:xfrm>
          <a:prstGeom prst="rect">
            <a:avLst/>
          </a:prstGeom>
          <a:solidFill>
            <a:srgbClr val="FFFF00"/>
          </a:solidFill>
          <a:ln>
            <a:solidFill>
              <a:schemeClr val="tx2"/>
            </a:solidFill>
          </a:ln>
        </p:spPr>
        <p:txBody>
          <a:bodyPr wrap="square" rtlCol="0">
            <a:spAutoFit/>
          </a:bodyPr>
          <a:lstStyle/>
          <a:p>
            <a:r>
              <a:rPr lang="en-US" dirty="0" smtClean="0"/>
              <a:t>All relevant </a:t>
            </a:r>
            <a:r>
              <a:rPr lang="en-US" dirty="0"/>
              <a:t>Rules &amp; Regulations; Standing </a:t>
            </a:r>
            <a:r>
              <a:rPr lang="en-US" dirty="0" smtClean="0"/>
              <a:t>Orders, SOPs, GOs etc. can be found on the </a:t>
            </a:r>
            <a:r>
              <a:rPr lang="en-US" b="1" dirty="0" smtClean="0"/>
              <a:t>FRD Intranet </a:t>
            </a:r>
            <a:r>
              <a:rPr lang="en-US" dirty="0" smtClean="0"/>
              <a:t>(only accessed on station PCs) and are also posted on </a:t>
            </a:r>
            <a:r>
              <a:rPr lang="en-US" b="1" dirty="0" smtClean="0"/>
              <a:t>VMS - </a:t>
            </a:r>
            <a:r>
              <a:rPr lang="en-US" b="1" dirty="0"/>
              <a:t>Library - Fairfax County </a:t>
            </a:r>
            <a:r>
              <a:rPr lang="en-US" b="1" dirty="0" smtClean="0"/>
              <a:t>FRD </a:t>
            </a:r>
            <a:r>
              <a:rPr lang="en-US" dirty="0" smtClean="0"/>
              <a:t>which can be accessed at home</a:t>
            </a:r>
          </a:p>
          <a:p>
            <a:pPr algn="ctr"/>
            <a:r>
              <a:rPr lang="en-US" b="1" i="1" dirty="0" smtClean="0">
                <a:effectLst>
                  <a:outerShdw blurRad="38100" dist="38100" dir="2700000" algn="tl">
                    <a:srgbClr val="000000">
                      <a:alpha val="43137"/>
                    </a:srgbClr>
                  </a:outerShdw>
                </a:effectLst>
              </a:rPr>
              <a:t>IT IS YOUR RESPONSIBILITY TO READ THEM</a:t>
            </a:r>
            <a:endParaRPr lang="en-US"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5466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AA45C0-4074-4857-949C-7BCB68E77DFD}" type="slidenum">
              <a:rPr lang="en-US" smtClean="0"/>
              <a:pPr eaLnBrk="1" hangingPunct="1"/>
              <a:t>7</a:t>
            </a:fld>
            <a:endParaRPr lang="en-US" smtClean="0"/>
          </a:p>
        </p:txBody>
      </p:sp>
      <p:sp>
        <p:nvSpPr>
          <p:cNvPr id="11267" name="Rectangle 2"/>
          <p:cNvSpPr>
            <a:spLocks noGrp="1" noChangeArrowheads="1"/>
          </p:cNvSpPr>
          <p:nvPr>
            <p:ph type="title"/>
          </p:nvPr>
        </p:nvSpPr>
        <p:spPr>
          <a:xfrm>
            <a:off x="457200" y="0"/>
            <a:ext cx="8229600" cy="1143000"/>
          </a:xfrm>
        </p:spPr>
        <p:txBody>
          <a:bodyPr/>
          <a:lstStyle/>
          <a:p>
            <a:pPr eaLnBrk="1" hangingPunct="1"/>
            <a:r>
              <a:rPr lang="en-US" smtClean="0"/>
              <a:t>Our Community</a:t>
            </a:r>
          </a:p>
        </p:txBody>
      </p:sp>
      <p:sp>
        <p:nvSpPr>
          <p:cNvPr id="11268" name="Rectangle 3"/>
          <p:cNvSpPr>
            <a:spLocks noGrp="1" noChangeArrowheads="1"/>
          </p:cNvSpPr>
          <p:nvPr>
            <p:ph type="body" idx="1"/>
          </p:nvPr>
        </p:nvSpPr>
        <p:spPr>
          <a:xfrm>
            <a:off x="609600" y="990600"/>
            <a:ext cx="8077200" cy="5105400"/>
          </a:xfrm>
        </p:spPr>
        <p:txBody>
          <a:bodyPr/>
          <a:lstStyle/>
          <a:p>
            <a:pPr eaLnBrk="1" hangingPunct="1">
              <a:spcBef>
                <a:spcPct val="0"/>
              </a:spcBef>
            </a:pPr>
            <a:r>
              <a:rPr lang="en-US" sz="2800" smtClean="0"/>
              <a:t>Fairfax County established in 1742</a:t>
            </a:r>
          </a:p>
          <a:p>
            <a:pPr eaLnBrk="1" hangingPunct="1">
              <a:spcBef>
                <a:spcPct val="0"/>
              </a:spcBef>
            </a:pPr>
            <a:r>
              <a:rPr lang="en-US" sz="2800" smtClean="0"/>
              <a:t>Evolved from a rural community to become the largest jurisdiction in the National Capital Region </a:t>
            </a:r>
          </a:p>
          <a:p>
            <a:pPr eaLnBrk="1" hangingPunct="1">
              <a:spcBef>
                <a:spcPct val="0"/>
              </a:spcBef>
            </a:pPr>
            <a:r>
              <a:rPr lang="en-US" sz="2800" smtClean="0"/>
              <a:t>Land Area - 395 Square miles</a:t>
            </a:r>
          </a:p>
          <a:p>
            <a:pPr eaLnBrk="1" hangingPunct="1">
              <a:spcBef>
                <a:spcPct val="0"/>
              </a:spcBef>
            </a:pPr>
            <a:r>
              <a:rPr lang="en-US" sz="2800" smtClean="0"/>
              <a:t>Roads - 4,800 miles</a:t>
            </a:r>
          </a:p>
          <a:p>
            <a:pPr eaLnBrk="1" hangingPunct="1">
              <a:spcBef>
                <a:spcPct val="0"/>
              </a:spcBef>
            </a:pPr>
            <a:r>
              <a:rPr lang="en-US" sz="2800" smtClean="0"/>
              <a:t>Population (2009)  = 1,051,990</a:t>
            </a:r>
          </a:p>
          <a:p>
            <a:pPr eaLnBrk="1" hangingPunct="1">
              <a:spcBef>
                <a:spcPct val="0"/>
              </a:spcBef>
            </a:pPr>
            <a:r>
              <a:rPr lang="en-US" sz="2800" smtClean="0"/>
              <a:t>4.9 % live below the poverty line</a:t>
            </a:r>
          </a:p>
          <a:p>
            <a:pPr eaLnBrk="1" hangingPunct="1">
              <a:spcBef>
                <a:spcPct val="0"/>
              </a:spcBef>
            </a:pPr>
            <a:r>
              <a:rPr lang="en-US" sz="2800" smtClean="0"/>
              <a:t>32.9% speak a language other than English at home (over 100 languages spoken in FCPS)</a:t>
            </a:r>
          </a:p>
          <a:p>
            <a:pPr eaLnBrk="1" hangingPunct="1">
              <a:spcBef>
                <a:spcPct val="0"/>
              </a:spcBef>
            </a:pPr>
            <a:r>
              <a:rPr lang="en-US" sz="2800" smtClean="0"/>
              <a:t>5.4% unemployed</a:t>
            </a:r>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r>
              <a:rPr lang="en-US" sz="4000" dirty="0" smtClean="0"/>
              <a:t>100.03  Obedience to the laws &amp; Regulations</a:t>
            </a:r>
          </a:p>
        </p:txBody>
      </p:sp>
      <p:sp>
        <p:nvSpPr>
          <p:cNvPr id="61443" name="Rectangle 3"/>
          <p:cNvSpPr>
            <a:spLocks noGrp="1" noChangeArrowheads="1"/>
          </p:cNvSpPr>
          <p:nvPr>
            <p:ph type="body" idx="1"/>
          </p:nvPr>
        </p:nvSpPr>
        <p:spPr/>
        <p:txBody>
          <a:bodyPr/>
          <a:lstStyle/>
          <a:p>
            <a:pPr eaLnBrk="1" hangingPunct="1">
              <a:defRPr/>
            </a:pPr>
            <a:r>
              <a:rPr lang="en-US" dirty="0" smtClean="0"/>
              <a:t>All employees shall observe and obey all laws, all rules &amp; regulations of the Department, and all General Orders &amp; SOP’s of the Department. </a:t>
            </a:r>
          </a:p>
        </p:txBody>
      </p:sp>
      <p:sp>
        <p:nvSpPr>
          <p:cNvPr id="4" name="TextBox 3"/>
          <p:cNvSpPr txBox="1"/>
          <p:nvPr/>
        </p:nvSpPr>
        <p:spPr>
          <a:xfrm>
            <a:off x="533400" y="4572000"/>
            <a:ext cx="7924800" cy="1477328"/>
          </a:xfrm>
          <a:prstGeom prst="rect">
            <a:avLst/>
          </a:prstGeom>
          <a:solidFill>
            <a:srgbClr val="FFFF00"/>
          </a:solidFill>
          <a:ln>
            <a:solidFill>
              <a:schemeClr val="tx2"/>
            </a:solidFill>
          </a:ln>
        </p:spPr>
        <p:txBody>
          <a:bodyPr wrap="square" rtlCol="0">
            <a:spAutoFit/>
          </a:bodyPr>
          <a:lstStyle/>
          <a:p>
            <a:r>
              <a:rPr lang="en-US" dirty="0" smtClean="0"/>
              <a:t>All relevant </a:t>
            </a:r>
            <a:r>
              <a:rPr lang="en-US" dirty="0"/>
              <a:t>Rules &amp; Regulations; Standing </a:t>
            </a:r>
            <a:r>
              <a:rPr lang="en-US" dirty="0" smtClean="0"/>
              <a:t>Orders, SOPs, GOs etc. can be found on the </a:t>
            </a:r>
            <a:r>
              <a:rPr lang="en-US" b="1" dirty="0" smtClean="0"/>
              <a:t>FRD Intranet </a:t>
            </a:r>
            <a:r>
              <a:rPr lang="en-US" dirty="0" smtClean="0"/>
              <a:t>(only accessed on station PCs) and are also posted on </a:t>
            </a:r>
            <a:r>
              <a:rPr lang="en-US" b="1" dirty="0" smtClean="0"/>
              <a:t>VMS - </a:t>
            </a:r>
            <a:r>
              <a:rPr lang="en-US" b="1" dirty="0"/>
              <a:t>Library - Fairfax County </a:t>
            </a:r>
            <a:r>
              <a:rPr lang="en-US" b="1" dirty="0" smtClean="0"/>
              <a:t>FRD </a:t>
            </a:r>
            <a:r>
              <a:rPr lang="en-US" dirty="0" smtClean="0"/>
              <a:t>which can be accessed at home</a:t>
            </a:r>
          </a:p>
          <a:p>
            <a:pPr algn="ctr"/>
            <a:r>
              <a:rPr lang="en-US" b="1" i="1" dirty="0" smtClean="0">
                <a:effectLst>
                  <a:outerShdw blurRad="38100" dist="38100" dir="2700000" algn="tl">
                    <a:srgbClr val="000000">
                      <a:alpha val="43137"/>
                    </a:srgbClr>
                  </a:outerShdw>
                </a:effectLst>
              </a:rPr>
              <a:t>IT IS YOUR RESPONSIBILITY TO READ THEM</a:t>
            </a:r>
            <a:endParaRPr lang="en-US"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64824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defRPr/>
            </a:pPr>
            <a:r>
              <a:rPr lang="en-US" dirty="0" smtClean="0"/>
              <a:t>	100.04  Chain of Command</a:t>
            </a:r>
          </a:p>
        </p:txBody>
      </p:sp>
      <p:sp>
        <p:nvSpPr>
          <p:cNvPr id="62467" name="Rectangle 3"/>
          <p:cNvSpPr>
            <a:spLocks noGrp="1" noChangeArrowheads="1"/>
          </p:cNvSpPr>
          <p:nvPr>
            <p:ph type="body" idx="1"/>
          </p:nvPr>
        </p:nvSpPr>
        <p:spPr/>
        <p:txBody>
          <a:bodyPr/>
          <a:lstStyle/>
          <a:p>
            <a:pPr eaLnBrk="1" hangingPunct="1">
              <a:defRPr/>
            </a:pPr>
            <a:r>
              <a:rPr lang="en-US" dirty="0" smtClean="0"/>
              <a:t>The unbroken line of authority extends from the County Executive, to the Fire Chief, and through a single subordinate at each level of execution.  The chain of command is the proper route for vertical communication among Department members.</a:t>
            </a:r>
          </a:p>
        </p:txBody>
      </p:sp>
    </p:spTree>
    <p:extLst>
      <p:ext uri="{BB962C8B-B14F-4D97-AF65-F5344CB8AC3E}">
        <p14:creationId xmlns:p14="http://schemas.microsoft.com/office/powerpoint/2010/main" val="28541914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defRPr/>
            </a:pPr>
            <a:r>
              <a:rPr lang="en-US" sz="4000" dirty="0" smtClean="0"/>
              <a:t>     100.05  Performance of Duty</a:t>
            </a:r>
            <a:br>
              <a:rPr lang="en-US" sz="4000" dirty="0" smtClean="0"/>
            </a:br>
            <a:endParaRPr lang="en-US" sz="4000" dirty="0" smtClean="0"/>
          </a:p>
        </p:txBody>
      </p:sp>
      <p:sp>
        <p:nvSpPr>
          <p:cNvPr id="63491" name="Rectangle 3"/>
          <p:cNvSpPr>
            <a:spLocks noGrp="1" noChangeArrowheads="1"/>
          </p:cNvSpPr>
          <p:nvPr>
            <p:ph type="body" idx="1"/>
          </p:nvPr>
        </p:nvSpPr>
        <p:spPr/>
        <p:txBody>
          <a:bodyPr/>
          <a:lstStyle/>
          <a:p>
            <a:pPr eaLnBrk="1" hangingPunct="1">
              <a:defRPr/>
            </a:pPr>
            <a:r>
              <a:rPr lang="en-US" dirty="0" smtClean="0"/>
              <a:t>All employees shall perform their duties as required or directed by law, SOP, Department Rule, Operating Manual, General Order, or by order of a superior officer.</a:t>
            </a:r>
          </a:p>
        </p:txBody>
      </p:sp>
    </p:spTree>
    <p:extLst>
      <p:ext uri="{BB962C8B-B14F-4D97-AF65-F5344CB8AC3E}">
        <p14:creationId xmlns:p14="http://schemas.microsoft.com/office/powerpoint/2010/main" val="1423531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defRPr/>
            </a:pPr>
            <a:r>
              <a:rPr lang="en-US" dirty="0" smtClean="0"/>
              <a:t>	100.06  Human Relations</a:t>
            </a:r>
          </a:p>
        </p:txBody>
      </p:sp>
      <p:sp>
        <p:nvSpPr>
          <p:cNvPr id="64515" name="Rectangle 3"/>
          <p:cNvSpPr>
            <a:spLocks noGrp="1" noChangeArrowheads="1"/>
          </p:cNvSpPr>
          <p:nvPr>
            <p:ph type="body" idx="1"/>
          </p:nvPr>
        </p:nvSpPr>
        <p:spPr/>
        <p:txBody>
          <a:bodyPr/>
          <a:lstStyle/>
          <a:p>
            <a:pPr eaLnBrk="1" hangingPunct="1">
              <a:defRPr/>
            </a:pPr>
            <a:r>
              <a:rPr lang="en-US" sz="2800" dirty="0" smtClean="0"/>
              <a:t>Every employee is expected to perform their duties in an efficient, courteous, and orderly manner, employing patience and good judgment at all times.  All employees shall refrain from harsh, profane, or insolent language or acts, and shall be courteous and civil in their dealing with others.  Displays of bias toward any person on account of race, sex, religious preference or life-style shall be considered unbecoming conduct.</a:t>
            </a:r>
          </a:p>
        </p:txBody>
      </p:sp>
    </p:spTree>
    <p:extLst>
      <p:ext uri="{BB962C8B-B14F-4D97-AF65-F5344CB8AC3E}">
        <p14:creationId xmlns:p14="http://schemas.microsoft.com/office/powerpoint/2010/main" val="14826670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n-US" dirty="0" smtClean="0"/>
              <a:t>	100.08  Reporting Violations</a:t>
            </a:r>
          </a:p>
        </p:txBody>
      </p:sp>
      <p:sp>
        <p:nvSpPr>
          <p:cNvPr id="65539" name="Rectangle 3"/>
          <p:cNvSpPr>
            <a:spLocks noGrp="1" noChangeArrowheads="1"/>
          </p:cNvSpPr>
          <p:nvPr>
            <p:ph type="body" idx="1"/>
          </p:nvPr>
        </p:nvSpPr>
        <p:spPr/>
        <p:txBody>
          <a:bodyPr/>
          <a:lstStyle/>
          <a:p>
            <a:pPr eaLnBrk="1" hangingPunct="1">
              <a:defRPr/>
            </a:pPr>
            <a:r>
              <a:rPr lang="en-US" dirty="0" smtClean="0"/>
              <a:t>Any person “employee” who has knowledge of other employees knowingly or unintentionally violating any laws, SOP’s, rules &amp; regulations of the Department, or who are disobeying orders, shall bring and all facts pertaining to the matter to the attention of a superior officer.</a:t>
            </a:r>
          </a:p>
        </p:txBody>
      </p:sp>
    </p:spTree>
    <p:extLst>
      <p:ext uri="{BB962C8B-B14F-4D97-AF65-F5344CB8AC3E}">
        <p14:creationId xmlns:p14="http://schemas.microsoft.com/office/powerpoint/2010/main" val="23506814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dirty="0" smtClean="0"/>
              <a:t>	    Your Responsibility	</a:t>
            </a:r>
          </a:p>
        </p:txBody>
      </p:sp>
      <p:sp>
        <p:nvSpPr>
          <p:cNvPr id="38915" name="Rectangle 3"/>
          <p:cNvSpPr>
            <a:spLocks noGrp="1" noChangeArrowheads="1"/>
          </p:cNvSpPr>
          <p:nvPr>
            <p:ph type="body" idx="1"/>
          </p:nvPr>
        </p:nvSpPr>
        <p:spPr/>
        <p:txBody>
          <a:bodyPr/>
          <a:lstStyle/>
          <a:p>
            <a:pPr eaLnBrk="1" hangingPunct="1">
              <a:defRPr/>
            </a:pPr>
            <a:r>
              <a:rPr lang="en-US" sz="2400" dirty="0" smtClean="0"/>
              <a:t>Consider what’s best</a:t>
            </a:r>
          </a:p>
          <a:p>
            <a:pPr eaLnBrk="1" hangingPunct="1">
              <a:defRPr/>
            </a:pPr>
            <a:r>
              <a:rPr lang="en-US" sz="2400" dirty="0" smtClean="0"/>
              <a:t>Report / Not to report?</a:t>
            </a:r>
          </a:p>
          <a:p>
            <a:pPr eaLnBrk="1" hangingPunct="1">
              <a:defRPr/>
            </a:pPr>
            <a:r>
              <a:rPr lang="en-US" sz="2400" dirty="0" smtClean="0"/>
              <a:t>Requirement to report?</a:t>
            </a:r>
          </a:p>
          <a:p>
            <a:pPr eaLnBrk="1" hangingPunct="1">
              <a:defRPr/>
            </a:pPr>
            <a:r>
              <a:rPr lang="en-US" sz="2400" dirty="0" smtClean="0"/>
              <a:t>Don’t “pass the buck” be responsible </a:t>
            </a:r>
          </a:p>
          <a:p>
            <a:pPr eaLnBrk="1" hangingPunct="1">
              <a:buFontTx/>
              <a:buNone/>
              <a:defRPr/>
            </a:pPr>
            <a:endParaRPr lang="en-US" sz="2400" dirty="0" smtClean="0"/>
          </a:p>
          <a:p>
            <a:pPr eaLnBrk="1" hangingPunct="1">
              <a:buFont typeface="Wingdings" pitchFamily="2" charset="2"/>
              <a:buChar char="v"/>
              <a:defRPr/>
            </a:pPr>
            <a:r>
              <a:rPr lang="en-US" sz="2400" b="1" u="sng" dirty="0" smtClean="0">
                <a:solidFill>
                  <a:schemeClr val="hlink"/>
                </a:solidFill>
              </a:rPr>
              <a:t>Always Remember:</a:t>
            </a:r>
            <a:r>
              <a:rPr lang="en-US" sz="2400" dirty="0" smtClean="0"/>
              <a:t>  “It’s not poor performance that creates problems, it’s poor character!” </a:t>
            </a:r>
          </a:p>
          <a:p>
            <a:pPr eaLnBrk="1" hangingPunct="1">
              <a:buClr>
                <a:srgbClr val="FF0000"/>
              </a:buClr>
              <a:buFont typeface="Wingdings" pitchFamily="2" charset="2"/>
              <a:buChar char="v"/>
              <a:defRPr/>
            </a:pPr>
            <a:r>
              <a:rPr lang="en-US" sz="3600" b="1" dirty="0" smtClean="0">
                <a:solidFill>
                  <a:srgbClr val="FF0000"/>
                </a:solidFill>
              </a:rPr>
              <a:t>Suggestion!</a:t>
            </a:r>
            <a:r>
              <a:rPr lang="en-US" sz="2400" dirty="0" smtClean="0"/>
              <a:t>  Don’t get yourself in trouble just because someone else gotten themselves into trouble.</a:t>
            </a:r>
          </a:p>
        </p:txBody>
      </p:sp>
    </p:spTree>
    <p:extLst>
      <p:ext uri="{BB962C8B-B14F-4D97-AF65-F5344CB8AC3E}">
        <p14:creationId xmlns:p14="http://schemas.microsoft.com/office/powerpoint/2010/main" val="37594913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en-US" dirty="0" smtClean="0"/>
              <a:t>200.19  Unbecoming Conduct </a:t>
            </a:r>
          </a:p>
        </p:txBody>
      </p:sp>
      <p:sp>
        <p:nvSpPr>
          <p:cNvPr id="84995" name="Rectangle 3"/>
          <p:cNvSpPr>
            <a:spLocks noGrp="1" noChangeArrowheads="1"/>
          </p:cNvSpPr>
          <p:nvPr>
            <p:ph type="body" idx="1"/>
          </p:nvPr>
        </p:nvSpPr>
        <p:spPr/>
        <p:txBody>
          <a:bodyPr/>
          <a:lstStyle/>
          <a:p>
            <a:pPr eaLnBrk="1" hangingPunct="1">
              <a:defRPr/>
            </a:pPr>
            <a:r>
              <a:rPr lang="en-US" sz="2800" dirty="0" smtClean="0"/>
              <a:t>Employees SHALL conduct themselves at all times, both </a:t>
            </a:r>
            <a:r>
              <a:rPr lang="en-US" sz="2800" dirty="0" smtClean="0">
                <a:solidFill>
                  <a:srgbClr val="FF0000"/>
                </a:solidFill>
              </a:rPr>
              <a:t>ON &amp; OFF DUTY</a:t>
            </a:r>
            <a:r>
              <a:rPr lang="en-US" sz="2800" dirty="0" smtClean="0"/>
              <a:t>, in such a way as to reflect most favorably on the Department.  Conduct unbecoming shall include that which brings the department into disrepute or reflects discredit upon the employee as a member of the department or that which impairs the operation or efficiency of the department or employee. </a:t>
            </a:r>
          </a:p>
        </p:txBody>
      </p:sp>
    </p:spTree>
    <p:extLst>
      <p:ext uri="{BB962C8B-B14F-4D97-AF65-F5344CB8AC3E}">
        <p14:creationId xmlns:p14="http://schemas.microsoft.com/office/powerpoint/2010/main" val="19271438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defRPr/>
            </a:pPr>
            <a:r>
              <a:rPr lang="en-US" sz="4000" dirty="0" smtClean="0"/>
              <a:t>	400 Administrative Activities </a:t>
            </a:r>
            <a:br>
              <a:rPr lang="en-US" sz="4000" dirty="0" smtClean="0"/>
            </a:br>
            <a:endParaRPr lang="en-US" sz="4000" dirty="0" smtClean="0"/>
          </a:p>
        </p:txBody>
      </p:sp>
      <p:sp>
        <p:nvSpPr>
          <p:cNvPr id="87043" name="Rectangle 3"/>
          <p:cNvSpPr>
            <a:spLocks noGrp="1" noChangeArrowheads="1"/>
          </p:cNvSpPr>
          <p:nvPr>
            <p:ph type="body" idx="1"/>
          </p:nvPr>
        </p:nvSpPr>
        <p:spPr>
          <a:xfrm>
            <a:off x="381000" y="914400"/>
            <a:ext cx="8382000" cy="5334000"/>
          </a:xfrm>
        </p:spPr>
        <p:txBody>
          <a:bodyPr/>
          <a:lstStyle/>
          <a:p>
            <a:pPr eaLnBrk="1" hangingPunct="1">
              <a:lnSpc>
                <a:spcPct val="80000"/>
              </a:lnSpc>
              <a:buFontTx/>
              <a:buNone/>
              <a:defRPr/>
            </a:pPr>
            <a:r>
              <a:rPr lang="en-US" sz="2400" dirty="0" smtClean="0"/>
              <a:t>400.02  Falsifying Reports</a:t>
            </a:r>
          </a:p>
          <a:p>
            <a:pPr eaLnBrk="1" hangingPunct="1">
              <a:lnSpc>
                <a:spcPct val="80000"/>
              </a:lnSpc>
              <a:defRPr/>
            </a:pPr>
            <a:r>
              <a:rPr lang="en-US" sz="2400" dirty="0" smtClean="0"/>
              <a:t>Employee’s </a:t>
            </a:r>
            <a:r>
              <a:rPr lang="en-US" sz="2400" dirty="0" smtClean="0">
                <a:solidFill>
                  <a:srgbClr val="FF0000"/>
                </a:solidFill>
              </a:rPr>
              <a:t>shall not knowingly</a:t>
            </a:r>
            <a:r>
              <a:rPr lang="en-US" sz="2400" dirty="0" smtClean="0"/>
              <a:t> falsify any official report, (including oral or radio report)  or enter, or cause to be entered, any inaccurate, false or improper information in official records of the Department. </a:t>
            </a:r>
          </a:p>
          <a:p>
            <a:pPr eaLnBrk="1" hangingPunct="1">
              <a:lnSpc>
                <a:spcPct val="80000"/>
              </a:lnSpc>
              <a:defRPr/>
            </a:pPr>
            <a:endParaRPr lang="en-US" sz="1800" dirty="0" smtClean="0"/>
          </a:p>
          <a:p>
            <a:pPr eaLnBrk="1" hangingPunct="1">
              <a:lnSpc>
                <a:spcPct val="80000"/>
              </a:lnSpc>
              <a:buFontTx/>
              <a:buNone/>
              <a:defRPr/>
            </a:pPr>
            <a:r>
              <a:rPr lang="en-US" sz="2400" dirty="0" smtClean="0"/>
              <a:t>400.03  Altering Reports</a:t>
            </a:r>
          </a:p>
          <a:p>
            <a:pPr eaLnBrk="1" hangingPunct="1">
              <a:lnSpc>
                <a:spcPct val="80000"/>
              </a:lnSpc>
              <a:defRPr/>
            </a:pPr>
            <a:r>
              <a:rPr lang="en-US" sz="2400" dirty="0" smtClean="0">
                <a:solidFill>
                  <a:srgbClr val="FF0000"/>
                </a:solidFill>
              </a:rPr>
              <a:t>Shall not alter</a:t>
            </a:r>
            <a:r>
              <a:rPr lang="en-US" sz="2400" dirty="0" smtClean="0"/>
              <a:t> or request any other person to alter or withdraw any report, letter, request...shall advise, counsel, order or dissuade another from submitting any lawful report.</a:t>
            </a:r>
          </a:p>
          <a:p>
            <a:pPr eaLnBrk="1" hangingPunct="1">
              <a:lnSpc>
                <a:spcPct val="80000"/>
              </a:lnSpc>
              <a:defRPr/>
            </a:pPr>
            <a:endParaRPr lang="en-US" sz="1800" dirty="0" smtClean="0"/>
          </a:p>
          <a:p>
            <a:pPr eaLnBrk="1" hangingPunct="1">
              <a:lnSpc>
                <a:spcPct val="80000"/>
              </a:lnSpc>
              <a:buFontTx/>
              <a:buNone/>
              <a:defRPr/>
            </a:pPr>
            <a:r>
              <a:rPr lang="en-US" sz="2400" dirty="0" smtClean="0"/>
              <a:t>400.04 Security of Official Records</a:t>
            </a:r>
          </a:p>
          <a:p>
            <a:pPr eaLnBrk="1" hangingPunct="1">
              <a:lnSpc>
                <a:spcPct val="80000"/>
              </a:lnSpc>
              <a:defRPr/>
            </a:pPr>
            <a:r>
              <a:rPr lang="en-US" sz="2400" dirty="0" smtClean="0"/>
              <a:t>...</a:t>
            </a:r>
            <a:r>
              <a:rPr lang="en-US" sz="2400" dirty="0" smtClean="0">
                <a:solidFill>
                  <a:srgbClr val="FF0000"/>
                </a:solidFill>
              </a:rPr>
              <a:t>Shall not</a:t>
            </a:r>
            <a:r>
              <a:rPr lang="en-US" sz="2400" dirty="0" smtClean="0"/>
              <a:t> reveal...information contained in records, correspondence accessible only to employees and is considered confidential, GROSS MISCONDUCT.  Station logbooks is the exception.  </a:t>
            </a:r>
          </a:p>
        </p:txBody>
      </p:sp>
    </p:spTree>
    <p:extLst>
      <p:ext uri="{BB962C8B-B14F-4D97-AF65-F5344CB8AC3E}">
        <p14:creationId xmlns:p14="http://schemas.microsoft.com/office/powerpoint/2010/main" val="3101553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algn="l" eaLnBrk="1" hangingPunct="1">
              <a:defRPr/>
            </a:pPr>
            <a:r>
              <a:rPr lang="en-US" sz="4000" dirty="0" smtClean="0"/>
              <a:t>	500.01  Reporting Arrests &amp; 			Court Actions </a:t>
            </a:r>
          </a:p>
        </p:txBody>
      </p:sp>
      <p:sp>
        <p:nvSpPr>
          <p:cNvPr id="88067" name="Rectangle 3"/>
          <p:cNvSpPr>
            <a:spLocks noGrp="1" noChangeArrowheads="1"/>
          </p:cNvSpPr>
          <p:nvPr>
            <p:ph type="body" idx="1"/>
          </p:nvPr>
        </p:nvSpPr>
        <p:spPr/>
        <p:txBody>
          <a:bodyPr/>
          <a:lstStyle/>
          <a:p>
            <a:pPr eaLnBrk="1" hangingPunct="1">
              <a:defRPr/>
            </a:pPr>
            <a:r>
              <a:rPr lang="en-US" dirty="0" smtClean="0"/>
              <a:t>All employees </a:t>
            </a:r>
            <a:r>
              <a:rPr lang="en-US" dirty="0" smtClean="0">
                <a:solidFill>
                  <a:srgbClr val="FF0000"/>
                </a:solidFill>
              </a:rPr>
              <a:t>SHALL</a:t>
            </a:r>
            <a:r>
              <a:rPr lang="en-US" dirty="0" smtClean="0"/>
              <a:t> report their involvement in an arrest or a pending criminal action WITHIN </a:t>
            </a:r>
            <a:r>
              <a:rPr lang="en-US" dirty="0" smtClean="0">
                <a:solidFill>
                  <a:srgbClr val="FF0000"/>
                </a:solidFill>
              </a:rPr>
              <a:t>24 HOURS </a:t>
            </a:r>
            <a:r>
              <a:rPr lang="en-US" dirty="0" smtClean="0"/>
              <a:t>to their Volunteer Chief.</a:t>
            </a:r>
          </a:p>
        </p:txBody>
      </p:sp>
    </p:spTree>
    <p:extLst>
      <p:ext uri="{BB962C8B-B14F-4D97-AF65-F5344CB8AC3E}">
        <p14:creationId xmlns:p14="http://schemas.microsoft.com/office/powerpoint/2010/main" val="24741643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n-US" sz="4000" dirty="0" smtClean="0"/>
              <a:t>		200.08  Intoxicants on 			Departmental Premises</a:t>
            </a:r>
          </a:p>
        </p:txBody>
      </p:sp>
      <p:sp>
        <p:nvSpPr>
          <p:cNvPr id="73731" name="Rectangle 3"/>
          <p:cNvSpPr>
            <a:spLocks noGrp="1" noChangeArrowheads="1"/>
          </p:cNvSpPr>
          <p:nvPr>
            <p:ph type="body" idx="1"/>
          </p:nvPr>
        </p:nvSpPr>
        <p:spPr/>
        <p:txBody>
          <a:bodyPr/>
          <a:lstStyle/>
          <a:p>
            <a:pPr eaLnBrk="1" hangingPunct="1">
              <a:defRPr/>
            </a:pPr>
            <a:r>
              <a:rPr lang="en-US" dirty="0" smtClean="0"/>
              <a:t>Employees shall not bring any intoxicants on Departmental premises.  </a:t>
            </a:r>
            <a:r>
              <a:rPr lang="en-US" dirty="0" smtClean="0"/>
              <a:t>Intoxicants shall not be transported in any Fire &amp; Rescue vehicles. </a:t>
            </a:r>
            <a:endParaRPr lang="en-US" dirty="0" smtClean="0"/>
          </a:p>
          <a:p>
            <a:pPr eaLnBrk="1" hangingPunct="1">
              <a:defRPr/>
            </a:pPr>
            <a:r>
              <a:rPr lang="en-US" dirty="0" smtClean="0">
                <a:solidFill>
                  <a:srgbClr val="C00000"/>
                </a:solidFill>
                <a:effectLst>
                  <a:outerShdw blurRad="38100" dist="38100" dir="2700000" algn="tl">
                    <a:srgbClr val="000000">
                      <a:alpha val="43137"/>
                    </a:srgbClr>
                  </a:outerShdw>
                </a:effectLst>
              </a:rPr>
              <a:t>This includes Volunteer Stations and Volunteer owned apparatus</a:t>
            </a:r>
            <a:endParaRPr lang="en-US" dirty="0" smtClean="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6335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2AAE17F-E231-4AC4-A9B1-1C32976DE20E}" type="slidenum">
              <a:rPr lang="en-US" smtClean="0"/>
              <a:pPr eaLnBrk="1" hangingPunct="1"/>
              <a:t>8</a:t>
            </a:fld>
            <a:endParaRPr lang="en-US" smtClean="0"/>
          </a:p>
        </p:txBody>
      </p:sp>
      <p:sp>
        <p:nvSpPr>
          <p:cNvPr id="12291" name="Rectangle 2"/>
          <p:cNvSpPr>
            <a:spLocks noGrp="1" noChangeArrowheads="1"/>
          </p:cNvSpPr>
          <p:nvPr>
            <p:ph type="title"/>
          </p:nvPr>
        </p:nvSpPr>
        <p:spPr/>
        <p:txBody>
          <a:bodyPr/>
          <a:lstStyle/>
          <a:p>
            <a:pPr eaLnBrk="1" hangingPunct="1"/>
            <a:r>
              <a:rPr lang="en-US" smtClean="0"/>
              <a:t>FxCo Government</a:t>
            </a:r>
          </a:p>
        </p:txBody>
      </p:sp>
      <p:sp>
        <p:nvSpPr>
          <p:cNvPr id="12292" name="Rectangle 3"/>
          <p:cNvSpPr>
            <a:spLocks noGrp="1" noChangeArrowheads="1"/>
          </p:cNvSpPr>
          <p:nvPr>
            <p:ph type="body" idx="1"/>
          </p:nvPr>
        </p:nvSpPr>
        <p:spPr>
          <a:xfrm>
            <a:off x="457200" y="1143000"/>
            <a:ext cx="8229600" cy="4983163"/>
          </a:xfrm>
        </p:spPr>
        <p:txBody>
          <a:bodyPr/>
          <a:lstStyle/>
          <a:p>
            <a:pPr eaLnBrk="1" hangingPunct="1">
              <a:lnSpc>
                <a:spcPct val="90000"/>
              </a:lnSpc>
            </a:pPr>
            <a:r>
              <a:rPr lang="en-US" sz="2400" smtClean="0"/>
              <a:t>Fairfax County operates under the urban county executive form of government, an optional form of Virginia county government, and like other Virginia local governments, Fairfax County has limited powers. </a:t>
            </a:r>
          </a:p>
          <a:p>
            <a:pPr eaLnBrk="1" hangingPunct="1">
              <a:lnSpc>
                <a:spcPct val="90000"/>
              </a:lnSpc>
            </a:pPr>
            <a:endParaRPr lang="en-US" sz="2400" smtClean="0"/>
          </a:p>
          <a:p>
            <a:pPr eaLnBrk="1" hangingPunct="1">
              <a:lnSpc>
                <a:spcPct val="90000"/>
              </a:lnSpc>
            </a:pPr>
            <a:r>
              <a:rPr lang="en-US" sz="2400" smtClean="0"/>
              <a:t>The powers of government are vested in an elected </a:t>
            </a:r>
            <a:r>
              <a:rPr lang="en-US" sz="2400" b="1" smtClean="0"/>
              <a:t>Board of Supervisors</a:t>
            </a:r>
            <a:r>
              <a:rPr lang="en-US" sz="2400" smtClean="0"/>
              <a:t> consisting of nine members elected by district, plus a </a:t>
            </a:r>
            <a:r>
              <a:rPr lang="en-US" sz="2400" b="1" smtClean="0"/>
              <a:t>Chairman</a:t>
            </a:r>
            <a:r>
              <a:rPr lang="en-US" sz="2400" smtClean="0"/>
              <a:t> elected at large. </a:t>
            </a:r>
          </a:p>
          <a:p>
            <a:pPr eaLnBrk="1" hangingPunct="1">
              <a:lnSpc>
                <a:spcPct val="90000"/>
              </a:lnSpc>
            </a:pPr>
            <a:endParaRPr lang="en-US" sz="2400" smtClean="0"/>
          </a:p>
          <a:p>
            <a:pPr eaLnBrk="1" hangingPunct="1">
              <a:lnSpc>
                <a:spcPct val="90000"/>
              </a:lnSpc>
            </a:pPr>
            <a:r>
              <a:rPr lang="en-US" sz="2400" smtClean="0"/>
              <a:t>The Board appoints the </a:t>
            </a:r>
            <a:r>
              <a:rPr lang="en-US" sz="2400" b="1" smtClean="0"/>
              <a:t>County Executive,</a:t>
            </a:r>
            <a:r>
              <a:rPr lang="en-US" sz="2400" smtClean="0"/>
              <a:t> who is the administrative head of the county government and is responsible for the administration of all of the affairs of the county which the Board has authority to control.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sz="4000" dirty="0" smtClean="0"/>
              <a:t>		200.09 Intoxicants  		Purchase &amp; Consumption</a:t>
            </a:r>
          </a:p>
        </p:txBody>
      </p:sp>
      <p:sp>
        <p:nvSpPr>
          <p:cNvPr id="74755" name="Rectangle 3"/>
          <p:cNvSpPr>
            <a:spLocks noGrp="1" noChangeArrowheads="1"/>
          </p:cNvSpPr>
          <p:nvPr>
            <p:ph type="body" idx="1"/>
          </p:nvPr>
        </p:nvSpPr>
        <p:spPr/>
        <p:txBody>
          <a:bodyPr/>
          <a:lstStyle/>
          <a:p>
            <a:pPr eaLnBrk="1" hangingPunct="1">
              <a:defRPr/>
            </a:pPr>
            <a:r>
              <a:rPr lang="en-US" dirty="0" smtClean="0"/>
              <a:t>Employees shall not consume intoxicants while off-duty to the extent that evidence of such consumption is apparent when reporting for duty or to the extent that the ability to perform on duty is impaired.  In addition,  wearing the Department uniform, or parts thereof, while consuming or purchasing intoxicants is prohibited.</a:t>
            </a:r>
          </a:p>
        </p:txBody>
      </p:sp>
    </p:spTree>
    <p:extLst>
      <p:ext uri="{BB962C8B-B14F-4D97-AF65-F5344CB8AC3E}">
        <p14:creationId xmlns:p14="http://schemas.microsoft.com/office/powerpoint/2010/main" val="16833834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defRPr/>
            </a:pPr>
            <a:r>
              <a:rPr lang="en-US" dirty="0" smtClean="0"/>
              <a:t>	   200.10  Intoxication</a:t>
            </a:r>
          </a:p>
        </p:txBody>
      </p:sp>
      <p:sp>
        <p:nvSpPr>
          <p:cNvPr id="75779" name="Rectangle 3"/>
          <p:cNvSpPr>
            <a:spLocks noGrp="1" noChangeArrowheads="1"/>
          </p:cNvSpPr>
          <p:nvPr>
            <p:ph type="body" idx="1"/>
          </p:nvPr>
        </p:nvSpPr>
        <p:spPr/>
        <p:txBody>
          <a:bodyPr/>
          <a:lstStyle/>
          <a:p>
            <a:pPr eaLnBrk="1" hangingPunct="1">
              <a:defRPr/>
            </a:pPr>
            <a:r>
              <a:rPr lang="en-US" dirty="0" smtClean="0"/>
              <a:t>Employees shall not report for duty under the influence of any intoxicant or consume any intoxicant while on duty.</a:t>
            </a:r>
          </a:p>
        </p:txBody>
      </p:sp>
    </p:spTree>
    <p:extLst>
      <p:ext uri="{BB962C8B-B14F-4D97-AF65-F5344CB8AC3E}">
        <p14:creationId xmlns:p14="http://schemas.microsoft.com/office/powerpoint/2010/main" val="31236775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defRPr/>
            </a:pPr>
            <a:r>
              <a:rPr lang="en-US" sz="3600" dirty="0" smtClean="0"/>
              <a:t>SOP:  02.04.03 FITNESS FOR DUTY</a:t>
            </a:r>
          </a:p>
        </p:txBody>
      </p:sp>
      <p:sp>
        <p:nvSpPr>
          <p:cNvPr id="94211" name="Rectangle 3"/>
          <p:cNvSpPr>
            <a:spLocks noGrp="1" noChangeArrowheads="1"/>
          </p:cNvSpPr>
          <p:nvPr>
            <p:ph type="body" idx="1"/>
          </p:nvPr>
        </p:nvSpPr>
        <p:spPr>
          <a:xfrm>
            <a:off x="533400" y="1447800"/>
            <a:ext cx="8229600" cy="4495800"/>
          </a:xfrm>
        </p:spPr>
        <p:txBody>
          <a:bodyPr/>
          <a:lstStyle/>
          <a:p>
            <a:pPr eaLnBrk="1" hangingPunct="1">
              <a:buFontTx/>
              <a:buNone/>
              <a:defRPr/>
            </a:pPr>
            <a:r>
              <a:rPr lang="en-US" sz="2400" dirty="0" smtClean="0"/>
              <a:t>Factors that impair an employee’s ability to perform their duties.</a:t>
            </a:r>
          </a:p>
          <a:p>
            <a:pPr marL="457200" indent="-457200" eaLnBrk="1" hangingPunct="1">
              <a:buFontTx/>
              <a:buAutoNum type="arabicPeriod"/>
              <a:defRPr/>
            </a:pPr>
            <a:r>
              <a:rPr lang="en-US" sz="2400" dirty="0" smtClean="0"/>
              <a:t>Alcohol / Illicit Drugs</a:t>
            </a:r>
          </a:p>
          <a:p>
            <a:pPr marL="457200" indent="-457200" eaLnBrk="1" hangingPunct="1">
              <a:buFontTx/>
              <a:buAutoNum type="arabicPeriod"/>
              <a:defRPr/>
            </a:pPr>
            <a:r>
              <a:rPr lang="en-US" sz="2400" dirty="0" smtClean="0"/>
              <a:t>Injury or Illness</a:t>
            </a:r>
          </a:p>
          <a:p>
            <a:pPr marL="457200" indent="-457200" eaLnBrk="1" hangingPunct="1">
              <a:buFontTx/>
              <a:buAutoNum type="arabicPeriod"/>
              <a:defRPr/>
            </a:pPr>
            <a:r>
              <a:rPr lang="en-US" sz="2400" dirty="0" smtClean="0"/>
              <a:t>Psychological Impairment</a:t>
            </a:r>
          </a:p>
          <a:p>
            <a:pPr marL="457200" indent="-457200" eaLnBrk="1" hangingPunct="1">
              <a:buFontTx/>
              <a:buAutoNum type="arabicPeriod"/>
              <a:defRPr/>
            </a:pPr>
            <a:r>
              <a:rPr lang="en-US" sz="2400" dirty="0" smtClean="0"/>
              <a:t>Inability to Physically Perform</a:t>
            </a:r>
          </a:p>
          <a:p>
            <a:pPr marL="0" indent="0" eaLnBrk="1" hangingPunct="1">
              <a:buFontTx/>
              <a:buNone/>
              <a:defRPr/>
            </a:pPr>
            <a:endParaRPr lang="en-US" sz="2400" dirty="0" smtClean="0"/>
          </a:p>
          <a:p>
            <a:pPr marL="0" indent="0" eaLnBrk="1" hangingPunct="1">
              <a:buFontTx/>
              <a:buNone/>
              <a:defRPr/>
            </a:pPr>
            <a:r>
              <a:rPr lang="en-US" sz="2400" dirty="0" smtClean="0"/>
              <a:t>An employee w/ a positive BAC shall be considered impaired.  </a:t>
            </a:r>
          </a:p>
          <a:p>
            <a:pPr marL="0" indent="0" eaLnBrk="1" hangingPunct="1">
              <a:buFontTx/>
              <a:buNone/>
              <a:defRPr/>
            </a:pPr>
            <a:r>
              <a:rPr lang="en-US" sz="2400" dirty="0" smtClean="0"/>
              <a:t>Testing positive for drugs is impairment. </a:t>
            </a:r>
          </a:p>
        </p:txBody>
      </p:sp>
    </p:spTree>
    <p:extLst>
      <p:ext uri="{BB962C8B-B14F-4D97-AF65-F5344CB8AC3E}">
        <p14:creationId xmlns:p14="http://schemas.microsoft.com/office/powerpoint/2010/main" val="1735967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defRPr/>
            </a:pPr>
            <a:r>
              <a:rPr lang="en-US" dirty="0" smtClean="0"/>
              <a:t>	   200.18  Truthfulness </a:t>
            </a:r>
          </a:p>
        </p:txBody>
      </p:sp>
      <p:sp>
        <p:nvSpPr>
          <p:cNvPr id="83971" name="Rectangle 3"/>
          <p:cNvSpPr>
            <a:spLocks noGrp="1" noChangeArrowheads="1"/>
          </p:cNvSpPr>
          <p:nvPr>
            <p:ph type="body" idx="1"/>
          </p:nvPr>
        </p:nvSpPr>
        <p:spPr/>
        <p:txBody>
          <a:bodyPr/>
          <a:lstStyle/>
          <a:p>
            <a:pPr eaLnBrk="1" hangingPunct="1">
              <a:defRPr/>
            </a:pPr>
            <a:r>
              <a:rPr lang="en-US" dirty="0" smtClean="0"/>
              <a:t>All employees </a:t>
            </a:r>
            <a:r>
              <a:rPr lang="en-US" dirty="0" smtClean="0">
                <a:solidFill>
                  <a:srgbClr val="FF0000"/>
                </a:solidFill>
              </a:rPr>
              <a:t>SHALL</a:t>
            </a:r>
            <a:r>
              <a:rPr lang="en-US" dirty="0" smtClean="0"/>
              <a:t> supply complete and truthful information when questioned by any authority in the chain of command.</a:t>
            </a:r>
          </a:p>
          <a:p>
            <a:pPr eaLnBrk="1" hangingPunct="1">
              <a:buFontTx/>
              <a:buNone/>
              <a:defRPr/>
            </a:pPr>
            <a:r>
              <a:rPr lang="en-US" dirty="0" smtClean="0"/>
              <a:t>   The questioning shall be relevant to the performance of the employee’s official duty and/or fitness to perform such duty.</a:t>
            </a:r>
          </a:p>
        </p:txBody>
      </p:sp>
    </p:spTree>
    <p:extLst>
      <p:ext uri="{BB962C8B-B14F-4D97-AF65-F5344CB8AC3E}">
        <p14:creationId xmlns:p14="http://schemas.microsoft.com/office/powerpoint/2010/main" val="36667009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defRPr/>
            </a:pPr>
            <a:r>
              <a:rPr lang="en-US" sz="3200" dirty="0" smtClean="0"/>
              <a:t>SOP:  02.09.07</a:t>
            </a:r>
            <a:br>
              <a:rPr lang="en-US" sz="3200" dirty="0" smtClean="0"/>
            </a:br>
            <a:r>
              <a:rPr lang="en-US" sz="3200" dirty="0" smtClean="0"/>
              <a:t>DRIVER’S LICESNE REQUIREMENTS:</a:t>
            </a:r>
          </a:p>
        </p:txBody>
      </p:sp>
      <p:sp>
        <p:nvSpPr>
          <p:cNvPr id="92163" name="Rectangle 3"/>
          <p:cNvSpPr>
            <a:spLocks noGrp="1" noChangeArrowheads="1"/>
          </p:cNvSpPr>
          <p:nvPr>
            <p:ph type="body" idx="1"/>
          </p:nvPr>
        </p:nvSpPr>
        <p:spPr/>
        <p:txBody>
          <a:bodyPr/>
          <a:lstStyle/>
          <a:p>
            <a:pPr marL="0" indent="0" eaLnBrk="1" hangingPunct="1">
              <a:lnSpc>
                <a:spcPct val="80000"/>
              </a:lnSpc>
              <a:buFontTx/>
              <a:buNone/>
              <a:defRPr/>
            </a:pPr>
            <a:endParaRPr lang="en-US" sz="2800" dirty="0" smtClean="0">
              <a:effectLst>
                <a:outerShdw blurRad="38100" dist="38100" dir="2700000" algn="tl">
                  <a:srgbClr val="000000">
                    <a:alpha val="43137"/>
                  </a:srgbClr>
                </a:outerShdw>
              </a:effectLst>
            </a:endParaRPr>
          </a:p>
          <a:p>
            <a:pPr eaLnBrk="1" hangingPunct="1">
              <a:lnSpc>
                <a:spcPct val="80000"/>
              </a:lnSpc>
              <a:defRPr/>
            </a:pPr>
            <a:r>
              <a:rPr lang="en-US" sz="2800" dirty="0" smtClean="0"/>
              <a:t>Virginia Traffic Code requires operator’s license.</a:t>
            </a:r>
          </a:p>
          <a:p>
            <a:pPr eaLnBrk="1" hangingPunct="1">
              <a:lnSpc>
                <a:spcPct val="80000"/>
              </a:lnSpc>
              <a:defRPr/>
            </a:pPr>
            <a:endParaRPr lang="en-US" sz="2800" dirty="0" smtClean="0"/>
          </a:p>
          <a:p>
            <a:pPr eaLnBrk="1" hangingPunct="1">
              <a:lnSpc>
                <a:spcPct val="80000"/>
              </a:lnSpc>
              <a:defRPr/>
            </a:pPr>
            <a:r>
              <a:rPr lang="en-US" sz="2800" dirty="0" smtClean="0"/>
              <a:t>FRD requires all employees to have operator’s license.  </a:t>
            </a:r>
          </a:p>
          <a:p>
            <a:pPr eaLnBrk="1" hangingPunct="1">
              <a:lnSpc>
                <a:spcPct val="80000"/>
              </a:lnSpc>
              <a:defRPr/>
            </a:pPr>
            <a:endParaRPr lang="en-US" sz="2800" dirty="0" smtClean="0"/>
          </a:p>
          <a:p>
            <a:pPr eaLnBrk="1" hangingPunct="1">
              <a:lnSpc>
                <a:spcPct val="80000"/>
              </a:lnSpc>
              <a:defRPr/>
            </a:pPr>
            <a:r>
              <a:rPr lang="en-US" sz="2800" dirty="0" smtClean="0"/>
              <a:t>Must report suspension, revocation or restriction</a:t>
            </a:r>
          </a:p>
          <a:p>
            <a:pPr eaLnBrk="1" hangingPunct="1">
              <a:lnSpc>
                <a:spcPct val="80000"/>
              </a:lnSpc>
              <a:defRPr/>
            </a:pPr>
            <a:endParaRPr lang="en-US" sz="2800" dirty="0" smtClean="0"/>
          </a:p>
          <a:p>
            <a:pPr eaLnBrk="1" hangingPunct="1">
              <a:lnSpc>
                <a:spcPct val="80000"/>
              </a:lnSpc>
              <a:defRPr/>
            </a:pPr>
            <a:r>
              <a:rPr lang="en-US" sz="2800" dirty="0" smtClean="0"/>
              <a:t>Cannot “be operational” w/o operator’s license.</a:t>
            </a:r>
          </a:p>
          <a:p>
            <a:pPr eaLnBrk="1" hangingPunct="1">
              <a:lnSpc>
                <a:spcPct val="80000"/>
              </a:lnSpc>
              <a:defRPr/>
            </a:pPr>
            <a:endParaRPr lang="en-US" sz="2800" dirty="0" smtClean="0"/>
          </a:p>
          <a:p>
            <a:pPr marL="0" indent="0" eaLnBrk="1" hangingPunct="1">
              <a:lnSpc>
                <a:spcPct val="80000"/>
              </a:lnSpc>
              <a:buFontTx/>
              <a:buNone/>
              <a:defRPr/>
            </a:pPr>
            <a:endParaRPr lang="en-US" sz="2800" dirty="0" smtClean="0"/>
          </a:p>
          <a:p>
            <a:pPr eaLnBrk="1" hangingPunct="1">
              <a:lnSpc>
                <a:spcPct val="80000"/>
              </a:lnSpc>
              <a:defRPr/>
            </a:pPr>
            <a:endParaRPr lang="en-US" sz="2800" dirty="0" smtClean="0"/>
          </a:p>
          <a:p>
            <a:pPr marL="0" indent="0" eaLnBrk="1" hangingPunct="1">
              <a:lnSpc>
                <a:spcPct val="80000"/>
              </a:lnSpc>
              <a:buFontTx/>
              <a:buNone/>
              <a:defRPr/>
            </a:pPr>
            <a:endParaRPr lang="en-US" sz="2800" dirty="0" smtClean="0">
              <a:effectLst/>
            </a:endParaRPr>
          </a:p>
          <a:p>
            <a:pPr eaLnBrk="1" hangingPunct="1">
              <a:lnSpc>
                <a:spcPct val="80000"/>
              </a:lnSpc>
              <a:defRPr/>
            </a:pPr>
            <a:endParaRPr lang="en-US" sz="2800" dirty="0" smtClean="0"/>
          </a:p>
          <a:p>
            <a:pPr eaLnBrk="1" hangingPunct="1">
              <a:lnSpc>
                <a:spcPct val="80000"/>
              </a:lnSpc>
              <a:defRPr/>
            </a:pPr>
            <a:endParaRPr lang="en-US" sz="2800" dirty="0" smtClean="0"/>
          </a:p>
          <a:p>
            <a:pPr eaLnBrk="1" hangingPunct="1">
              <a:lnSpc>
                <a:spcPct val="80000"/>
              </a:lnSpc>
              <a:defRPr/>
            </a:pPr>
            <a:endParaRPr lang="en-US" sz="2800" dirty="0" smtClean="0"/>
          </a:p>
        </p:txBody>
      </p:sp>
    </p:spTree>
    <p:extLst>
      <p:ext uri="{BB962C8B-B14F-4D97-AF65-F5344CB8AC3E}">
        <p14:creationId xmlns:p14="http://schemas.microsoft.com/office/powerpoint/2010/main" val="12359986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of Virginia</a:t>
            </a:r>
            <a:endParaRPr lang="en-US" dirty="0"/>
          </a:p>
        </p:txBody>
      </p:sp>
      <p:sp>
        <p:nvSpPr>
          <p:cNvPr id="93187" name="Rectangle 3"/>
          <p:cNvSpPr>
            <a:spLocks noGrp="1" noChangeArrowheads="1"/>
          </p:cNvSpPr>
          <p:nvPr>
            <p:ph idx="1"/>
          </p:nvPr>
        </p:nvSpPr>
        <p:spPr>
          <a:xfrm>
            <a:off x="457200" y="1143000"/>
            <a:ext cx="8534400" cy="5562600"/>
          </a:xfrm>
        </p:spPr>
        <p:txBody>
          <a:bodyPr/>
          <a:lstStyle/>
          <a:p>
            <a:pPr eaLnBrk="1" hangingPunct="1">
              <a:lnSpc>
                <a:spcPct val="90000"/>
              </a:lnSpc>
              <a:buFontTx/>
              <a:buNone/>
              <a:defRPr/>
            </a:pPr>
            <a:r>
              <a:rPr lang="en-US" sz="2400" dirty="0" smtClean="0"/>
              <a:t>12 VAC 5-31 – 910</a:t>
            </a:r>
          </a:p>
          <a:p>
            <a:pPr eaLnBrk="1" hangingPunct="1">
              <a:lnSpc>
                <a:spcPct val="90000"/>
              </a:lnSpc>
              <a:buFontTx/>
              <a:buNone/>
              <a:defRPr/>
            </a:pPr>
            <a:r>
              <a:rPr lang="en-US" sz="2400" u="sng" dirty="0" smtClean="0"/>
              <a:t>EMS Personnel Requirements and Standards of Conduct</a:t>
            </a:r>
          </a:p>
          <a:p>
            <a:pPr eaLnBrk="1" hangingPunct="1">
              <a:lnSpc>
                <a:spcPct val="90000"/>
              </a:lnSpc>
              <a:buFontTx/>
              <a:buNone/>
              <a:defRPr/>
            </a:pPr>
            <a:endParaRPr lang="en-US" sz="2400" u="sng" dirty="0" smtClean="0"/>
          </a:p>
          <a:p>
            <a:pPr marL="457200" indent="-457200" eaLnBrk="1" hangingPunct="1">
              <a:lnSpc>
                <a:spcPct val="90000"/>
              </a:lnSpc>
              <a:buFontTx/>
              <a:buAutoNum type="alphaUcPeriod" startAt="2"/>
              <a:defRPr/>
            </a:pPr>
            <a:r>
              <a:rPr lang="en-US" sz="2400" dirty="0" smtClean="0"/>
              <a:t>EMS personnel may not act as an operator of an EMS vehicle if they have been </a:t>
            </a:r>
            <a:r>
              <a:rPr lang="en-US" sz="2400" u="sng" dirty="0" smtClean="0"/>
              <a:t>convicted</a:t>
            </a:r>
            <a:r>
              <a:rPr lang="en-US" sz="2400" dirty="0" smtClean="0"/>
              <a:t> of the charge:</a:t>
            </a:r>
          </a:p>
          <a:p>
            <a:pPr marL="0" indent="0" eaLnBrk="1" hangingPunct="1">
              <a:lnSpc>
                <a:spcPct val="90000"/>
              </a:lnSpc>
              <a:buFontTx/>
              <a:buNone/>
              <a:defRPr/>
            </a:pPr>
            <a:r>
              <a:rPr lang="en-US" sz="2400" dirty="0" smtClean="0"/>
              <a:t>1.  DUI / DWI - alcohol or drugs</a:t>
            </a:r>
          </a:p>
          <a:p>
            <a:pPr marL="457200" indent="-457200" eaLnBrk="1" hangingPunct="1">
              <a:lnSpc>
                <a:spcPct val="90000"/>
              </a:lnSpc>
              <a:buFontTx/>
              <a:buAutoNum type="arabicPeriod" startAt="2"/>
              <a:defRPr/>
            </a:pPr>
            <a:r>
              <a:rPr lang="en-US" sz="2400" dirty="0" smtClean="0"/>
              <a:t>Assign to ASAP </a:t>
            </a:r>
          </a:p>
          <a:p>
            <a:pPr marL="457200" indent="-457200" eaLnBrk="1" hangingPunct="1">
              <a:lnSpc>
                <a:spcPct val="90000"/>
              </a:lnSpc>
              <a:buFontTx/>
              <a:buAutoNum type="arabicPeriod" startAt="2"/>
              <a:defRPr/>
            </a:pPr>
            <a:r>
              <a:rPr lang="en-US" sz="2400" dirty="0" smtClean="0"/>
              <a:t>Felony</a:t>
            </a:r>
          </a:p>
          <a:p>
            <a:pPr marL="457200" indent="-457200" eaLnBrk="1" hangingPunct="1">
              <a:lnSpc>
                <a:spcPct val="90000"/>
              </a:lnSpc>
              <a:buFontTx/>
              <a:buAutoNum type="arabicPeriod" startAt="2"/>
              <a:defRPr/>
            </a:pPr>
            <a:r>
              <a:rPr lang="en-US" sz="2400" dirty="0" smtClean="0"/>
              <a:t>Hit &amp; Run</a:t>
            </a:r>
          </a:p>
          <a:p>
            <a:pPr marL="457200" indent="-457200" eaLnBrk="1" hangingPunct="1">
              <a:lnSpc>
                <a:spcPct val="90000"/>
              </a:lnSpc>
              <a:buFontTx/>
              <a:buAutoNum type="arabicPeriod" startAt="2"/>
              <a:defRPr/>
            </a:pPr>
            <a:r>
              <a:rPr lang="en-US" sz="2400" dirty="0" smtClean="0"/>
              <a:t>Suspended or Revoked operator’s license</a:t>
            </a:r>
          </a:p>
          <a:p>
            <a:pPr marL="0" indent="0" eaLnBrk="1" hangingPunct="1">
              <a:lnSpc>
                <a:spcPct val="90000"/>
              </a:lnSpc>
              <a:buFontTx/>
              <a:buNone/>
              <a:defRPr/>
            </a:pPr>
            <a:r>
              <a:rPr lang="en-US" sz="2400" dirty="0" smtClean="0"/>
              <a:t>Prohibited from driving EMS vehicle for a period of </a:t>
            </a:r>
            <a:r>
              <a:rPr lang="en-US" sz="2400" u="sng" dirty="0" smtClean="0">
                <a:solidFill>
                  <a:srgbClr val="FFFF00"/>
                </a:solidFill>
              </a:rPr>
              <a:t>60 months which </a:t>
            </a:r>
            <a:r>
              <a:rPr lang="en-US" sz="2400" dirty="0" smtClean="0"/>
              <a:t>means </a:t>
            </a:r>
            <a:r>
              <a:rPr lang="en-US" sz="2400" u="sng" dirty="0" smtClean="0">
                <a:solidFill>
                  <a:srgbClr val="FF0000"/>
                </a:solidFill>
              </a:rPr>
              <a:t>UNEMPLOYMENT</a:t>
            </a:r>
            <a:r>
              <a:rPr lang="en-US" sz="2400" u="sng" dirty="0" smtClean="0"/>
              <a:t>! (NON-OPERATIONAL for Volunteers)</a:t>
            </a:r>
          </a:p>
          <a:p>
            <a:pPr marL="0" indent="0" eaLnBrk="1" hangingPunct="1">
              <a:lnSpc>
                <a:spcPct val="90000"/>
              </a:lnSpc>
              <a:buFontTx/>
              <a:buNone/>
              <a:defRPr/>
            </a:pPr>
            <a:endParaRPr lang="en-US" sz="2400" dirty="0" smtClean="0"/>
          </a:p>
          <a:p>
            <a:pPr marL="457200" indent="-457200" eaLnBrk="1" hangingPunct="1">
              <a:lnSpc>
                <a:spcPct val="90000"/>
              </a:lnSpc>
              <a:buFontTx/>
              <a:buAutoNum type="arabicPeriod" startAt="2"/>
              <a:defRPr/>
            </a:pPr>
            <a:endParaRPr lang="en-US" sz="2400" dirty="0" smtClean="0"/>
          </a:p>
          <a:p>
            <a:pPr marL="457200" indent="-457200" eaLnBrk="1" hangingPunct="1">
              <a:lnSpc>
                <a:spcPct val="90000"/>
              </a:lnSpc>
              <a:buFontTx/>
              <a:buAutoNum type="arabicPeriod"/>
              <a:defRPr/>
            </a:pPr>
            <a:endParaRPr lang="en-US" sz="2400" dirty="0" smtClean="0"/>
          </a:p>
        </p:txBody>
      </p:sp>
    </p:spTree>
    <p:extLst>
      <p:ext uri="{BB962C8B-B14F-4D97-AF65-F5344CB8AC3E}">
        <p14:creationId xmlns:p14="http://schemas.microsoft.com/office/powerpoint/2010/main" val="20675641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944562"/>
          </a:xfrm>
        </p:spPr>
        <p:txBody>
          <a:bodyPr/>
          <a:lstStyle/>
          <a:p>
            <a:r>
              <a:rPr lang="en-US" dirty="0" smtClean="0"/>
              <a:t>FRD Administrative SOPs</a:t>
            </a:r>
          </a:p>
        </p:txBody>
      </p:sp>
      <p:sp>
        <p:nvSpPr>
          <p:cNvPr id="3" name="Text Placeholder 2"/>
          <p:cNvSpPr>
            <a:spLocks noGrp="1"/>
          </p:cNvSpPr>
          <p:nvPr>
            <p:ph type="body" sz="half" idx="1"/>
          </p:nvPr>
        </p:nvSpPr>
        <p:spPr>
          <a:xfrm>
            <a:off x="304800" y="1219200"/>
            <a:ext cx="8305800" cy="5181600"/>
          </a:xfrm>
        </p:spPr>
        <p:txBody>
          <a:bodyPr/>
          <a:lstStyle/>
          <a:p>
            <a:pPr>
              <a:defRPr/>
            </a:pPr>
            <a:r>
              <a:rPr lang="en-US" sz="2400" dirty="0" smtClean="0"/>
              <a:t>01.00 General[1/2009]</a:t>
            </a:r>
          </a:p>
          <a:p>
            <a:pPr>
              <a:defRPr/>
            </a:pPr>
            <a:r>
              <a:rPr lang="en-US" sz="2400" dirty="0" smtClean="0"/>
              <a:t>01.00.01 Written Department Communications [1/2009]</a:t>
            </a:r>
          </a:p>
          <a:p>
            <a:pPr>
              <a:defRPr/>
            </a:pPr>
            <a:r>
              <a:rPr lang="en-US" sz="2400" dirty="0" smtClean="0"/>
              <a:t>01.01 Command and Structure[1/2009]</a:t>
            </a:r>
          </a:p>
          <a:p>
            <a:pPr>
              <a:defRPr/>
            </a:pPr>
            <a:r>
              <a:rPr lang="en-US" sz="2400" dirty="0" smtClean="0"/>
              <a:t>01.01.01 Chain of Command for Field Operations [1/2009]</a:t>
            </a:r>
          </a:p>
          <a:p>
            <a:pPr>
              <a:defRPr/>
            </a:pPr>
            <a:r>
              <a:rPr lang="en-US" sz="2400" dirty="0" smtClean="0"/>
              <a:t>01.01.02 Volunteer Chiefs/Command Officers [1/2009]</a:t>
            </a:r>
          </a:p>
          <a:p>
            <a:pPr>
              <a:defRPr/>
            </a:pPr>
            <a:r>
              <a:rPr lang="en-US" sz="2400" dirty="0" smtClean="0"/>
              <a:t>01.01.03 Staffing Procedures [3/2011]</a:t>
            </a:r>
          </a:p>
          <a:p>
            <a:pPr>
              <a:defRPr/>
            </a:pPr>
            <a:r>
              <a:rPr lang="en-US" sz="2400" dirty="0" smtClean="0"/>
              <a:t>01.01.04 Flexible Staffing [1/2009]</a:t>
            </a:r>
          </a:p>
          <a:p>
            <a:pPr>
              <a:defRPr/>
            </a:pPr>
            <a:r>
              <a:rPr lang="en-US" sz="2400" dirty="0" smtClean="0"/>
              <a:t>01.01.05 Volunteer Utilization [10/2009]</a:t>
            </a:r>
          </a:p>
          <a:p>
            <a:pPr>
              <a:defRPr/>
            </a:pPr>
            <a:r>
              <a:rPr lang="en-US" sz="2400" dirty="0" smtClean="0"/>
              <a:t>01.01.07 Volunteer Resource Officer Program [1/2009]</a:t>
            </a:r>
          </a:p>
          <a:p>
            <a:pPr>
              <a:defRPr/>
            </a:pPr>
            <a:r>
              <a:rPr lang="en-US" sz="2400" dirty="0" smtClean="0"/>
              <a:t>01.08.01 Use of County-Owned Vehicles [</a:t>
            </a:r>
            <a:r>
              <a:rPr lang="en-US" sz="2400" i="1" dirty="0" smtClean="0"/>
              <a:t>7/2011</a:t>
            </a:r>
            <a:r>
              <a:rPr lang="en-US" sz="2400" dirty="0" smtClean="0"/>
              <a:t>]</a:t>
            </a:r>
            <a:endParaRPr lang="en-US" sz="5400" dirty="0" smtClean="0"/>
          </a:p>
          <a:p>
            <a:pPr marL="0" indent="0">
              <a:buFontTx/>
              <a:buNone/>
              <a:defRPr/>
            </a:pPr>
            <a:r>
              <a:rPr lang="en-US" dirty="0" smtClean="0"/>
              <a:t> </a:t>
            </a:r>
            <a:endParaRPr lang="en-US" dirty="0"/>
          </a:p>
        </p:txBody>
      </p:sp>
      <p:sp>
        <p:nvSpPr>
          <p:cNvPr id="35844" name="Slide Number Placeholder 4"/>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5104816-9014-45A6-BBAB-BEB97DF11995}" type="slidenum">
              <a:rPr lang="en-US" smtClean="0"/>
              <a:pPr eaLnBrk="1" hangingPunct="1"/>
              <a:t>86</a:t>
            </a:fld>
            <a:endParaRPr lang="en-US" smtClean="0"/>
          </a:p>
        </p:txBody>
      </p:sp>
    </p:spTree>
    <p:extLst>
      <p:ext uri="{BB962C8B-B14F-4D97-AF65-F5344CB8AC3E}">
        <p14:creationId xmlns:p14="http://schemas.microsoft.com/office/powerpoint/2010/main" val="4579393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4638"/>
            <a:ext cx="8229600" cy="715962"/>
          </a:xfrm>
        </p:spPr>
        <p:txBody>
          <a:bodyPr/>
          <a:lstStyle/>
          <a:p>
            <a:r>
              <a:rPr lang="en-US" dirty="0" smtClean="0"/>
              <a:t>FRD Personnel SOPs</a:t>
            </a:r>
          </a:p>
        </p:txBody>
      </p:sp>
      <p:sp>
        <p:nvSpPr>
          <p:cNvPr id="3" name="Text Placeholder 2"/>
          <p:cNvSpPr>
            <a:spLocks noGrp="1"/>
          </p:cNvSpPr>
          <p:nvPr>
            <p:ph type="body" sz="half" idx="1"/>
          </p:nvPr>
        </p:nvSpPr>
        <p:spPr>
          <a:xfrm>
            <a:off x="457200" y="914400"/>
            <a:ext cx="8382000" cy="5562600"/>
          </a:xfrm>
        </p:spPr>
        <p:txBody>
          <a:bodyPr/>
          <a:lstStyle/>
          <a:p>
            <a:pPr>
              <a:defRPr/>
            </a:pPr>
            <a:r>
              <a:rPr lang="en-US" sz="1600" dirty="0" smtClean="0"/>
              <a:t>02.00.04 Sexual Harassment [1/2009]</a:t>
            </a:r>
          </a:p>
          <a:p>
            <a:pPr>
              <a:defRPr/>
            </a:pPr>
            <a:r>
              <a:rPr lang="en-US" sz="1600" dirty="0" smtClean="0"/>
              <a:t>02.00.05 Discrimination [1/2009]</a:t>
            </a:r>
          </a:p>
          <a:p>
            <a:pPr>
              <a:defRPr/>
            </a:pPr>
            <a:r>
              <a:rPr lang="en-US" sz="1600" dirty="0" smtClean="0"/>
              <a:t>02.00.06 Oral and Written Reprimands [1/2009]</a:t>
            </a:r>
          </a:p>
          <a:p>
            <a:pPr>
              <a:defRPr/>
            </a:pPr>
            <a:r>
              <a:rPr lang="en-US" sz="1600" dirty="0" smtClean="0"/>
              <a:t>02.00.13 Employee Relations [1/2009]</a:t>
            </a:r>
          </a:p>
          <a:p>
            <a:pPr>
              <a:defRPr/>
            </a:pPr>
            <a:r>
              <a:rPr lang="en-US" sz="1600" dirty="0" smtClean="0"/>
              <a:t>02.00.14 Workplace Violence [1/2009]</a:t>
            </a:r>
          </a:p>
          <a:p>
            <a:pPr>
              <a:defRPr/>
            </a:pPr>
            <a:r>
              <a:rPr lang="en-US" sz="1600" dirty="0" smtClean="0"/>
              <a:t>02.03.01 Personal Injury Reporting [1/2009]</a:t>
            </a:r>
          </a:p>
          <a:p>
            <a:pPr>
              <a:defRPr/>
            </a:pPr>
            <a:r>
              <a:rPr lang="en-US" sz="1600" dirty="0" smtClean="0"/>
              <a:t>02.03.02 Survivor Information Form (FRD-017) [3/2010]</a:t>
            </a:r>
          </a:p>
          <a:p>
            <a:pPr>
              <a:defRPr/>
            </a:pPr>
            <a:r>
              <a:rPr lang="en-US" sz="1600" dirty="0" smtClean="0"/>
              <a:t>02.03.03 Occupational Contaminant Exposures [1/2009]</a:t>
            </a:r>
          </a:p>
          <a:p>
            <a:pPr>
              <a:defRPr/>
            </a:pPr>
            <a:r>
              <a:rPr lang="en-US" sz="1600" dirty="0" smtClean="0"/>
              <a:t>02.03.04 Personnel Safety [1/2009]</a:t>
            </a:r>
          </a:p>
          <a:p>
            <a:pPr>
              <a:defRPr/>
            </a:pPr>
            <a:r>
              <a:rPr lang="en-US" sz="1600" dirty="0" smtClean="0"/>
              <a:t>02.03.05 Repair or Replacement of False Teeth and Eye Glasses [5/2011]</a:t>
            </a:r>
          </a:p>
          <a:p>
            <a:pPr>
              <a:defRPr/>
            </a:pPr>
            <a:r>
              <a:rPr lang="en-US" sz="1600" dirty="0" smtClean="0"/>
              <a:t>02.03.07 Critical Incident Stress Debriefing Program [1/2009]</a:t>
            </a:r>
          </a:p>
          <a:p>
            <a:pPr>
              <a:defRPr/>
            </a:pPr>
            <a:r>
              <a:rPr lang="en-US" sz="1600" dirty="0" smtClean="0"/>
              <a:t>02.03.08 Employee Assistance Program [1/2009]</a:t>
            </a:r>
          </a:p>
          <a:p>
            <a:pPr>
              <a:defRPr/>
            </a:pPr>
            <a:r>
              <a:rPr lang="en-US" sz="1600" dirty="0" smtClean="0"/>
              <a:t>02.03.09 Fitness Program [1/2009]</a:t>
            </a:r>
          </a:p>
          <a:p>
            <a:pPr>
              <a:defRPr/>
            </a:pPr>
            <a:r>
              <a:rPr lang="en-US" sz="1600" dirty="0" smtClean="0"/>
              <a:t>02.03.11 Emergency Evacuation of Personnel [1/2009]</a:t>
            </a:r>
          </a:p>
          <a:p>
            <a:pPr>
              <a:defRPr/>
            </a:pPr>
            <a:r>
              <a:rPr lang="en-US" sz="1600" dirty="0" smtClean="0"/>
              <a:t>02.03.12 Designated Areas for Tobacco Use [1/2009]</a:t>
            </a:r>
          </a:p>
          <a:p>
            <a:pPr>
              <a:defRPr/>
            </a:pPr>
            <a:r>
              <a:rPr lang="en-US" sz="1600" dirty="0" smtClean="0"/>
              <a:t>02.09.05 Procedures for Employees Involved in an Arrest, Criminal or Civil Court Action [6/2010]</a:t>
            </a:r>
          </a:p>
          <a:p>
            <a:pPr>
              <a:defRPr/>
            </a:pPr>
            <a:r>
              <a:rPr lang="en-US" sz="1600" dirty="0" smtClean="0"/>
              <a:t>02.09.07 Driver's License Requirements [1/2009]</a:t>
            </a:r>
          </a:p>
          <a:p>
            <a:pPr>
              <a:defRPr/>
            </a:pPr>
            <a:r>
              <a:rPr lang="en-US" sz="1600" dirty="0" smtClean="0"/>
              <a:t>02.09.09 Grooming [1/2009]</a:t>
            </a:r>
            <a:endParaRPr lang="en-US" dirty="0" smtClean="0"/>
          </a:p>
          <a:p>
            <a:pPr marL="0" indent="0">
              <a:buFontTx/>
              <a:buNone/>
              <a:defRPr/>
            </a:pPr>
            <a:r>
              <a:rPr lang="en-US" sz="2800" dirty="0" smtClean="0"/>
              <a:t> </a:t>
            </a:r>
            <a:endParaRPr lang="en-US" sz="2800" dirty="0"/>
          </a:p>
        </p:txBody>
      </p:sp>
      <p:sp>
        <p:nvSpPr>
          <p:cNvPr id="36868" name="Slide Number Placeholder 4"/>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86E1A7B-ECEB-4D83-97E1-4D4AD6F58005}" type="slidenum">
              <a:rPr lang="en-US" smtClean="0"/>
              <a:pPr eaLnBrk="1" hangingPunct="1"/>
              <a:t>87</a:t>
            </a:fld>
            <a:endParaRPr lang="en-US" smtClean="0"/>
          </a:p>
        </p:txBody>
      </p:sp>
    </p:spTree>
    <p:extLst>
      <p:ext uri="{BB962C8B-B14F-4D97-AF65-F5344CB8AC3E}">
        <p14:creationId xmlns:p14="http://schemas.microsoft.com/office/powerpoint/2010/main" val="37361569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FD3F8E-34DF-4032-B2FE-BA3E5F29C174}" type="slidenum">
              <a:rPr lang="en-US" smtClean="0"/>
              <a:pPr eaLnBrk="1" hangingPunct="1"/>
              <a:t>88</a:t>
            </a:fld>
            <a:endParaRPr lang="en-US" smtClean="0"/>
          </a:p>
        </p:txBody>
      </p:sp>
      <p:sp>
        <p:nvSpPr>
          <p:cNvPr id="162818" name="Rectangle 2"/>
          <p:cNvSpPr>
            <a:spLocks noChangeArrowheads="1"/>
          </p:cNvSpPr>
          <p:nvPr/>
        </p:nvSpPr>
        <p:spPr bwMode="auto">
          <a:xfrm>
            <a:off x="381000" y="1676400"/>
            <a:ext cx="8610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nSpc>
                <a:spcPct val="120000"/>
              </a:lnSpc>
              <a:spcBef>
                <a:spcPct val="20000"/>
              </a:spcBef>
              <a:buFontTx/>
              <a:buChar char="•"/>
            </a:pPr>
            <a:r>
              <a:rPr lang="en-US" sz="2400" b="1" i="1"/>
              <a:t>Rookie</a:t>
            </a:r>
            <a:r>
              <a:rPr lang="en-US" sz="2000"/>
              <a:t> - Recruit firefighter</a:t>
            </a:r>
          </a:p>
          <a:p>
            <a:pPr marL="342900" indent="-342900">
              <a:lnSpc>
                <a:spcPct val="120000"/>
              </a:lnSpc>
              <a:spcBef>
                <a:spcPct val="20000"/>
              </a:spcBef>
              <a:buFontTx/>
              <a:buChar char="•"/>
            </a:pPr>
            <a:r>
              <a:rPr lang="en-US" sz="2400" b="1" i="1"/>
              <a:t>Firefighter</a:t>
            </a:r>
            <a:r>
              <a:rPr lang="en-US" sz="2000"/>
              <a:t> - Basic rank; requires EMT and Firefighter certifications</a:t>
            </a:r>
          </a:p>
          <a:p>
            <a:pPr marL="342900" indent="-342900">
              <a:lnSpc>
                <a:spcPct val="120000"/>
              </a:lnSpc>
              <a:spcBef>
                <a:spcPct val="20000"/>
              </a:spcBef>
              <a:buFontTx/>
              <a:buChar char="•"/>
            </a:pPr>
            <a:r>
              <a:rPr lang="en-US" sz="2400" b="1" i="1"/>
              <a:t>Technician</a:t>
            </a:r>
            <a:r>
              <a:rPr lang="en-US" sz="2000"/>
              <a:t> - First level of promotion within Fairfax County; besides EMT Fairfax also has Technician Driver, Hazmat, and Technical Rescue</a:t>
            </a:r>
          </a:p>
          <a:p>
            <a:pPr marL="342900" indent="-342900">
              <a:lnSpc>
                <a:spcPct val="120000"/>
              </a:lnSpc>
              <a:spcBef>
                <a:spcPct val="20000"/>
              </a:spcBef>
              <a:buFontTx/>
              <a:buChar char="•"/>
            </a:pPr>
            <a:r>
              <a:rPr lang="en-US" sz="2400" b="1" i="1"/>
              <a:t>EMT-B </a:t>
            </a:r>
            <a:r>
              <a:rPr lang="en-US" sz="2000"/>
              <a:t>– Minimum qualification held by all operational personnel</a:t>
            </a:r>
          </a:p>
          <a:p>
            <a:pPr marL="342900" indent="-342900">
              <a:lnSpc>
                <a:spcPct val="120000"/>
              </a:lnSpc>
              <a:spcBef>
                <a:spcPct val="20000"/>
              </a:spcBef>
              <a:buFontTx/>
              <a:buChar char="•"/>
            </a:pPr>
            <a:r>
              <a:rPr lang="en-US" sz="2400" b="1" i="1"/>
              <a:t>EMT-I (Intermediate)</a:t>
            </a:r>
            <a:r>
              <a:rPr lang="en-US" sz="2000"/>
              <a:t> - Assigned to medic units or engines</a:t>
            </a:r>
          </a:p>
          <a:p>
            <a:pPr marL="342900" indent="-342900">
              <a:lnSpc>
                <a:spcPct val="120000"/>
              </a:lnSpc>
              <a:spcBef>
                <a:spcPct val="20000"/>
              </a:spcBef>
              <a:buFontTx/>
              <a:buChar char="•"/>
            </a:pPr>
            <a:r>
              <a:rPr lang="en-US" sz="2400" b="1" i="1"/>
              <a:t>EMT-P (Paramedic)</a:t>
            </a:r>
            <a:r>
              <a:rPr lang="en-US" sz="2000"/>
              <a:t> - Assigned to medic units or engines</a:t>
            </a:r>
          </a:p>
          <a:p>
            <a:pPr marL="342900" indent="-342900">
              <a:lnSpc>
                <a:spcPct val="120000"/>
              </a:lnSpc>
              <a:spcBef>
                <a:spcPct val="20000"/>
              </a:spcBef>
              <a:buFontTx/>
              <a:buChar char="•"/>
            </a:pPr>
            <a:endParaRPr lang="en-US" sz="2000"/>
          </a:p>
        </p:txBody>
      </p:sp>
      <p:sp>
        <p:nvSpPr>
          <p:cNvPr id="68612" name="Rectangle 3"/>
          <p:cNvSpPr>
            <a:spLocks noChangeArrowheads="1"/>
          </p:cNvSpPr>
          <p:nvPr/>
        </p:nvSpPr>
        <p:spPr bwMode="auto">
          <a:xfrm>
            <a:off x="381000" y="381000"/>
            <a:ext cx="8458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r>
              <a:rPr lang="en-US" sz="4400"/>
              <a:t>Terminology</a:t>
            </a:r>
            <a:br>
              <a:rPr lang="en-US" sz="4400"/>
            </a:br>
            <a:r>
              <a:rPr lang="en-US" sz="2800" i="1"/>
              <a:t>Ranks/Personnel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28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28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28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281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281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28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281DA2-9DC3-4640-919B-8C800FC027F8}" type="slidenum">
              <a:rPr lang="en-US" smtClean="0"/>
              <a:pPr eaLnBrk="1" hangingPunct="1"/>
              <a:t>89</a:t>
            </a:fld>
            <a:endParaRPr lang="en-US" smtClean="0"/>
          </a:p>
        </p:txBody>
      </p:sp>
      <p:sp>
        <p:nvSpPr>
          <p:cNvPr id="164866" name="Rectangle 2"/>
          <p:cNvSpPr>
            <a:spLocks noChangeArrowheads="1"/>
          </p:cNvSpPr>
          <p:nvPr/>
        </p:nvSpPr>
        <p:spPr bwMode="auto">
          <a:xfrm>
            <a:off x="609600" y="1752600"/>
            <a:ext cx="8153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nSpc>
                <a:spcPct val="120000"/>
              </a:lnSpc>
              <a:spcBef>
                <a:spcPct val="20000"/>
              </a:spcBef>
              <a:buFontTx/>
              <a:buChar char="•"/>
            </a:pPr>
            <a:r>
              <a:rPr lang="en-US" sz="2800" b="1" i="1"/>
              <a:t>Master Technician</a:t>
            </a:r>
            <a:r>
              <a:rPr lang="en-US" sz="2400"/>
              <a:t> - Senior technician; can fill in for officers and teaches in the station</a:t>
            </a:r>
            <a:endParaRPr lang="en-US"/>
          </a:p>
          <a:p>
            <a:pPr marL="342900" indent="-342900">
              <a:lnSpc>
                <a:spcPct val="120000"/>
              </a:lnSpc>
              <a:spcBef>
                <a:spcPct val="20000"/>
              </a:spcBef>
              <a:buFontTx/>
              <a:buChar char="•"/>
            </a:pPr>
            <a:r>
              <a:rPr lang="en-US" sz="2800" b="1" i="1"/>
              <a:t>Lieutenant</a:t>
            </a:r>
            <a:r>
              <a:rPr lang="en-US" sz="2400"/>
              <a:t> - Company level officer; commands a squad or truck company</a:t>
            </a:r>
          </a:p>
          <a:p>
            <a:pPr marL="342900" indent="-342900">
              <a:lnSpc>
                <a:spcPct val="120000"/>
              </a:lnSpc>
              <a:spcBef>
                <a:spcPct val="20000"/>
              </a:spcBef>
              <a:buFontTx/>
              <a:buChar char="•"/>
            </a:pPr>
            <a:r>
              <a:rPr lang="en-US" sz="2800" b="1" i="1"/>
              <a:t>Captain I</a:t>
            </a:r>
            <a:r>
              <a:rPr lang="en-US" sz="2400"/>
              <a:t> - Company level officer; may also be a shift leader</a:t>
            </a:r>
          </a:p>
          <a:p>
            <a:pPr marL="342900" indent="-342900">
              <a:lnSpc>
                <a:spcPct val="120000"/>
              </a:lnSpc>
              <a:spcBef>
                <a:spcPct val="20000"/>
              </a:spcBef>
              <a:buFontTx/>
              <a:buChar char="•"/>
            </a:pPr>
            <a:r>
              <a:rPr lang="en-US" sz="2800" b="1" i="1"/>
              <a:t>Captain II</a:t>
            </a:r>
            <a:r>
              <a:rPr lang="en-US" sz="2400"/>
              <a:t> - OIC of a department company or station</a:t>
            </a:r>
          </a:p>
        </p:txBody>
      </p:sp>
      <p:sp>
        <p:nvSpPr>
          <p:cNvPr id="69636" name="Rectangle 3"/>
          <p:cNvSpPr>
            <a:spLocks noChangeArrowheads="1"/>
          </p:cNvSpPr>
          <p:nvPr/>
        </p:nvSpPr>
        <p:spPr bwMode="auto">
          <a:xfrm>
            <a:off x="381000" y="381000"/>
            <a:ext cx="8458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r>
              <a:rPr lang="en-US" sz="4400"/>
              <a:t>Terminology</a:t>
            </a:r>
            <a:br>
              <a:rPr lang="en-US" sz="4400"/>
            </a:br>
            <a:r>
              <a:rPr lang="en-US" sz="2800" i="1"/>
              <a:t>Ranks/Personnel  (continued)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48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48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48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48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87D97DA-3588-4D69-8764-3D616C8B0B5B}" type="slidenum">
              <a:rPr lang="en-US" smtClean="0"/>
              <a:pPr eaLnBrk="1" hangingPunct="1"/>
              <a:t>9</a:t>
            </a:fld>
            <a:endParaRPr lang="en-US" smtClean="0"/>
          </a:p>
        </p:txBody>
      </p:sp>
      <p:pic>
        <p:nvPicPr>
          <p:cNvPr id="13315" name="Picture 5" descr="county-org-ch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A5D7F3-3444-469F-B00F-3E4C801A980B}" type="slidenum">
              <a:rPr lang="en-US" smtClean="0"/>
              <a:pPr eaLnBrk="1" hangingPunct="1"/>
              <a:t>90</a:t>
            </a:fld>
            <a:endParaRPr lang="en-US" smtClean="0"/>
          </a:p>
        </p:txBody>
      </p:sp>
      <p:sp>
        <p:nvSpPr>
          <p:cNvPr id="166914" name="Rectangle 2"/>
          <p:cNvSpPr>
            <a:spLocks noGrp="1" noChangeArrowheads="1"/>
          </p:cNvSpPr>
          <p:nvPr>
            <p:ph type="body" idx="1"/>
          </p:nvPr>
        </p:nvSpPr>
        <p:spPr>
          <a:xfrm>
            <a:off x="533400" y="1828800"/>
            <a:ext cx="8610600" cy="4724400"/>
          </a:xfrm>
        </p:spPr>
        <p:txBody>
          <a:bodyPr/>
          <a:lstStyle/>
          <a:p>
            <a:pPr eaLnBrk="1" hangingPunct="1">
              <a:lnSpc>
                <a:spcPct val="120000"/>
              </a:lnSpc>
            </a:pPr>
            <a:r>
              <a:rPr lang="en-US" sz="2800" b="1" i="1" smtClean="0"/>
              <a:t>Battalion Chief</a:t>
            </a:r>
            <a:r>
              <a:rPr lang="en-US" sz="2400" smtClean="0"/>
              <a:t> - Commands a single battalion</a:t>
            </a:r>
          </a:p>
          <a:p>
            <a:pPr eaLnBrk="1" hangingPunct="1">
              <a:lnSpc>
                <a:spcPct val="120000"/>
              </a:lnSpc>
            </a:pPr>
            <a:r>
              <a:rPr lang="en-US" sz="2800" b="1" i="1" smtClean="0"/>
              <a:t>Deputy Chief</a:t>
            </a:r>
            <a:r>
              <a:rPr lang="en-US" sz="2400" smtClean="0"/>
              <a:t> - A, B &amp; C Shift, Special Operations, Support Services, Training Division &amp; Fire Prevention</a:t>
            </a:r>
          </a:p>
          <a:p>
            <a:pPr eaLnBrk="1" hangingPunct="1">
              <a:lnSpc>
                <a:spcPct val="120000"/>
              </a:lnSpc>
            </a:pPr>
            <a:r>
              <a:rPr lang="en-US" sz="2800" b="1" i="1" smtClean="0"/>
              <a:t>Assistant Fire Chief</a:t>
            </a:r>
            <a:r>
              <a:rPr lang="en-US" sz="2400" smtClean="0"/>
              <a:t> - Joint second in commands Operations &amp; Support</a:t>
            </a:r>
          </a:p>
          <a:p>
            <a:pPr eaLnBrk="1" hangingPunct="1">
              <a:lnSpc>
                <a:spcPct val="120000"/>
              </a:lnSpc>
            </a:pPr>
            <a:r>
              <a:rPr lang="en-US" sz="2800" b="1" i="1" smtClean="0"/>
              <a:t>Fire Chief</a:t>
            </a:r>
            <a:r>
              <a:rPr lang="en-US" sz="2400" smtClean="0"/>
              <a:t> - Highest rank of the department</a:t>
            </a:r>
          </a:p>
          <a:p>
            <a:pPr eaLnBrk="1" hangingPunct="1">
              <a:lnSpc>
                <a:spcPct val="120000"/>
              </a:lnSpc>
            </a:pPr>
            <a:endParaRPr lang="en-US" sz="1800" smtClean="0"/>
          </a:p>
        </p:txBody>
      </p:sp>
      <p:sp>
        <p:nvSpPr>
          <p:cNvPr id="70660" name="Rectangle 3"/>
          <p:cNvSpPr>
            <a:spLocks noGrp="1" noChangeArrowheads="1"/>
          </p:cNvSpPr>
          <p:nvPr>
            <p:ph type="title"/>
          </p:nvPr>
        </p:nvSpPr>
        <p:spPr>
          <a:xfrm>
            <a:off x="381000" y="457200"/>
            <a:ext cx="8458200" cy="838200"/>
          </a:xfrm>
          <a:noFill/>
        </p:spPr>
        <p:txBody>
          <a:bodyPr lIns="92075" tIns="46038" rIns="92075" bIns="46038" anchor="b"/>
          <a:lstStyle/>
          <a:p>
            <a:pPr eaLnBrk="1" hangingPunct="1"/>
            <a:r>
              <a:rPr lang="en-US" smtClean="0"/>
              <a:t>Terminology</a:t>
            </a:r>
            <a:br>
              <a:rPr lang="en-US" smtClean="0"/>
            </a:br>
            <a:r>
              <a:rPr lang="en-US" sz="2800" i="1" smtClean="0"/>
              <a:t>Ranks/Personnel </a:t>
            </a:r>
            <a:r>
              <a:rPr lang="en-US" sz="2400" i="1" smtClean="0"/>
              <a:t>(continued)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9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69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69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build="p"/>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Slide Number Placeholder 2"/>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CA17DF6-1AD2-4D97-B41B-AE01EC97B759}" type="slidenum">
              <a:rPr lang="en-US" smtClean="0"/>
              <a:pPr eaLnBrk="1" hangingPunct="1"/>
              <a:t>91</a:t>
            </a:fld>
            <a:endParaRPr lang="en-US" smtClean="0"/>
          </a:p>
        </p:txBody>
      </p:sp>
      <p:pic>
        <p:nvPicPr>
          <p:cNvPr id="71683" name="Picture 9" descr="TechnicianBadg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886200"/>
            <a:ext cx="1800225" cy="22875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84" name="Picture 11" descr="MasterT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86200"/>
            <a:ext cx="1841500" cy="22812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685" name="Picture 20" descr="Firefighter copy"/>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62000" y="3886200"/>
            <a:ext cx="1846263" cy="2351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686" name="Rectangle 23"/>
          <p:cNvSpPr>
            <a:spLocks noChangeArrowheads="1"/>
          </p:cNvSpPr>
          <p:nvPr/>
        </p:nvSpPr>
        <p:spPr bwMode="auto">
          <a:xfrm>
            <a:off x="228600" y="1219200"/>
            <a:ext cx="34845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pPr>
            <a:r>
              <a:rPr lang="en-US" sz="2400">
                <a:latin typeface="Times New Roman" pitchFamily="18" charset="0"/>
              </a:rPr>
              <a:t>Recruit </a:t>
            </a:r>
          </a:p>
          <a:p>
            <a:pPr marL="342900" indent="-342900" algn="ctr" eaLnBrk="0" hangingPunct="0">
              <a:spcBef>
                <a:spcPct val="20000"/>
              </a:spcBef>
            </a:pPr>
            <a:r>
              <a:rPr lang="en-US" sz="2400">
                <a:latin typeface="Times New Roman" pitchFamily="18" charset="0"/>
              </a:rPr>
              <a:t>Probationary Firefighter</a:t>
            </a:r>
          </a:p>
          <a:p>
            <a:pPr marL="342900" indent="-342900" algn="ctr" eaLnBrk="0" hangingPunct="0">
              <a:spcBef>
                <a:spcPct val="20000"/>
              </a:spcBef>
            </a:pPr>
            <a:r>
              <a:rPr lang="en-US" sz="2400">
                <a:latin typeface="Times New Roman" pitchFamily="18" charset="0"/>
              </a:rPr>
              <a:t>Firefighter</a:t>
            </a:r>
          </a:p>
          <a:p>
            <a:pPr marL="342900" indent="-342900" eaLnBrk="0" hangingPunct="0">
              <a:spcBef>
                <a:spcPct val="20000"/>
              </a:spcBef>
            </a:pPr>
            <a:endParaRPr lang="en-US" sz="2400">
              <a:latin typeface="Times New Roman" pitchFamily="18" charset="0"/>
            </a:endParaRPr>
          </a:p>
          <a:p>
            <a:pPr marL="342900" indent="-342900" eaLnBrk="0" hangingPunct="0">
              <a:spcBef>
                <a:spcPct val="20000"/>
              </a:spcBef>
            </a:pPr>
            <a:endParaRPr lang="en-US" sz="2400">
              <a:latin typeface="Times New Roman" pitchFamily="18" charset="0"/>
            </a:endParaRPr>
          </a:p>
        </p:txBody>
      </p:sp>
      <p:sp>
        <p:nvSpPr>
          <p:cNvPr id="71687" name="Rectangle 25"/>
          <p:cNvSpPr>
            <a:spLocks noChangeArrowheads="1"/>
          </p:cNvSpPr>
          <p:nvPr/>
        </p:nvSpPr>
        <p:spPr bwMode="auto">
          <a:xfrm>
            <a:off x="3733800" y="1295400"/>
            <a:ext cx="15668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pPr>
            <a:r>
              <a:rPr lang="en-US" sz="2400">
                <a:latin typeface="Times New Roman" pitchFamily="18" charset="0"/>
              </a:rPr>
              <a:t>Technician</a:t>
            </a:r>
          </a:p>
          <a:p>
            <a:pPr marL="342900" indent="-342900" eaLnBrk="0" hangingPunct="0">
              <a:spcBef>
                <a:spcPct val="20000"/>
              </a:spcBef>
            </a:pPr>
            <a:endParaRPr lang="en-US" sz="2400">
              <a:latin typeface="Times New Roman" pitchFamily="18" charset="0"/>
            </a:endParaRPr>
          </a:p>
          <a:p>
            <a:pPr marL="342900" indent="-342900" eaLnBrk="0" hangingPunct="0">
              <a:spcBef>
                <a:spcPct val="20000"/>
              </a:spcBef>
            </a:pPr>
            <a:endParaRPr lang="en-US" sz="2000">
              <a:latin typeface="Times New Roman" pitchFamily="18" charset="0"/>
            </a:endParaRPr>
          </a:p>
        </p:txBody>
      </p:sp>
      <p:sp>
        <p:nvSpPr>
          <p:cNvPr id="71688" name="Rectangle 26"/>
          <p:cNvSpPr>
            <a:spLocks noChangeArrowheads="1"/>
          </p:cNvSpPr>
          <p:nvPr/>
        </p:nvSpPr>
        <p:spPr bwMode="auto">
          <a:xfrm>
            <a:off x="6248400" y="1295400"/>
            <a:ext cx="2230438"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pPr>
            <a:r>
              <a:rPr lang="en-US" sz="2400">
                <a:latin typeface="Times New Roman" pitchFamily="18" charset="0"/>
              </a:rPr>
              <a:t>Master Technician</a:t>
            </a:r>
          </a:p>
          <a:p>
            <a:pPr marL="342900" indent="-342900" eaLnBrk="0" hangingPunct="0">
              <a:spcBef>
                <a:spcPct val="20000"/>
              </a:spcBef>
            </a:pPr>
            <a:endParaRPr lang="en-US" sz="2000">
              <a:latin typeface="Times New Roman" pitchFamily="18" charset="0"/>
            </a:endParaRPr>
          </a:p>
          <a:p>
            <a:pPr marL="342900" indent="-342900" eaLnBrk="0" hangingPunct="0">
              <a:spcBef>
                <a:spcPct val="20000"/>
              </a:spcBef>
            </a:pPr>
            <a:endParaRPr lang="en-US" sz="2000">
              <a:latin typeface="Times New Roman" pitchFamily="18" charset="0"/>
            </a:endParaRPr>
          </a:p>
        </p:txBody>
      </p:sp>
      <p:pic>
        <p:nvPicPr>
          <p:cNvPr id="71689" name="Picture 27"/>
          <p:cNvPicPr>
            <a:picLocks noChangeAspect="1" noChangeArrowheads="1"/>
          </p:cNvPicPr>
          <p:nvPr/>
        </p:nvPicPr>
        <p:blipFill>
          <a:blip r:embed="rId6">
            <a:extLst>
              <a:ext uri="{28A0092B-C50C-407E-A947-70E740481C1C}">
                <a14:useLocalDpi xmlns:a14="http://schemas.microsoft.com/office/drawing/2010/main" val="0"/>
              </a:ext>
            </a:extLst>
          </a:blip>
          <a:srcRect l="1613" t="79796" r="88579" b="10515"/>
          <a:stretch>
            <a:fillRect/>
          </a:stretch>
        </p:blipFill>
        <p:spPr bwMode="auto">
          <a:xfrm>
            <a:off x="6934200" y="2743200"/>
            <a:ext cx="722313" cy="790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690" name="Picture 28"/>
          <p:cNvPicPr>
            <a:picLocks noChangeAspect="1" noChangeArrowheads="1"/>
          </p:cNvPicPr>
          <p:nvPr/>
        </p:nvPicPr>
        <p:blipFill>
          <a:blip r:embed="rId6">
            <a:extLst>
              <a:ext uri="{28A0092B-C50C-407E-A947-70E740481C1C}">
                <a14:useLocalDpi xmlns:a14="http://schemas.microsoft.com/office/drawing/2010/main" val="0"/>
              </a:ext>
            </a:extLst>
          </a:blip>
          <a:srcRect l="20172" t="79422" r="68517" b="11111"/>
          <a:stretch>
            <a:fillRect/>
          </a:stretch>
        </p:blipFill>
        <p:spPr bwMode="auto">
          <a:xfrm>
            <a:off x="4038600" y="2819400"/>
            <a:ext cx="754063" cy="7064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691" name="Picture 29"/>
          <p:cNvPicPr>
            <a:picLocks noChangeAspect="1" noChangeArrowheads="1"/>
          </p:cNvPicPr>
          <p:nvPr/>
        </p:nvPicPr>
        <p:blipFill>
          <a:blip r:embed="rId6">
            <a:extLst>
              <a:ext uri="{28A0092B-C50C-407E-A947-70E740481C1C}">
                <a14:useLocalDpi xmlns:a14="http://schemas.microsoft.com/office/drawing/2010/main" val="0"/>
              </a:ext>
            </a:extLst>
          </a:blip>
          <a:srcRect l="37817" t="79051" r="51067" b="10236"/>
          <a:stretch>
            <a:fillRect/>
          </a:stretch>
        </p:blipFill>
        <p:spPr bwMode="auto">
          <a:xfrm>
            <a:off x="1219200" y="2743200"/>
            <a:ext cx="696913" cy="7477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692" name="Rectangle 11"/>
          <p:cNvSpPr>
            <a:spLocks noGrp="1" noChangeArrowheads="1"/>
          </p:cNvSpPr>
          <p:nvPr>
            <p:ph type="title"/>
          </p:nvPr>
        </p:nvSpPr>
        <p:spPr/>
        <p:txBody>
          <a:bodyPr/>
          <a:lstStyle/>
          <a:p>
            <a:pPr eaLnBrk="1" hangingPunct="1"/>
            <a:r>
              <a:rPr lang="en-US" smtClean="0"/>
              <a:t>Career Badges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397CC3F-62AC-4A0D-BBE0-1223DD7659EB}" type="slidenum">
              <a:rPr lang="en-US" smtClean="0"/>
              <a:pPr eaLnBrk="1" hangingPunct="1"/>
              <a:t>92</a:t>
            </a:fld>
            <a:endParaRPr lang="en-US" smtClean="0"/>
          </a:p>
        </p:txBody>
      </p:sp>
      <p:sp>
        <p:nvSpPr>
          <p:cNvPr id="72707" name="Rectangle 6"/>
          <p:cNvSpPr>
            <a:spLocks noChangeArrowheads="1"/>
          </p:cNvSpPr>
          <p:nvPr/>
        </p:nvSpPr>
        <p:spPr bwMode="auto">
          <a:xfrm>
            <a:off x="6553200" y="838200"/>
            <a:ext cx="27225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pPr>
            <a:r>
              <a:rPr lang="en-US" sz="2400">
                <a:latin typeface="Times New Roman" pitchFamily="18" charset="0"/>
              </a:rPr>
              <a:t>Battalion Chief</a:t>
            </a:r>
          </a:p>
        </p:txBody>
      </p:sp>
      <p:pic>
        <p:nvPicPr>
          <p:cNvPr id="72708" name="Picture 7" descr="LieutenantBadge"/>
          <p:cNvPicPr>
            <a:picLocks noChangeAspect="1" noChangeArrowheads="1"/>
          </p:cNvPicPr>
          <p:nvPr/>
        </p:nvPicPr>
        <p:blipFill>
          <a:blip r:embed="rId3">
            <a:extLst>
              <a:ext uri="{28A0092B-C50C-407E-A947-70E740481C1C}">
                <a14:useLocalDpi xmlns:a14="http://schemas.microsoft.com/office/drawing/2010/main" val="0"/>
              </a:ext>
            </a:extLst>
          </a:blip>
          <a:srcRect l="3018" r="1207"/>
          <a:stretch>
            <a:fillRect/>
          </a:stretch>
        </p:blipFill>
        <p:spPr bwMode="auto">
          <a:xfrm>
            <a:off x="381000" y="3581400"/>
            <a:ext cx="2014538" cy="24368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09" name="Picture 8" descr="CaptainBadge"/>
          <p:cNvPicPr>
            <a:picLocks noChangeAspect="1" noChangeArrowheads="1"/>
          </p:cNvPicPr>
          <p:nvPr/>
        </p:nvPicPr>
        <p:blipFill>
          <a:blip r:embed="rId4">
            <a:extLst>
              <a:ext uri="{28A0092B-C50C-407E-A947-70E740481C1C}">
                <a14:useLocalDpi xmlns:a14="http://schemas.microsoft.com/office/drawing/2010/main" val="0"/>
              </a:ext>
            </a:extLst>
          </a:blip>
          <a:srcRect l="2792" t="9703" b="3711"/>
          <a:stretch>
            <a:fillRect/>
          </a:stretch>
        </p:blipFill>
        <p:spPr bwMode="auto">
          <a:xfrm>
            <a:off x="2590800" y="3581400"/>
            <a:ext cx="1973263" cy="24368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10" name="Picture 9" descr="Battal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581400"/>
            <a:ext cx="2035175" cy="24526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2711" name="Rectangle 15"/>
          <p:cNvSpPr>
            <a:spLocks noChangeArrowheads="1"/>
          </p:cNvSpPr>
          <p:nvPr/>
        </p:nvSpPr>
        <p:spPr bwMode="auto">
          <a:xfrm>
            <a:off x="4419600" y="838200"/>
            <a:ext cx="272256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pPr>
            <a:r>
              <a:rPr lang="en-US" sz="2400">
                <a:latin typeface="Times New Roman" pitchFamily="18" charset="0"/>
              </a:rPr>
              <a:t>Captain II</a:t>
            </a:r>
          </a:p>
          <a:p>
            <a:pPr marL="342900" indent="-342900" eaLnBrk="0" hangingPunct="0">
              <a:spcBef>
                <a:spcPct val="20000"/>
              </a:spcBef>
            </a:pPr>
            <a:endParaRPr lang="en-US" sz="2000">
              <a:latin typeface="Times New Roman" pitchFamily="18" charset="0"/>
            </a:endParaRPr>
          </a:p>
        </p:txBody>
      </p:sp>
      <p:sp>
        <p:nvSpPr>
          <p:cNvPr id="72712" name="Rectangle 16"/>
          <p:cNvSpPr>
            <a:spLocks noChangeArrowheads="1"/>
          </p:cNvSpPr>
          <p:nvPr/>
        </p:nvSpPr>
        <p:spPr bwMode="auto">
          <a:xfrm>
            <a:off x="685800" y="914400"/>
            <a:ext cx="1524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pPr>
            <a:r>
              <a:rPr lang="en-US" sz="2400">
                <a:latin typeface="Times New Roman" pitchFamily="18" charset="0"/>
              </a:rPr>
              <a:t>Lieutenant</a:t>
            </a:r>
          </a:p>
        </p:txBody>
      </p:sp>
      <p:pic>
        <p:nvPicPr>
          <p:cNvPr id="72713" name="Picture 17"/>
          <p:cNvPicPr>
            <a:picLocks noChangeAspect="1" noChangeArrowheads="1"/>
          </p:cNvPicPr>
          <p:nvPr/>
        </p:nvPicPr>
        <p:blipFill>
          <a:blip r:embed="rId6">
            <a:extLst>
              <a:ext uri="{28A0092B-C50C-407E-A947-70E740481C1C}">
                <a14:useLocalDpi xmlns:a14="http://schemas.microsoft.com/office/drawing/2010/main" val="0"/>
              </a:ext>
            </a:extLst>
          </a:blip>
          <a:srcRect l="18962" t="53676" r="70193" b="36284"/>
          <a:stretch>
            <a:fillRect/>
          </a:stretch>
        </p:blipFill>
        <p:spPr bwMode="auto">
          <a:xfrm>
            <a:off x="7435850" y="2419350"/>
            <a:ext cx="717550" cy="7429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14" name="Picture 19"/>
          <p:cNvPicPr>
            <a:picLocks noChangeAspect="1" noChangeArrowheads="1"/>
          </p:cNvPicPr>
          <p:nvPr/>
        </p:nvPicPr>
        <p:blipFill>
          <a:blip r:embed="rId6">
            <a:extLst>
              <a:ext uri="{28A0092B-C50C-407E-A947-70E740481C1C}">
                <a14:useLocalDpi xmlns:a14="http://schemas.microsoft.com/office/drawing/2010/main" val="0"/>
              </a:ext>
            </a:extLst>
          </a:blip>
          <a:srcRect l="18456" t="67151" r="70593" b="23088"/>
          <a:stretch>
            <a:fillRect/>
          </a:stretch>
        </p:blipFill>
        <p:spPr bwMode="auto">
          <a:xfrm>
            <a:off x="1025525" y="2433638"/>
            <a:ext cx="704850" cy="7032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15" name="Picture 20"/>
          <p:cNvPicPr>
            <a:picLocks noChangeAspect="1" noChangeArrowheads="1"/>
          </p:cNvPicPr>
          <p:nvPr/>
        </p:nvPicPr>
        <p:blipFill>
          <a:blip r:embed="rId6">
            <a:extLst>
              <a:ext uri="{28A0092B-C50C-407E-A947-70E740481C1C}">
                <a14:useLocalDpi xmlns:a14="http://schemas.microsoft.com/office/drawing/2010/main" val="0"/>
              </a:ext>
            </a:extLst>
          </a:blip>
          <a:srcRect l="37950" t="53506" r="51349" b="36707"/>
          <a:stretch>
            <a:fillRect/>
          </a:stretch>
        </p:blipFill>
        <p:spPr bwMode="auto">
          <a:xfrm>
            <a:off x="5367338" y="2427288"/>
            <a:ext cx="681037" cy="7016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16" name="Picture 21"/>
          <p:cNvPicPr>
            <a:picLocks noChangeAspect="1" noChangeArrowheads="1"/>
          </p:cNvPicPr>
          <p:nvPr/>
        </p:nvPicPr>
        <p:blipFill>
          <a:blip r:embed="rId6">
            <a:extLst>
              <a:ext uri="{28A0092B-C50C-407E-A947-70E740481C1C}">
                <a14:useLocalDpi xmlns:a14="http://schemas.microsoft.com/office/drawing/2010/main" val="0"/>
              </a:ext>
            </a:extLst>
          </a:blip>
          <a:srcRect l="1222" t="67758" r="88635" b="22849"/>
          <a:stretch>
            <a:fillRect/>
          </a:stretch>
        </p:blipFill>
        <p:spPr bwMode="auto">
          <a:xfrm>
            <a:off x="3243263" y="2425700"/>
            <a:ext cx="722312" cy="6953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17" name="Picture 22" descr="CaptainBadge"/>
          <p:cNvPicPr>
            <a:picLocks noChangeAspect="1" noChangeArrowheads="1"/>
          </p:cNvPicPr>
          <p:nvPr/>
        </p:nvPicPr>
        <p:blipFill>
          <a:blip r:embed="rId4">
            <a:extLst>
              <a:ext uri="{28A0092B-C50C-407E-A947-70E740481C1C}">
                <a14:useLocalDpi xmlns:a14="http://schemas.microsoft.com/office/drawing/2010/main" val="0"/>
              </a:ext>
            </a:extLst>
          </a:blip>
          <a:srcRect l="2792" t="9703" b="3711"/>
          <a:stretch>
            <a:fillRect/>
          </a:stretch>
        </p:blipFill>
        <p:spPr bwMode="auto">
          <a:xfrm>
            <a:off x="4724400" y="3581400"/>
            <a:ext cx="1973263" cy="24368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2718" name="Rectangle 23"/>
          <p:cNvSpPr>
            <a:spLocks noChangeArrowheads="1"/>
          </p:cNvSpPr>
          <p:nvPr/>
        </p:nvSpPr>
        <p:spPr bwMode="auto">
          <a:xfrm>
            <a:off x="2362200" y="914400"/>
            <a:ext cx="272256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pPr>
            <a:r>
              <a:rPr lang="en-US" sz="2400">
                <a:latin typeface="Times New Roman" pitchFamily="18" charset="0"/>
              </a:rPr>
              <a:t>Captain I</a:t>
            </a:r>
          </a:p>
          <a:p>
            <a:pPr marL="342900" indent="-342900" eaLnBrk="0" hangingPunct="0">
              <a:spcBef>
                <a:spcPct val="20000"/>
              </a:spcBef>
            </a:pP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C1970D-90FD-459F-8713-CA5DDED3ACB1}" type="slidenum">
              <a:rPr lang="en-US" smtClean="0"/>
              <a:pPr eaLnBrk="1" hangingPunct="1"/>
              <a:t>93</a:t>
            </a:fld>
            <a:endParaRPr lang="en-US" smtClean="0"/>
          </a:p>
        </p:txBody>
      </p:sp>
      <p:sp>
        <p:nvSpPr>
          <p:cNvPr id="73731" name="Rectangle 10"/>
          <p:cNvSpPr>
            <a:spLocks noChangeArrowheads="1"/>
          </p:cNvSpPr>
          <p:nvPr/>
        </p:nvSpPr>
        <p:spPr bwMode="auto">
          <a:xfrm>
            <a:off x="6705600" y="914400"/>
            <a:ext cx="1676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a:latin typeface="Times New Roman" pitchFamily="18" charset="0"/>
              </a:rPr>
              <a:t>Fire Chief</a:t>
            </a:r>
          </a:p>
          <a:p>
            <a:pPr eaLnBrk="0" hangingPunct="0">
              <a:spcBef>
                <a:spcPct val="50000"/>
              </a:spcBef>
            </a:pPr>
            <a:endParaRPr lang="en-US" sz="2400">
              <a:latin typeface="Times New Roman" pitchFamily="18" charset="0"/>
            </a:endParaRPr>
          </a:p>
        </p:txBody>
      </p:sp>
      <p:pic>
        <p:nvPicPr>
          <p:cNvPr id="73732" name="Picture 11" descr="DeputyChiefBa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05200"/>
            <a:ext cx="2019300" cy="23685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12" descr="FireChi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505200"/>
            <a:ext cx="2022475" cy="24860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3734" name="Rectangle 15"/>
          <p:cNvSpPr>
            <a:spLocks noChangeArrowheads="1"/>
          </p:cNvSpPr>
          <p:nvPr/>
        </p:nvSpPr>
        <p:spPr bwMode="auto">
          <a:xfrm>
            <a:off x="3276600" y="990600"/>
            <a:ext cx="238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a:latin typeface="Times New Roman" pitchFamily="18" charset="0"/>
              </a:rPr>
              <a:t>Assistant Chief</a:t>
            </a:r>
          </a:p>
        </p:txBody>
      </p:sp>
      <p:sp>
        <p:nvSpPr>
          <p:cNvPr id="73735" name="Rectangle 16"/>
          <p:cNvSpPr>
            <a:spLocks noChangeArrowheads="1"/>
          </p:cNvSpPr>
          <p:nvPr/>
        </p:nvSpPr>
        <p:spPr bwMode="auto">
          <a:xfrm>
            <a:off x="685800" y="990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a:latin typeface="Times New Roman" pitchFamily="18" charset="0"/>
              </a:rPr>
              <a:t>Deputy Chief</a:t>
            </a:r>
          </a:p>
        </p:txBody>
      </p:sp>
      <p:pic>
        <p:nvPicPr>
          <p:cNvPr id="73736" name="Picture 17"/>
          <p:cNvPicPr>
            <a:picLocks noChangeAspect="1" noChangeArrowheads="1"/>
          </p:cNvPicPr>
          <p:nvPr/>
        </p:nvPicPr>
        <p:blipFill>
          <a:blip r:embed="rId5">
            <a:extLst>
              <a:ext uri="{28A0092B-C50C-407E-A947-70E740481C1C}">
                <a14:useLocalDpi xmlns:a14="http://schemas.microsoft.com/office/drawing/2010/main" val="0"/>
              </a:ext>
            </a:extLst>
          </a:blip>
          <a:srcRect l="17918" t="28293" r="70799" b="61937"/>
          <a:stretch>
            <a:fillRect/>
          </a:stretch>
        </p:blipFill>
        <p:spPr bwMode="auto">
          <a:xfrm>
            <a:off x="6911975" y="2620963"/>
            <a:ext cx="622300" cy="5762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7" name="Picture 18"/>
          <p:cNvPicPr>
            <a:picLocks noChangeAspect="1" noChangeArrowheads="1"/>
          </p:cNvPicPr>
          <p:nvPr/>
        </p:nvPicPr>
        <p:blipFill>
          <a:blip r:embed="rId5">
            <a:extLst>
              <a:ext uri="{28A0092B-C50C-407E-A947-70E740481C1C}">
                <a14:useLocalDpi xmlns:a14="http://schemas.microsoft.com/office/drawing/2010/main" val="0"/>
              </a:ext>
            </a:extLst>
          </a:blip>
          <a:srcRect l="18996" t="41563" r="71075" b="49231"/>
          <a:stretch>
            <a:fillRect/>
          </a:stretch>
        </p:blipFill>
        <p:spPr bwMode="auto">
          <a:xfrm>
            <a:off x="4090988" y="2659063"/>
            <a:ext cx="531812" cy="5429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8" name="Picture 19"/>
          <p:cNvPicPr>
            <a:picLocks noChangeAspect="1" noChangeArrowheads="1"/>
          </p:cNvPicPr>
          <p:nvPr/>
        </p:nvPicPr>
        <p:blipFill>
          <a:blip r:embed="rId5">
            <a:extLst>
              <a:ext uri="{28A0092B-C50C-407E-A947-70E740481C1C}">
                <a14:useLocalDpi xmlns:a14="http://schemas.microsoft.com/office/drawing/2010/main" val="0"/>
              </a:ext>
            </a:extLst>
          </a:blip>
          <a:srcRect l="876" t="55049" r="88683" b="35611"/>
          <a:stretch>
            <a:fillRect/>
          </a:stretch>
        </p:blipFill>
        <p:spPr bwMode="auto">
          <a:xfrm>
            <a:off x="1366838" y="2681288"/>
            <a:ext cx="552450" cy="5508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9" name="Picture 20" descr="Assistant Chie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505200"/>
            <a:ext cx="1954213" cy="2438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Slide Number Placeholder 4"/>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C35188-C570-401C-9A71-5EFD89D40F0B}" type="slidenum">
              <a:rPr lang="en-US" smtClean="0"/>
              <a:pPr eaLnBrk="1" hangingPunct="1"/>
              <a:t>94</a:t>
            </a:fld>
            <a:endParaRPr lang="en-US" smtClean="0"/>
          </a:p>
        </p:txBody>
      </p:sp>
      <p:sp>
        <p:nvSpPr>
          <p:cNvPr id="74755" name="Rectangle 2"/>
          <p:cNvSpPr>
            <a:spLocks noGrp="1" noChangeArrowheads="1"/>
          </p:cNvSpPr>
          <p:nvPr>
            <p:ph type="title"/>
          </p:nvPr>
        </p:nvSpPr>
        <p:spPr/>
        <p:txBody>
          <a:bodyPr/>
          <a:lstStyle/>
          <a:p>
            <a:pPr eaLnBrk="1" hangingPunct="1"/>
            <a:r>
              <a:rPr lang="en-US" smtClean="0"/>
              <a:t>Terminology</a:t>
            </a:r>
          </a:p>
        </p:txBody>
      </p:sp>
      <p:sp>
        <p:nvSpPr>
          <p:cNvPr id="175107" name="Rectangle 3"/>
          <p:cNvSpPr>
            <a:spLocks noGrp="1" noChangeArrowheads="1"/>
          </p:cNvSpPr>
          <p:nvPr>
            <p:ph type="body" sz="half" idx="1"/>
          </p:nvPr>
        </p:nvSpPr>
        <p:spPr/>
        <p:txBody>
          <a:bodyPr/>
          <a:lstStyle/>
          <a:p>
            <a:pPr eaLnBrk="1" hangingPunct="1">
              <a:buFontTx/>
              <a:buNone/>
            </a:pPr>
            <a:r>
              <a:rPr lang="en-US" sz="2400" smtClean="0"/>
              <a:t>Some Important Ones – see handout on CD for a fuller list</a:t>
            </a:r>
          </a:p>
          <a:p>
            <a:pPr eaLnBrk="1" hangingPunct="1"/>
            <a:r>
              <a:rPr lang="en-US" sz="2400" smtClean="0"/>
              <a:t>Chain of Command</a:t>
            </a:r>
          </a:p>
          <a:p>
            <a:pPr eaLnBrk="1" hangingPunct="1"/>
            <a:r>
              <a:rPr lang="en-US" sz="2400" smtClean="0"/>
              <a:t>Command Post</a:t>
            </a:r>
          </a:p>
          <a:p>
            <a:pPr eaLnBrk="1" hangingPunct="1"/>
            <a:r>
              <a:rPr lang="en-US" sz="2400" smtClean="0"/>
              <a:t>Officer in Charge (O.I.C.)</a:t>
            </a:r>
          </a:p>
          <a:p>
            <a:pPr eaLnBrk="1" hangingPunct="1"/>
            <a:r>
              <a:rPr lang="en-US" sz="2400" smtClean="0"/>
              <a:t>Senior Staff</a:t>
            </a:r>
          </a:p>
          <a:p>
            <a:pPr eaLnBrk="1" hangingPunct="1"/>
            <a:r>
              <a:rPr lang="en-US" sz="2400" smtClean="0"/>
              <a:t>Shift</a:t>
            </a:r>
          </a:p>
          <a:p>
            <a:pPr eaLnBrk="1" hangingPunct="1"/>
            <a:r>
              <a:rPr lang="en-US" sz="2400" smtClean="0"/>
              <a:t>Battalion</a:t>
            </a:r>
          </a:p>
        </p:txBody>
      </p:sp>
      <p:sp>
        <p:nvSpPr>
          <p:cNvPr id="175108" name="Rectangle 4"/>
          <p:cNvSpPr>
            <a:spLocks noGrp="1" noChangeArrowheads="1"/>
          </p:cNvSpPr>
          <p:nvPr>
            <p:ph type="body" sz="half" idx="2"/>
          </p:nvPr>
        </p:nvSpPr>
        <p:spPr/>
        <p:txBody>
          <a:bodyPr/>
          <a:lstStyle/>
          <a:p>
            <a:pPr eaLnBrk="1" hangingPunct="1"/>
            <a:r>
              <a:rPr lang="en-US" sz="2400" smtClean="0"/>
              <a:t>Company</a:t>
            </a:r>
          </a:p>
          <a:p>
            <a:pPr eaLnBrk="1" hangingPunct="1"/>
            <a:r>
              <a:rPr lang="en-US" sz="2400" smtClean="0"/>
              <a:t>Engine Company</a:t>
            </a:r>
          </a:p>
          <a:p>
            <a:pPr eaLnBrk="1" hangingPunct="1"/>
            <a:r>
              <a:rPr lang="en-US" sz="2400" smtClean="0"/>
              <a:t>Reserve Apparatus</a:t>
            </a:r>
          </a:p>
          <a:p>
            <a:pPr eaLnBrk="1" hangingPunct="1"/>
            <a:r>
              <a:rPr lang="en-US" sz="2400" smtClean="0"/>
              <a:t>Alarm</a:t>
            </a:r>
          </a:p>
          <a:p>
            <a:pPr eaLnBrk="1" hangingPunct="1"/>
            <a:r>
              <a:rPr lang="en-US" sz="2400" smtClean="0"/>
              <a:t>Arson</a:t>
            </a:r>
          </a:p>
          <a:p>
            <a:pPr eaLnBrk="1" hangingPunct="1"/>
            <a:r>
              <a:rPr lang="en-US" sz="2400" smtClean="0"/>
              <a:t>Initial Attack</a:t>
            </a:r>
          </a:p>
          <a:p>
            <a:pPr eaLnBrk="1" hangingPunct="1"/>
            <a:r>
              <a:rPr lang="en-US" sz="2400" smtClean="0"/>
              <a:t>Backdraft</a:t>
            </a:r>
          </a:p>
          <a:p>
            <a:pPr eaLnBrk="1" hangingPunct="1"/>
            <a:r>
              <a:rPr lang="en-US" sz="2400" smtClean="0"/>
              <a:t>Box</a:t>
            </a:r>
          </a:p>
          <a:p>
            <a:pPr lvl="1" eaLnBrk="1" hangingPunct="1"/>
            <a:r>
              <a:rPr lang="en-US" sz="2000" smtClean="0"/>
              <a:t>Box Map</a:t>
            </a:r>
          </a:p>
          <a:p>
            <a:pPr lvl="1" eaLnBrk="1" hangingPunct="1"/>
            <a:r>
              <a:rPr lang="en-US" sz="2000" smtClean="0"/>
              <a:t>“Fill the box.”</a:t>
            </a:r>
          </a:p>
          <a:p>
            <a:pPr eaLnBrk="1" hangingPunct="1">
              <a:buFontTx/>
              <a:buNone/>
            </a:pPr>
            <a:endParaRPr lang="en-US" sz="240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10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510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510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510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510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5107">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5108">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5108">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5108">
                                            <p:txEl>
                                              <p:pRg st="2" end="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5108">
                                            <p:txEl>
                                              <p:pRg st="3" end="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5108">
                                            <p:txEl>
                                              <p:pRg st="4" end="4"/>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5108">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5108">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5108">
                                            <p:txEl>
                                              <p:pRg st="7" end="7"/>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5108">
                                            <p:txEl>
                                              <p:pRg st="8" end="8"/>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510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p:bldP spid="175108" grpId="0" build="p"/>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EFFBD8-E8B9-4256-8C5D-0161ED6ED953}" type="slidenum">
              <a:rPr lang="en-US" smtClean="0"/>
              <a:pPr eaLnBrk="1" hangingPunct="1"/>
              <a:t>95</a:t>
            </a:fld>
            <a:endParaRPr lang="en-US" smtClean="0"/>
          </a:p>
        </p:txBody>
      </p:sp>
      <p:sp>
        <p:nvSpPr>
          <p:cNvPr id="75779" name="Rectangle 2"/>
          <p:cNvSpPr>
            <a:spLocks noGrp="1" noChangeArrowheads="1"/>
          </p:cNvSpPr>
          <p:nvPr>
            <p:ph type="title"/>
          </p:nvPr>
        </p:nvSpPr>
        <p:spPr/>
        <p:txBody>
          <a:bodyPr/>
          <a:lstStyle/>
          <a:p>
            <a:pPr eaLnBrk="1" hangingPunct="1"/>
            <a:r>
              <a:rPr lang="en-US" smtClean="0"/>
              <a:t>Terminology  (continued)</a:t>
            </a:r>
          </a:p>
        </p:txBody>
      </p:sp>
      <p:sp>
        <p:nvSpPr>
          <p:cNvPr id="177155" name="Rectangle 3"/>
          <p:cNvSpPr>
            <a:spLocks noGrp="1" noChangeArrowheads="1"/>
          </p:cNvSpPr>
          <p:nvPr>
            <p:ph type="body" idx="1"/>
          </p:nvPr>
        </p:nvSpPr>
        <p:spPr>
          <a:xfrm>
            <a:off x="685800" y="1524000"/>
            <a:ext cx="8001000" cy="4724400"/>
          </a:xfrm>
        </p:spPr>
        <p:txBody>
          <a:bodyPr/>
          <a:lstStyle/>
          <a:p>
            <a:pPr eaLnBrk="1" hangingPunct="1">
              <a:lnSpc>
                <a:spcPct val="90000"/>
              </a:lnSpc>
            </a:pPr>
            <a:r>
              <a:rPr lang="en-US" sz="2400" smtClean="0"/>
              <a:t>Bugles</a:t>
            </a:r>
          </a:p>
          <a:p>
            <a:pPr eaLnBrk="1" hangingPunct="1">
              <a:lnSpc>
                <a:spcPct val="90000"/>
              </a:lnSpc>
            </a:pPr>
            <a:r>
              <a:rPr lang="en-US" sz="2400" smtClean="0"/>
              <a:t>C.A.D. (Computer Aided Dispatch)</a:t>
            </a:r>
          </a:p>
          <a:p>
            <a:pPr eaLnBrk="1" hangingPunct="1">
              <a:lnSpc>
                <a:spcPct val="90000"/>
              </a:lnSpc>
            </a:pPr>
            <a:r>
              <a:rPr lang="en-US" sz="2400" smtClean="0"/>
              <a:t>Conflagration </a:t>
            </a:r>
          </a:p>
          <a:p>
            <a:pPr eaLnBrk="1" hangingPunct="1">
              <a:lnSpc>
                <a:spcPct val="90000"/>
              </a:lnSpc>
            </a:pPr>
            <a:r>
              <a:rPr lang="en-US" sz="2400" smtClean="0"/>
              <a:t>CISD (Critical Incident Stress Debriefing)</a:t>
            </a:r>
          </a:p>
          <a:p>
            <a:pPr eaLnBrk="1" hangingPunct="1">
              <a:lnSpc>
                <a:spcPct val="90000"/>
              </a:lnSpc>
            </a:pPr>
            <a:r>
              <a:rPr lang="en-US" sz="2400" smtClean="0"/>
              <a:t>Uniformed Fire Officer (UFO)</a:t>
            </a:r>
          </a:p>
          <a:p>
            <a:pPr eaLnBrk="1" hangingPunct="1">
              <a:lnSpc>
                <a:spcPct val="90000"/>
              </a:lnSpc>
            </a:pPr>
            <a:r>
              <a:rPr lang="en-US" sz="2400" smtClean="0"/>
              <a:t>P.S.C.C. (Public Safety Communication Center)</a:t>
            </a:r>
          </a:p>
          <a:p>
            <a:pPr eaLnBrk="1" hangingPunct="1">
              <a:lnSpc>
                <a:spcPct val="90000"/>
              </a:lnSpc>
            </a:pPr>
            <a:r>
              <a:rPr lang="en-US" sz="2400" smtClean="0"/>
              <a:t>First Alarm</a:t>
            </a:r>
          </a:p>
          <a:p>
            <a:pPr eaLnBrk="1" hangingPunct="1">
              <a:lnSpc>
                <a:spcPct val="90000"/>
              </a:lnSpc>
            </a:pPr>
            <a:r>
              <a:rPr lang="en-US" sz="2400" smtClean="0"/>
              <a:t>First Due</a:t>
            </a:r>
          </a:p>
          <a:p>
            <a:pPr eaLnBrk="1" hangingPunct="1">
              <a:lnSpc>
                <a:spcPct val="90000"/>
              </a:lnSpc>
            </a:pPr>
            <a:r>
              <a:rPr lang="en-US" sz="2400" smtClean="0"/>
              <a:t>First Due Area or Territory</a:t>
            </a:r>
          </a:p>
          <a:p>
            <a:pPr eaLnBrk="1" hangingPunct="1">
              <a:lnSpc>
                <a:spcPct val="90000"/>
              </a:lnSpc>
            </a:pPr>
            <a:r>
              <a:rPr lang="en-US" sz="2400" smtClean="0"/>
              <a:t>Standard Operation Procedure (S.O.P.)</a:t>
            </a:r>
          </a:p>
          <a:p>
            <a:pPr eaLnBrk="1" hangingPunct="1">
              <a:lnSpc>
                <a:spcPct val="90000"/>
              </a:lnSpc>
            </a:pPr>
            <a:r>
              <a:rPr lang="en-US" sz="2400" smtClean="0"/>
              <a:t>Gear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71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71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71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71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715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715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715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715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7155">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715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7A1178-200F-4166-869F-3BFDD84AB60C}" type="slidenum">
              <a:rPr lang="en-US" smtClean="0"/>
              <a:pPr eaLnBrk="1" hangingPunct="1"/>
              <a:t>96</a:t>
            </a:fld>
            <a:endParaRPr lang="en-US" smtClean="0"/>
          </a:p>
        </p:txBody>
      </p:sp>
      <p:sp>
        <p:nvSpPr>
          <p:cNvPr id="76803" name="Rectangle 2"/>
          <p:cNvSpPr>
            <a:spLocks noChangeArrowheads="1"/>
          </p:cNvSpPr>
          <p:nvPr/>
        </p:nvSpPr>
        <p:spPr bwMode="auto">
          <a:xfrm>
            <a:off x="381000" y="304800"/>
            <a:ext cx="8458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r>
              <a:rPr lang="en-US" sz="4400"/>
              <a:t>Terminology  (continued)</a:t>
            </a:r>
          </a:p>
        </p:txBody>
      </p:sp>
      <p:grpSp>
        <p:nvGrpSpPr>
          <p:cNvPr id="76804" name="Group 3"/>
          <p:cNvGrpSpPr>
            <a:grpSpLocks/>
          </p:cNvGrpSpPr>
          <p:nvPr/>
        </p:nvGrpSpPr>
        <p:grpSpPr bwMode="auto">
          <a:xfrm>
            <a:off x="6019800" y="4011613"/>
            <a:ext cx="3124200" cy="2846387"/>
            <a:chOff x="3264" y="1663"/>
            <a:chExt cx="1968" cy="1793"/>
          </a:xfrm>
        </p:grpSpPr>
        <p:sp>
          <p:nvSpPr>
            <p:cNvPr id="76806" name="Rectangle 4"/>
            <p:cNvSpPr>
              <a:spLocks noChangeArrowheads="1"/>
            </p:cNvSpPr>
            <p:nvPr/>
          </p:nvSpPr>
          <p:spPr bwMode="auto">
            <a:xfrm>
              <a:off x="3360" y="2928"/>
              <a:ext cx="192" cy="384"/>
            </a:xfrm>
            <a:prstGeom prst="rect">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7" name="Oval 5"/>
            <p:cNvSpPr>
              <a:spLocks noChangeArrowheads="1"/>
            </p:cNvSpPr>
            <p:nvPr/>
          </p:nvSpPr>
          <p:spPr bwMode="auto">
            <a:xfrm>
              <a:off x="3936" y="2016"/>
              <a:ext cx="240" cy="192"/>
            </a:xfrm>
            <a:prstGeom prst="ellipse">
              <a:avLst/>
            </a:prstGeom>
            <a:solidFill>
              <a:srgbClr val="FFFFFF"/>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8" name="Oval 6"/>
            <p:cNvSpPr>
              <a:spLocks noChangeArrowheads="1"/>
            </p:cNvSpPr>
            <p:nvPr/>
          </p:nvSpPr>
          <p:spPr bwMode="auto">
            <a:xfrm>
              <a:off x="3744" y="2448"/>
              <a:ext cx="432" cy="384"/>
            </a:xfrm>
            <a:prstGeom prst="ellipse">
              <a:avLst/>
            </a:prstGeom>
            <a:solidFill>
              <a:srgbClr val="FFFFFF"/>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9" name="Oval 7"/>
            <p:cNvSpPr>
              <a:spLocks noChangeArrowheads="1"/>
            </p:cNvSpPr>
            <p:nvPr/>
          </p:nvSpPr>
          <p:spPr bwMode="auto">
            <a:xfrm>
              <a:off x="4416" y="1824"/>
              <a:ext cx="384" cy="432"/>
            </a:xfrm>
            <a:prstGeom prst="ellipse">
              <a:avLst/>
            </a:prstGeom>
            <a:solidFill>
              <a:srgbClr val="FFFFFF"/>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0" name="Oval 8"/>
            <p:cNvSpPr>
              <a:spLocks noChangeArrowheads="1"/>
            </p:cNvSpPr>
            <p:nvPr/>
          </p:nvSpPr>
          <p:spPr bwMode="auto">
            <a:xfrm>
              <a:off x="4224" y="2592"/>
              <a:ext cx="624" cy="624"/>
            </a:xfrm>
            <a:prstGeom prst="ellipse">
              <a:avLst/>
            </a:prstGeom>
            <a:solidFill>
              <a:srgbClr val="FFFFFF"/>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1" name="Oval 9"/>
            <p:cNvSpPr>
              <a:spLocks noChangeArrowheads="1"/>
            </p:cNvSpPr>
            <p:nvPr/>
          </p:nvSpPr>
          <p:spPr bwMode="auto">
            <a:xfrm>
              <a:off x="3504" y="2736"/>
              <a:ext cx="528" cy="384"/>
            </a:xfrm>
            <a:prstGeom prst="ellipse">
              <a:avLst/>
            </a:prstGeom>
            <a:solidFill>
              <a:srgbClr val="FFFFFF"/>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2" name="Oval 10"/>
            <p:cNvSpPr>
              <a:spLocks noChangeArrowheads="1"/>
            </p:cNvSpPr>
            <p:nvPr/>
          </p:nvSpPr>
          <p:spPr bwMode="auto">
            <a:xfrm>
              <a:off x="4032" y="1680"/>
              <a:ext cx="528" cy="576"/>
            </a:xfrm>
            <a:prstGeom prst="ellipse">
              <a:avLst/>
            </a:prstGeom>
            <a:solidFill>
              <a:srgbClr val="FFFFFF"/>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6813" name="Picture 11" descr="firefighte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93" r="10802"/>
            <a:stretch>
              <a:fillRect/>
            </a:stretch>
          </p:blipFill>
          <p:spPr bwMode="auto">
            <a:xfrm>
              <a:off x="3264" y="1663"/>
              <a:ext cx="1968" cy="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9212" name="Rectangle 12"/>
          <p:cNvSpPr>
            <a:spLocks noChangeArrowheads="1"/>
          </p:cNvSpPr>
          <p:nvPr/>
        </p:nvSpPr>
        <p:spPr bwMode="auto">
          <a:xfrm>
            <a:off x="0" y="1143000"/>
            <a:ext cx="8001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FontTx/>
              <a:buChar char="•"/>
            </a:pPr>
            <a:r>
              <a:rPr lang="en-US" sz="2800"/>
              <a:t>Helmet Shield</a:t>
            </a:r>
          </a:p>
          <a:p>
            <a:pPr marL="342900" indent="-342900">
              <a:spcBef>
                <a:spcPct val="20000"/>
              </a:spcBef>
              <a:buFontTx/>
              <a:buChar char="•"/>
            </a:pPr>
            <a:r>
              <a:rPr lang="en-US" sz="2800"/>
              <a:t>Hose Tower</a:t>
            </a:r>
          </a:p>
          <a:p>
            <a:pPr marL="342900" indent="-342900">
              <a:spcBef>
                <a:spcPct val="20000"/>
              </a:spcBef>
              <a:buFontTx/>
              <a:buChar char="•"/>
            </a:pPr>
            <a:r>
              <a:rPr lang="en-US" sz="2800"/>
              <a:t>Knock-down</a:t>
            </a:r>
          </a:p>
          <a:p>
            <a:pPr marL="342900" indent="-342900">
              <a:spcBef>
                <a:spcPct val="20000"/>
              </a:spcBef>
              <a:buFontTx/>
              <a:buChar char="•"/>
            </a:pPr>
            <a:r>
              <a:rPr lang="en-US" sz="2800"/>
              <a:t>Log Book</a:t>
            </a:r>
          </a:p>
          <a:p>
            <a:pPr marL="342900" indent="-342900">
              <a:spcBef>
                <a:spcPct val="20000"/>
              </a:spcBef>
              <a:buFontTx/>
              <a:buChar char="•"/>
            </a:pPr>
            <a:r>
              <a:rPr lang="en-US" sz="2800"/>
              <a:t>M.C.I. (Mass Casualty Incident)</a:t>
            </a:r>
          </a:p>
          <a:p>
            <a:pPr marL="342900" indent="-342900">
              <a:spcBef>
                <a:spcPct val="20000"/>
              </a:spcBef>
              <a:buFontTx/>
              <a:buChar char="•"/>
            </a:pPr>
            <a:r>
              <a:rPr lang="en-US" sz="2800"/>
              <a:t>P.A.S.S. (Personal Alert Safety System)</a:t>
            </a:r>
          </a:p>
          <a:p>
            <a:pPr marL="342900" indent="-342900">
              <a:spcBef>
                <a:spcPct val="20000"/>
              </a:spcBef>
              <a:buFontTx/>
              <a:buChar char="•"/>
            </a:pPr>
            <a:r>
              <a:rPr lang="en-US" sz="2800"/>
              <a:t>Passport</a:t>
            </a:r>
          </a:p>
          <a:p>
            <a:pPr marL="342900" indent="-342900">
              <a:spcBef>
                <a:spcPct val="20000"/>
              </a:spcBef>
              <a:buFontTx/>
              <a:buChar char="•"/>
            </a:pPr>
            <a:r>
              <a:rPr lang="en-US" sz="2800"/>
              <a:t>Plug</a:t>
            </a:r>
          </a:p>
          <a:p>
            <a:pPr marL="342900" indent="-342900">
              <a:spcBef>
                <a:spcPct val="20000"/>
              </a:spcBef>
              <a:buFontTx/>
              <a:buChar char="•"/>
            </a:pPr>
            <a:r>
              <a:rPr lang="en-US" sz="2800"/>
              <a:t>RIT (Rapid Intervention Team)</a:t>
            </a:r>
          </a:p>
          <a:p>
            <a:pPr marL="342900" indent="-342900">
              <a:spcBef>
                <a:spcPct val="20000"/>
              </a:spcBef>
              <a:buFontTx/>
              <a:buChar char="•"/>
            </a:pPr>
            <a:r>
              <a:rPr lang="en-US" sz="2800"/>
              <a:t>Salvage</a:t>
            </a:r>
          </a:p>
          <a:p>
            <a:pPr marL="342900" indent="-342900">
              <a:spcBef>
                <a:spcPct val="20000"/>
              </a:spcBef>
              <a:buFontTx/>
              <a:buChar char="•"/>
            </a:pPr>
            <a:r>
              <a:rPr lang="en-US" sz="2800"/>
              <a:t>Sectors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92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92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92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92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92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92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921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921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921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921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92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E55C41-F69A-4BF9-BD46-E2FCA7A41BC2}" type="slidenum">
              <a:rPr lang="en-US" smtClean="0"/>
              <a:pPr eaLnBrk="1" hangingPunct="1"/>
              <a:t>97</a:t>
            </a:fld>
            <a:endParaRPr lang="en-US" smtClean="0"/>
          </a:p>
        </p:txBody>
      </p:sp>
      <p:sp>
        <p:nvSpPr>
          <p:cNvPr id="77827" name="Rectangle 2"/>
          <p:cNvSpPr>
            <a:spLocks noGrp="1" noChangeArrowheads="1"/>
          </p:cNvSpPr>
          <p:nvPr>
            <p:ph type="title"/>
          </p:nvPr>
        </p:nvSpPr>
        <p:spPr/>
        <p:txBody>
          <a:bodyPr/>
          <a:lstStyle/>
          <a:p>
            <a:pPr eaLnBrk="1" hangingPunct="1"/>
            <a:r>
              <a:rPr lang="en-US" smtClean="0"/>
              <a:t>Terminology  (continued)</a:t>
            </a:r>
          </a:p>
        </p:txBody>
      </p:sp>
      <p:sp>
        <p:nvSpPr>
          <p:cNvPr id="181251" name="Rectangle 3"/>
          <p:cNvSpPr>
            <a:spLocks noGrp="1" noChangeArrowheads="1"/>
          </p:cNvSpPr>
          <p:nvPr>
            <p:ph type="body" idx="1"/>
          </p:nvPr>
        </p:nvSpPr>
        <p:spPr/>
        <p:txBody>
          <a:bodyPr/>
          <a:lstStyle/>
          <a:p>
            <a:pPr eaLnBrk="1" hangingPunct="1"/>
            <a:r>
              <a:rPr lang="en-US" smtClean="0"/>
              <a:t>Strategy</a:t>
            </a:r>
          </a:p>
          <a:p>
            <a:pPr eaLnBrk="1" hangingPunct="1"/>
            <a:r>
              <a:rPr lang="en-US" smtClean="0"/>
              <a:t>Tactics</a:t>
            </a:r>
          </a:p>
          <a:p>
            <a:pPr eaLnBrk="1" hangingPunct="1"/>
            <a:r>
              <a:rPr lang="en-US" smtClean="0"/>
              <a:t>Two-In, Two-Out</a:t>
            </a:r>
          </a:p>
          <a:p>
            <a:pPr eaLnBrk="1" hangingPunct="1"/>
            <a:r>
              <a:rPr lang="en-US" smtClean="0"/>
              <a:t>“Working Fire”</a:t>
            </a:r>
          </a:p>
        </p:txBody>
      </p:sp>
      <p:pic>
        <p:nvPicPr>
          <p:cNvPr id="77829" name="Picture 4" descr="PRFFR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28800"/>
            <a:ext cx="4191000" cy="4121150"/>
          </a:xfrm>
          <a:prstGeom prst="rect">
            <a:avLst/>
          </a:prstGeom>
          <a:noFill/>
          <a:ln w="76200" cmpd="tri">
            <a:solidFill>
              <a:schemeClr val="tx1"/>
            </a:solidFill>
            <a:miter lim="800000"/>
            <a:headEnd/>
            <a:tailEnd/>
          </a:ln>
          <a:effectLst>
            <a:outerShdw dist="251447" dir="2700000" algn="ctr" rotWithShape="0">
              <a:schemeClr val="bg2"/>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12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125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125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12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2A87C50-0D27-4D86-9E97-2B6D803DC482}" type="slidenum">
              <a:rPr lang="en-US" smtClean="0"/>
              <a:pPr eaLnBrk="1" hangingPunct="1"/>
              <a:t>98</a:t>
            </a:fld>
            <a:endParaRPr lang="en-US" smtClean="0"/>
          </a:p>
        </p:txBody>
      </p:sp>
      <p:sp>
        <p:nvSpPr>
          <p:cNvPr id="78851" name="Rectangle 2"/>
          <p:cNvSpPr>
            <a:spLocks noGrp="1" noChangeArrowheads="1"/>
          </p:cNvSpPr>
          <p:nvPr>
            <p:ph type="title"/>
          </p:nvPr>
        </p:nvSpPr>
        <p:spPr/>
        <p:txBody>
          <a:bodyPr/>
          <a:lstStyle/>
          <a:p>
            <a:pPr eaLnBrk="1" hangingPunct="1"/>
            <a:r>
              <a:rPr lang="en-US" smtClean="0"/>
              <a:t>Take a Break</a:t>
            </a:r>
          </a:p>
        </p:txBody>
      </p:sp>
      <p:pic>
        <p:nvPicPr>
          <p:cNvPr id="78852" name="Picture 3" descr="Image:KitKat opene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95488"/>
            <a:ext cx="76200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EEF863-EF7E-4D71-B664-6264887A88C3}" type="slidenum">
              <a:rPr lang="en-US" smtClean="0"/>
              <a:pPr eaLnBrk="1" hangingPunct="1"/>
              <a:t>99</a:t>
            </a:fld>
            <a:endParaRPr lang="en-US" smtClean="0"/>
          </a:p>
        </p:txBody>
      </p:sp>
      <p:sp>
        <p:nvSpPr>
          <p:cNvPr id="79875" name="Rectangle 2"/>
          <p:cNvSpPr>
            <a:spLocks noGrp="1" noChangeArrowheads="1"/>
          </p:cNvSpPr>
          <p:nvPr>
            <p:ph type="title"/>
          </p:nvPr>
        </p:nvSpPr>
        <p:spPr>
          <a:xfrm>
            <a:off x="304800" y="2819400"/>
            <a:ext cx="8458200" cy="838200"/>
          </a:xfrm>
        </p:spPr>
        <p:txBody>
          <a:bodyPr/>
          <a:lstStyle/>
          <a:p>
            <a:pPr eaLnBrk="1" hangingPunct="1"/>
            <a:r>
              <a:rPr lang="en-US" sz="8800" smtClean="0"/>
              <a:t>Apparatus</a:t>
            </a:r>
          </a:p>
        </p:txBody>
      </p:sp>
      <p:sp>
        <p:nvSpPr>
          <p:cNvPr id="79876" name="Text Box 3"/>
          <p:cNvSpPr txBox="1">
            <a:spLocks noChangeArrowheads="1"/>
          </p:cNvSpPr>
          <p:nvPr/>
        </p:nvSpPr>
        <p:spPr bwMode="auto">
          <a:xfrm>
            <a:off x="3565525" y="3775075"/>
            <a:ext cx="260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a:latin typeface="Times New Roman" pitchFamily="18" charset="0"/>
              </a:rPr>
              <a:t> </a:t>
            </a:r>
          </a:p>
        </p:txBody>
      </p:sp>
      <p:grpSp>
        <p:nvGrpSpPr>
          <p:cNvPr id="185348" name="Group 4"/>
          <p:cNvGrpSpPr>
            <a:grpSpLocks/>
          </p:cNvGrpSpPr>
          <p:nvPr/>
        </p:nvGrpSpPr>
        <p:grpSpPr bwMode="auto">
          <a:xfrm flipH="1">
            <a:off x="1905000" y="4495800"/>
            <a:ext cx="4619625" cy="1638300"/>
            <a:chOff x="12" y="1590"/>
            <a:chExt cx="2910" cy="1032"/>
          </a:xfrm>
        </p:grpSpPr>
        <p:grpSp>
          <p:nvGrpSpPr>
            <p:cNvPr id="79878" name="Group 5"/>
            <p:cNvGrpSpPr>
              <a:grpSpLocks/>
            </p:cNvGrpSpPr>
            <p:nvPr/>
          </p:nvGrpSpPr>
          <p:grpSpPr bwMode="auto">
            <a:xfrm>
              <a:off x="12" y="1590"/>
              <a:ext cx="2910" cy="1032"/>
              <a:chOff x="12" y="1590"/>
              <a:chExt cx="2910" cy="1032"/>
            </a:xfrm>
          </p:grpSpPr>
          <p:sp>
            <p:nvSpPr>
              <p:cNvPr id="79931" name="Freeform 6"/>
              <p:cNvSpPr>
                <a:spLocks/>
              </p:cNvSpPr>
              <p:nvPr/>
            </p:nvSpPr>
            <p:spPr bwMode="auto">
              <a:xfrm>
                <a:off x="12" y="1590"/>
                <a:ext cx="2910" cy="1032"/>
              </a:xfrm>
              <a:custGeom>
                <a:avLst/>
                <a:gdLst>
                  <a:gd name="T0" fmla="*/ 366 w 2910"/>
                  <a:gd name="T1" fmla="*/ 42 h 1032"/>
                  <a:gd name="T2" fmla="*/ 360 w 2910"/>
                  <a:gd name="T3" fmla="*/ 120 h 1032"/>
                  <a:gd name="T4" fmla="*/ 444 w 2910"/>
                  <a:gd name="T5" fmla="*/ 120 h 1032"/>
                  <a:gd name="T6" fmla="*/ 462 w 2910"/>
                  <a:gd name="T7" fmla="*/ 18 h 1032"/>
                  <a:gd name="T8" fmla="*/ 570 w 2910"/>
                  <a:gd name="T9" fmla="*/ 42 h 1032"/>
                  <a:gd name="T10" fmla="*/ 708 w 2910"/>
                  <a:gd name="T11" fmla="*/ 108 h 1032"/>
                  <a:gd name="T12" fmla="*/ 852 w 2910"/>
                  <a:gd name="T13" fmla="*/ 108 h 1032"/>
                  <a:gd name="T14" fmla="*/ 894 w 2910"/>
                  <a:gd name="T15" fmla="*/ 354 h 1032"/>
                  <a:gd name="T16" fmla="*/ 1026 w 2910"/>
                  <a:gd name="T17" fmla="*/ 312 h 1032"/>
                  <a:gd name="T18" fmla="*/ 1026 w 2910"/>
                  <a:gd name="T19" fmla="*/ 228 h 1032"/>
                  <a:gd name="T20" fmla="*/ 1050 w 2910"/>
                  <a:gd name="T21" fmla="*/ 222 h 1032"/>
                  <a:gd name="T22" fmla="*/ 1152 w 2910"/>
                  <a:gd name="T23" fmla="*/ 180 h 1032"/>
                  <a:gd name="T24" fmla="*/ 1206 w 2910"/>
                  <a:gd name="T25" fmla="*/ 102 h 1032"/>
                  <a:gd name="T26" fmla="*/ 996 w 2910"/>
                  <a:gd name="T27" fmla="*/ 18 h 1032"/>
                  <a:gd name="T28" fmla="*/ 1098 w 2910"/>
                  <a:gd name="T29" fmla="*/ 18 h 1032"/>
                  <a:gd name="T30" fmla="*/ 1224 w 2910"/>
                  <a:gd name="T31" fmla="*/ 18 h 1032"/>
                  <a:gd name="T32" fmla="*/ 1284 w 2910"/>
                  <a:gd name="T33" fmla="*/ 54 h 1032"/>
                  <a:gd name="T34" fmla="*/ 1326 w 2910"/>
                  <a:gd name="T35" fmla="*/ 60 h 1032"/>
                  <a:gd name="T36" fmla="*/ 1302 w 2910"/>
                  <a:gd name="T37" fmla="*/ 84 h 1032"/>
                  <a:gd name="T38" fmla="*/ 1260 w 2910"/>
                  <a:gd name="T39" fmla="*/ 132 h 1032"/>
                  <a:gd name="T40" fmla="*/ 1512 w 2910"/>
                  <a:gd name="T41" fmla="*/ 174 h 1032"/>
                  <a:gd name="T42" fmla="*/ 1584 w 2910"/>
                  <a:gd name="T43" fmla="*/ 138 h 1032"/>
                  <a:gd name="T44" fmla="*/ 1644 w 2910"/>
                  <a:gd name="T45" fmla="*/ 180 h 1032"/>
                  <a:gd name="T46" fmla="*/ 2226 w 2910"/>
                  <a:gd name="T47" fmla="*/ 192 h 1032"/>
                  <a:gd name="T48" fmla="*/ 2550 w 2910"/>
                  <a:gd name="T49" fmla="*/ 180 h 1032"/>
                  <a:gd name="T50" fmla="*/ 2568 w 2910"/>
                  <a:gd name="T51" fmla="*/ 90 h 1032"/>
                  <a:gd name="T52" fmla="*/ 2604 w 2910"/>
                  <a:gd name="T53" fmla="*/ 174 h 1032"/>
                  <a:gd name="T54" fmla="*/ 2724 w 2910"/>
                  <a:gd name="T55" fmla="*/ 210 h 1032"/>
                  <a:gd name="T56" fmla="*/ 2700 w 2910"/>
                  <a:gd name="T57" fmla="*/ 270 h 1032"/>
                  <a:gd name="T58" fmla="*/ 2718 w 2910"/>
                  <a:gd name="T59" fmla="*/ 372 h 1032"/>
                  <a:gd name="T60" fmla="*/ 2706 w 2910"/>
                  <a:gd name="T61" fmla="*/ 426 h 1032"/>
                  <a:gd name="T62" fmla="*/ 2826 w 2910"/>
                  <a:gd name="T63" fmla="*/ 720 h 1032"/>
                  <a:gd name="T64" fmla="*/ 2832 w 2910"/>
                  <a:gd name="T65" fmla="*/ 636 h 1032"/>
                  <a:gd name="T66" fmla="*/ 2862 w 2910"/>
                  <a:gd name="T67" fmla="*/ 690 h 1032"/>
                  <a:gd name="T68" fmla="*/ 2904 w 2910"/>
                  <a:gd name="T69" fmla="*/ 840 h 1032"/>
                  <a:gd name="T70" fmla="*/ 2742 w 2910"/>
                  <a:gd name="T71" fmla="*/ 870 h 1032"/>
                  <a:gd name="T72" fmla="*/ 2508 w 2910"/>
                  <a:gd name="T73" fmla="*/ 882 h 1032"/>
                  <a:gd name="T74" fmla="*/ 2352 w 2910"/>
                  <a:gd name="T75" fmla="*/ 1014 h 1032"/>
                  <a:gd name="T76" fmla="*/ 2088 w 2910"/>
                  <a:gd name="T77" fmla="*/ 888 h 1032"/>
                  <a:gd name="T78" fmla="*/ 1920 w 2910"/>
                  <a:gd name="T79" fmla="*/ 834 h 1032"/>
                  <a:gd name="T80" fmla="*/ 1788 w 2910"/>
                  <a:gd name="T81" fmla="*/ 876 h 1032"/>
                  <a:gd name="T82" fmla="*/ 1728 w 2910"/>
                  <a:gd name="T83" fmla="*/ 888 h 1032"/>
                  <a:gd name="T84" fmla="*/ 1530 w 2910"/>
                  <a:gd name="T85" fmla="*/ 882 h 1032"/>
                  <a:gd name="T86" fmla="*/ 1326 w 2910"/>
                  <a:gd name="T87" fmla="*/ 876 h 1032"/>
                  <a:gd name="T88" fmla="*/ 1116 w 2910"/>
                  <a:gd name="T89" fmla="*/ 834 h 1032"/>
                  <a:gd name="T90" fmla="*/ 996 w 2910"/>
                  <a:gd name="T91" fmla="*/ 846 h 1032"/>
                  <a:gd name="T92" fmla="*/ 882 w 2910"/>
                  <a:gd name="T93" fmla="*/ 834 h 1032"/>
                  <a:gd name="T94" fmla="*/ 768 w 2910"/>
                  <a:gd name="T95" fmla="*/ 852 h 1032"/>
                  <a:gd name="T96" fmla="*/ 672 w 2910"/>
                  <a:gd name="T97" fmla="*/ 960 h 1032"/>
                  <a:gd name="T98" fmla="*/ 360 w 2910"/>
                  <a:gd name="T99" fmla="*/ 918 h 1032"/>
                  <a:gd name="T100" fmla="*/ 276 w 2910"/>
                  <a:gd name="T101" fmla="*/ 846 h 1032"/>
                  <a:gd name="T102" fmla="*/ 24 w 2910"/>
                  <a:gd name="T103" fmla="*/ 840 h 1032"/>
                  <a:gd name="T104" fmla="*/ 12 w 2910"/>
                  <a:gd name="T105" fmla="*/ 756 h 1032"/>
                  <a:gd name="T106" fmla="*/ 36 w 2910"/>
                  <a:gd name="T107" fmla="*/ 672 h 1032"/>
                  <a:gd name="T108" fmla="*/ 96 w 2910"/>
                  <a:gd name="T109" fmla="*/ 720 h 1032"/>
                  <a:gd name="T110" fmla="*/ 84 w 2910"/>
                  <a:gd name="T111" fmla="*/ 600 h 1032"/>
                  <a:gd name="T112" fmla="*/ 72 w 2910"/>
                  <a:gd name="T113" fmla="*/ 486 h 1032"/>
                  <a:gd name="T114" fmla="*/ 174 w 2910"/>
                  <a:gd name="T115" fmla="*/ 174 h 1032"/>
                  <a:gd name="T116" fmla="*/ 246 w 2910"/>
                  <a:gd name="T117" fmla="*/ 126 h 10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10" h="1032">
                    <a:moveTo>
                      <a:pt x="270" y="6"/>
                    </a:moveTo>
                    <a:lnTo>
                      <a:pt x="270" y="12"/>
                    </a:lnTo>
                    <a:lnTo>
                      <a:pt x="270" y="18"/>
                    </a:lnTo>
                    <a:lnTo>
                      <a:pt x="276" y="24"/>
                    </a:lnTo>
                    <a:lnTo>
                      <a:pt x="282" y="24"/>
                    </a:lnTo>
                    <a:lnTo>
                      <a:pt x="288" y="24"/>
                    </a:lnTo>
                    <a:lnTo>
                      <a:pt x="294" y="30"/>
                    </a:lnTo>
                    <a:lnTo>
                      <a:pt x="306" y="30"/>
                    </a:lnTo>
                    <a:lnTo>
                      <a:pt x="318" y="36"/>
                    </a:lnTo>
                    <a:lnTo>
                      <a:pt x="330" y="36"/>
                    </a:lnTo>
                    <a:lnTo>
                      <a:pt x="342" y="36"/>
                    </a:lnTo>
                    <a:lnTo>
                      <a:pt x="354" y="36"/>
                    </a:lnTo>
                    <a:lnTo>
                      <a:pt x="366" y="42"/>
                    </a:lnTo>
                    <a:lnTo>
                      <a:pt x="378" y="42"/>
                    </a:lnTo>
                    <a:lnTo>
                      <a:pt x="390" y="48"/>
                    </a:lnTo>
                    <a:lnTo>
                      <a:pt x="390" y="54"/>
                    </a:lnTo>
                    <a:lnTo>
                      <a:pt x="390" y="60"/>
                    </a:lnTo>
                    <a:lnTo>
                      <a:pt x="390" y="66"/>
                    </a:lnTo>
                    <a:lnTo>
                      <a:pt x="390" y="78"/>
                    </a:lnTo>
                    <a:lnTo>
                      <a:pt x="390" y="84"/>
                    </a:lnTo>
                    <a:lnTo>
                      <a:pt x="390" y="90"/>
                    </a:lnTo>
                    <a:lnTo>
                      <a:pt x="390" y="96"/>
                    </a:lnTo>
                    <a:lnTo>
                      <a:pt x="390" y="108"/>
                    </a:lnTo>
                    <a:lnTo>
                      <a:pt x="378" y="108"/>
                    </a:lnTo>
                    <a:lnTo>
                      <a:pt x="372" y="108"/>
                    </a:lnTo>
                    <a:lnTo>
                      <a:pt x="360" y="108"/>
                    </a:lnTo>
                    <a:lnTo>
                      <a:pt x="354" y="114"/>
                    </a:lnTo>
                    <a:lnTo>
                      <a:pt x="360" y="120"/>
                    </a:lnTo>
                    <a:lnTo>
                      <a:pt x="366" y="120"/>
                    </a:lnTo>
                    <a:lnTo>
                      <a:pt x="372" y="120"/>
                    </a:lnTo>
                    <a:lnTo>
                      <a:pt x="378" y="120"/>
                    </a:lnTo>
                    <a:lnTo>
                      <a:pt x="384" y="120"/>
                    </a:lnTo>
                    <a:lnTo>
                      <a:pt x="390" y="120"/>
                    </a:lnTo>
                    <a:lnTo>
                      <a:pt x="390" y="114"/>
                    </a:lnTo>
                    <a:lnTo>
                      <a:pt x="390" y="108"/>
                    </a:lnTo>
                    <a:lnTo>
                      <a:pt x="396" y="108"/>
                    </a:lnTo>
                    <a:lnTo>
                      <a:pt x="402" y="102"/>
                    </a:lnTo>
                    <a:lnTo>
                      <a:pt x="420" y="96"/>
                    </a:lnTo>
                    <a:lnTo>
                      <a:pt x="426" y="102"/>
                    </a:lnTo>
                    <a:lnTo>
                      <a:pt x="426" y="108"/>
                    </a:lnTo>
                    <a:lnTo>
                      <a:pt x="432" y="114"/>
                    </a:lnTo>
                    <a:lnTo>
                      <a:pt x="438" y="120"/>
                    </a:lnTo>
                    <a:lnTo>
                      <a:pt x="444" y="120"/>
                    </a:lnTo>
                    <a:lnTo>
                      <a:pt x="450" y="114"/>
                    </a:lnTo>
                    <a:lnTo>
                      <a:pt x="462" y="114"/>
                    </a:lnTo>
                    <a:lnTo>
                      <a:pt x="468" y="120"/>
                    </a:lnTo>
                    <a:lnTo>
                      <a:pt x="468" y="114"/>
                    </a:lnTo>
                    <a:lnTo>
                      <a:pt x="462" y="108"/>
                    </a:lnTo>
                    <a:lnTo>
                      <a:pt x="462" y="102"/>
                    </a:lnTo>
                    <a:lnTo>
                      <a:pt x="456" y="102"/>
                    </a:lnTo>
                    <a:lnTo>
                      <a:pt x="456" y="90"/>
                    </a:lnTo>
                    <a:lnTo>
                      <a:pt x="456" y="78"/>
                    </a:lnTo>
                    <a:lnTo>
                      <a:pt x="456" y="72"/>
                    </a:lnTo>
                    <a:lnTo>
                      <a:pt x="462" y="60"/>
                    </a:lnTo>
                    <a:lnTo>
                      <a:pt x="462" y="48"/>
                    </a:lnTo>
                    <a:lnTo>
                      <a:pt x="462" y="42"/>
                    </a:lnTo>
                    <a:lnTo>
                      <a:pt x="462" y="30"/>
                    </a:lnTo>
                    <a:lnTo>
                      <a:pt x="462" y="18"/>
                    </a:lnTo>
                    <a:lnTo>
                      <a:pt x="468" y="12"/>
                    </a:lnTo>
                    <a:lnTo>
                      <a:pt x="474" y="12"/>
                    </a:lnTo>
                    <a:lnTo>
                      <a:pt x="480" y="12"/>
                    </a:lnTo>
                    <a:lnTo>
                      <a:pt x="486" y="12"/>
                    </a:lnTo>
                    <a:lnTo>
                      <a:pt x="498" y="12"/>
                    </a:lnTo>
                    <a:lnTo>
                      <a:pt x="510" y="12"/>
                    </a:lnTo>
                    <a:lnTo>
                      <a:pt x="516" y="6"/>
                    </a:lnTo>
                    <a:lnTo>
                      <a:pt x="528" y="6"/>
                    </a:lnTo>
                    <a:lnTo>
                      <a:pt x="534" y="6"/>
                    </a:lnTo>
                    <a:lnTo>
                      <a:pt x="546" y="12"/>
                    </a:lnTo>
                    <a:lnTo>
                      <a:pt x="552" y="12"/>
                    </a:lnTo>
                    <a:lnTo>
                      <a:pt x="564" y="12"/>
                    </a:lnTo>
                    <a:lnTo>
                      <a:pt x="570" y="24"/>
                    </a:lnTo>
                    <a:lnTo>
                      <a:pt x="570" y="36"/>
                    </a:lnTo>
                    <a:lnTo>
                      <a:pt x="570" y="42"/>
                    </a:lnTo>
                    <a:lnTo>
                      <a:pt x="576" y="54"/>
                    </a:lnTo>
                    <a:lnTo>
                      <a:pt x="576" y="66"/>
                    </a:lnTo>
                    <a:lnTo>
                      <a:pt x="576" y="78"/>
                    </a:lnTo>
                    <a:lnTo>
                      <a:pt x="570" y="90"/>
                    </a:lnTo>
                    <a:lnTo>
                      <a:pt x="570" y="102"/>
                    </a:lnTo>
                    <a:lnTo>
                      <a:pt x="564" y="108"/>
                    </a:lnTo>
                    <a:lnTo>
                      <a:pt x="558" y="108"/>
                    </a:lnTo>
                    <a:lnTo>
                      <a:pt x="552" y="108"/>
                    </a:lnTo>
                    <a:lnTo>
                      <a:pt x="558" y="114"/>
                    </a:lnTo>
                    <a:lnTo>
                      <a:pt x="588" y="114"/>
                    </a:lnTo>
                    <a:lnTo>
                      <a:pt x="618" y="114"/>
                    </a:lnTo>
                    <a:lnTo>
                      <a:pt x="648" y="114"/>
                    </a:lnTo>
                    <a:lnTo>
                      <a:pt x="678" y="108"/>
                    </a:lnTo>
                    <a:lnTo>
                      <a:pt x="708" y="108"/>
                    </a:lnTo>
                    <a:lnTo>
                      <a:pt x="738" y="108"/>
                    </a:lnTo>
                    <a:lnTo>
                      <a:pt x="768" y="108"/>
                    </a:lnTo>
                    <a:lnTo>
                      <a:pt x="798" y="114"/>
                    </a:lnTo>
                    <a:lnTo>
                      <a:pt x="798" y="108"/>
                    </a:lnTo>
                    <a:lnTo>
                      <a:pt x="804" y="102"/>
                    </a:lnTo>
                    <a:lnTo>
                      <a:pt x="804" y="96"/>
                    </a:lnTo>
                    <a:lnTo>
                      <a:pt x="804" y="90"/>
                    </a:lnTo>
                    <a:lnTo>
                      <a:pt x="810" y="90"/>
                    </a:lnTo>
                    <a:lnTo>
                      <a:pt x="816" y="84"/>
                    </a:lnTo>
                    <a:lnTo>
                      <a:pt x="822" y="78"/>
                    </a:lnTo>
                    <a:lnTo>
                      <a:pt x="834" y="78"/>
                    </a:lnTo>
                    <a:lnTo>
                      <a:pt x="840" y="84"/>
                    </a:lnTo>
                    <a:lnTo>
                      <a:pt x="846" y="90"/>
                    </a:lnTo>
                    <a:lnTo>
                      <a:pt x="846" y="102"/>
                    </a:lnTo>
                    <a:lnTo>
                      <a:pt x="852" y="108"/>
                    </a:lnTo>
                    <a:lnTo>
                      <a:pt x="852" y="120"/>
                    </a:lnTo>
                    <a:lnTo>
                      <a:pt x="852" y="126"/>
                    </a:lnTo>
                    <a:lnTo>
                      <a:pt x="852" y="138"/>
                    </a:lnTo>
                    <a:lnTo>
                      <a:pt x="852" y="144"/>
                    </a:lnTo>
                    <a:lnTo>
                      <a:pt x="852" y="174"/>
                    </a:lnTo>
                    <a:lnTo>
                      <a:pt x="852" y="198"/>
                    </a:lnTo>
                    <a:lnTo>
                      <a:pt x="852" y="222"/>
                    </a:lnTo>
                    <a:lnTo>
                      <a:pt x="858" y="252"/>
                    </a:lnTo>
                    <a:lnTo>
                      <a:pt x="858" y="276"/>
                    </a:lnTo>
                    <a:lnTo>
                      <a:pt x="858" y="300"/>
                    </a:lnTo>
                    <a:lnTo>
                      <a:pt x="858" y="324"/>
                    </a:lnTo>
                    <a:lnTo>
                      <a:pt x="858" y="348"/>
                    </a:lnTo>
                    <a:lnTo>
                      <a:pt x="864" y="354"/>
                    </a:lnTo>
                    <a:lnTo>
                      <a:pt x="882" y="354"/>
                    </a:lnTo>
                    <a:lnTo>
                      <a:pt x="894" y="354"/>
                    </a:lnTo>
                    <a:lnTo>
                      <a:pt x="912" y="354"/>
                    </a:lnTo>
                    <a:lnTo>
                      <a:pt x="930" y="354"/>
                    </a:lnTo>
                    <a:lnTo>
                      <a:pt x="942" y="354"/>
                    </a:lnTo>
                    <a:lnTo>
                      <a:pt x="960" y="354"/>
                    </a:lnTo>
                    <a:lnTo>
                      <a:pt x="978" y="354"/>
                    </a:lnTo>
                    <a:lnTo>
                      <a:pt x="996" y="348"/>
                    </a:lnTo>
                    <a:lnTo>
                      <a:pt x="996" y="342"/>
                    </a:lnTo>
                    <a:lnTo>
                      <a:pt x="996" y="336"/>
                    </a:lnTo>
                    <a:lnTo>
                      <a:pt x="996" y="330"/>
                    </a:lnTo>
                    <a:lnTo>
                      <a:pt x="996" y="324"/>
                    </a:lnTo>
                    <a:lnTo>
                      <a:pt x="1008" y="318"/>
                    </a:lnTo>
                    <a:lnTo>
                      <a:pt x="1014" y="318"/>
                    </a:lnTo>
                    <a:lnTo>
                      <a:pt x="1020" y="318"/>
                    </a:lnTo>
                    <a:lnTo>
                      <a:pt x="1026" y="318"/>
                    </a:lnTo>
                    <a:lnTo>
                      <a:pt x="1026" y="312"/>
                    </a:lnTo>
                    <a:lnTo>
                      <a:pt x="1026" y="306"/>
                    </a:lnTo>
                    <a:lnTo>
                      <a:pt x="1026" y="294"/>
                    </a:lnTo>
                    <a:lnTo>
                      <a:pt x="1032" y="288"/>
                    </a:lnTo>
                    <a:lnTo>
                      <a:pt x="1032" y="282"/>
                    </a:lnTo>
                    <a:lnTo>
                      <a:pt x="1032" y="276"/>
                    </a:lnTo>
                    <a:lnTo>
                      <a:pt x="1032" y="270"/>
                    </a:lnTo>
                    <a:lnTo>
                      <a:pt x="1032" y="264"/>
                    </a:lnTo>
                    <a:lnTo>
                      <a:pt x="1026" y="258"/>
                    </a:lnTo>
                    <a:lnTo>
                      <a:pt x="1026" y="252"/>
                    </a:lnTo>
                    <a:lnTo>
                      <a:pt x="1020" y="252"/>
                    </a:lnTo>
                    <a:lnTo>
                      <a:pt x="1014" y="252"/>
                    </a:lnTo>
                    <a:lnTo>
                      <a:pt x="1014" y="240"/>
                    </a:lnTo>
                    <a:lnTo>
                      <a:pt x="1020" y="240"/>
                    </a:lnTo>
                    <a:lnTo>
                      <a:pt x="1020" y="234"/>
                    </a:lnTo>
                    <a:lnTo>
                      <a:pt x="1026" y="228"/>
                    </a:lnTo>
                    <a:lnTo>
                      <a:pt x="1032" y="228"/>
                    </a:lnTo>
                    <a:lnTo>
                      <a:pt x="1038" y="228"/>
                    </a:lnTo>
                    <a:lnTo>
                      <a:pt x="1044" y="228"/>
                    </a:lnTo>
                    <a:lnTo>
                      <a:pt x="1056" y="228"/>
                    </a:lnTo>
                    <a:lnTo>
                      <a:pt x="1062" y="228"/>
                    </a:lnTo>
                    <a:lnTo>
                      <a:pt x="1068" y="228"/>
                    </a:lnTo>
                    <a:lnTo>
                      <a:pt x="1074" y="228"/>
                    </a:lnTo>
                    <a:lnTo>
                      <a:pt x="1086" y="228"/>
                    </a:lnTo>
                    <a:lnTo>
                      <a:pt x="1080" y="222"/>
                    </a:lnTo>
                    <a:lnTo>
                      <a:pt x="1074" y="216"/>
                    </a:lnTo>
                    <a:lnTo>
                      <a:pt x="1068" y="216"/>
                    </a:lnTo>
                    <a:lnTo>
                      <a:pt x="1062" y="216"/>
                    </a:lnTo>
                    <a:lnTo>
                      <a:pt x="1056" y="222"/>
                    </a:lnTo>
                    <a:lnTo>
                      <a:pt x="1050" y="222"/>
                    </a:lnTo>
                    <a:lnTo>
                      <a:pt x="1044" y="222"/>
                    </a:lnTo>
                    <a:lnTo>
                      <a:pt x="1038" y="216"/>
                    </a:lnTo>
                    <a:lnTo>
                      <a:pt x="1038" y="210"/>
                    </a:lnTo>
                    <a:lnTo>
                      <a:pt x="1038" y="198"/>
                    </a:lnTo>
                    <a:lnTo>
                      <a:pt x="1038" y="192"/>
                    </a:lnTo>
                    <a:lnTo>
                      <a:pt x="1038" y="186"/>
                    </a:lnTo>
                    <a:lnTo>
                      <a:pt x="1050" y="174"/>
                    </a:lnTo>
                    <a:lnTo>
                      <a:pt x="1062" y="174"/>
                    </a:lnTo>
                    <a:lnTo>
                      <a:pt x="1074" y="174"/>
                    </a:lnTo>
                    <a:lnTo>
                      <a:pt x="1092" y="174"/>
                    </a:lnTo>
                    <a:lnTo>
                      <a:pt x="1104" y="180"/>
                    </a:lnTo>
                    <a:lnTo>
                      <a:pt x="1122" y="180"/>
                    </a:lnTo>
                    <a:lnTo>
                      <a:pt x="1134" y="180"/>
                    </a:lnTo>
                    <a:lnTo>
                      <a:pt x="1152" y="180"/>
                    </a:lnTo>
                    <a:lnTo>
                      <a:pt x="1164" y="174"/>
                    </a:lnTo>
                    <a:lnTo>
                      <a:pt x="1170" y="168"/>
                    </a:lnTo>
                    <a:lnTo>
                      <a:pt x="1170" y="162"/>
                    </a:lnTo>
                    <a:lnTo>
                      <a:pt x="1170" y="150"/>
                    </a:lnTo>
                    <a:lnTo>
                      <a:pt x="1170" y="144"/>
                    </a:lnTo>
                    <a:lnTo>
                      <a:pt x="1170" y="138"/>
                    </a:lnTo>
                    <a:lnTo>
                      <a:pt x="1176" y="132"/>
                    </a:lnTo>
                    <a:lnTo>
                      <a:pt x="1182" y="132"/>
                    </a:lnTo>
                    <a:lnTo>
                      <a:pt x="1188" y="132"/>
                    </a:lnTo>
                    <a:lnTo>
                      <a:pt x="1188" y="126"/>
                    </a:lnTo>
                    <a:lnTo>
                      <a:pt x="1194" y="126"/>
                    </a:lnTo>
                    <a:lnTo>
                      <a:pt x="1194" y="120"/>
                    </a:lnTo>
                    <a:lnTo>
                      <a:pt x="1200" y="120"/>
                    </a:lnTo>
                    <a:lnTo>
                      <a:pt x="1206" y="108"/>
                    </a:lnTo>
                    <a:lnTo>
                      <a:pt x="1206" y="102"/>
                    </a:lnTo>
                    <a:lnTo>
                      <a:pt x="1200" y="102"/>
                    </a:lnTo>
                    <a:lnTo>
                      <a:pt x="1194" y="96"/>
                    </a:lnTo>
                    <a:lnTo>
                      <a:pt x="1194" y="90"/>
                    </a:lnTo>
                    <a:lnTo>
                      <a:pt x="1194" y="84"/>
                    </a:lnTo>
                    <a:lnTo>
                      <a:pt x="1194" y="78"/>
                    </a:lnTo>
                    <a:lnTo>
                      <a:pt x="1194" y="66"/>
                    </a:lnTo>
                    <a:lnTo>
                      <a:pt x="1194" y="60"/>
                    </a:lnTo>
                    <a:lnTo>
                      <a:pt x="1170" y="54"/>
                    </a:lnTo>
                    <a:lnTo>
                      <a:pt x="1146" y="48"/>
                    </a:lnTo>
                    <a:lnTo>
                      <a:pt x="1122" y="42"/>
                    </a:lnTo>
                    <a:lnTo>
                      <a:pt x="1098" y="36"/>
                    </a:lnTo>
                    <a:lnTo>
                      <a:pt x="1068" y="30"/>
                    </a:lnTo>
                    <a:lnTo>
                      <a:pt x="1044" y="24"/>
                    </a:lnTo>
                    <a:lnTo>
                      <a:pt x="1020" y="24"/>
                    </a:lnTo>
                    <a:lnTo>
                      <a:pt x="996" y="18"/>
                    </a:lnTo>
                    <a:lnTo>
                      <a:pt x="990" y="18"/>
                    </a:lnTo>
                    <a:lnTo>
                      <a:pt x="990" y="12"/>
                    </a:lnTo>
                    <a:lnTo>
                      <a:pt x="990" y="6"/>
                    </a:lnTo>
                    <a:lnTo>
                      <a:pt x="996" y="6"/>
                    </a:lnTo>
                    <a:lnTo>
                      <a:pt x="996" y="0"/>
                    </a:lnTo>
                    <a:lnTo>
                      <a:pt x="1002" y="0"/>
                    </a:lnTo>
                    <a:lnTo>
                      <a:pt x="1008" y="0"/>
                    </a:lnTo>
                    <a:lnTo>
                      <a:pt x="1014" y="6"/>
                    </a:lnTo>
                    <a:lnTo>
                      <a:pt x="1020" y="6"/>
                    </a:lnTo>
                    <a:lnTo>
                      <a:pt x="1026" y="6"/>
                    </a:lnTo>
                    <a:lnTo>
                      <a:pt x="1032" y="6"/>
                    </a:lnTo>
                    <a:lnTo>
                      <a:pt x="1038" y="6"/>
                    </a:lnTo>
                    <a:lnTo>
                      <a:pt x="1056" y="12"/>
                    </a:lnTo>
                    <a:lnTo>
                      <a:pt x="1080" y="12"/>
                    </a:lnTo>
                    <a:lnTo>
                      <a:pt x="1098" y="18"/>
                    </a:lnTo>
                    <a:lnTo>
                      <a:pt x="1122" y="24"/>
                    </a:lnTo>
                    <a:lnTo>
                      <a:pt x="1140" y="24"/>
                    </a:lnTo>
                    <a:lnTo>
                      <a:pt x="1158" y="30"/>
                    </a:lnTo>
                    <a:lnTo>
                      <a:pt x="1182" y="36"/>
                    </a:lnTo>
                    <a:lnTo>
                      <a:pt x="1200" y="36"/>
                    </a:lnTo>
                    <a:lnTo>
                      <a:pt x="1206" y="36"/>
                    </a:lnTo>
                    <a:lnTo>
                      <a:pt x="1212" y="36"/>
                    </a:lnTo>
                    <a:lnTo>
                      <a:pt x="1206" y="36"/>
                    </a:lnTo>
                    <a:lnTo>
                      <a:pt x="1206" y="30"/>
                    </a:lnTo>
                    <a:lnTo>
                      <a:pt x="1206" y="24"/>
                    </a:lnTo>
                    <a:lnTo>
                      <a:pt x="1212" y="18"/>
                    </a:lnTo>
                    <a:lnTo>
                      <a:pt x="1218" y="18"/>
                    </a:lnTo>
                    <a:lnTo>
                      <a:pt x="1224" y="18"/>
                    </a:lnTo>
                    <a:lnTo>
                      <a:pt x="1224" y="24"/>
                    </a:lnTo>
                    <a:lnTo>
                      <a:pt x="1224" y="30"/>
                    </a:lnTo>
                    <a:lnTo>
                      <a:pt x="1230" y="30"/>
                    </a:lnTo>
                    <a:lnTo>
                      <a:pt x="1236" y="30"/>
                    </a:lnTo>
                    <a:lnTo>
                      <a:pt x="1236" y="36"/>
                    </a:lnTo>
                    <a:lnTo>
                      <a:pt x="1242" y="36"/>
                    </a:lnTo>
                    <a:lnTo>
                      <a:pt x="1236" y="42"/>
                    </a:lnTo>
                    <a:lnTo>
                      <a:pt x="1242" y="48"/>
                    </a:lnTo>
                    <a:lnTo>
                      <a:pt x="1254" y="48"/>
                    </a:lnTo>
                    <a:lnTo>
                      <a:pt x="1260" y="48"/>
                    </a:lnTo>
                    <a:lnTo>
                      <a:pt x="1266" y="48"/>
                    </a:lnTo>
                    <a:lnTo>
                      <a:pt x="1272" y="54"/>
                    </a:lnTo>
                    <a:lnTo>
                      <a:pt x="1278" y="54"/>
                    </a:lnTo>
                    <a:lnTo>
                      <a:pt x="1284" y="54"/>
                    </a:lnTo>
                    <a:lnTo>
                      <a:pt x="1290" y="54"/>
                    </a:lnTo>
                    <a:lnTo>
                      <a:pt x="1296" y="48"/>
                    </a:lnTo>
                    <a:lnTo>
                      <a:pt x="1290" y="42"/>
                    </a:lnTo>
                    <a:lnTo>
                      <a:pt x="1290" y="36"/>
                    </a:lnTo>
                    <a:lnTo>
                      <a:pt x="1290" y="30"/>
                    </a:lnTo>
                    <a:lnTo>
                      <a:pt x="1290" y="24"/>
                    </a:lnTo>
                    <a:lnTo>
                      <a:pt x="1296" y="24"/>
                    </a:lnTo>
                    <a:lnTo>
                      <a:pt x="1302" y="30"/>
                    </a:lnTo>
                    <a:lnTo>
                      <a:pt x="1302" y="42"/>
                    </a:lnTo>
                    <a:lnTo>
                      <a:pt x="1308" y="48"/>
                    </a:lnTo>
                    <a:lnTo>
                      <a:pt x="1308" y="54"/>
                    </a:lnTo>
                    <a:lnTo>
                      <a:pt x="1314" y="60"/>
                    </a:lnTo>
                    <a:lnTo>
                      <a:pt x="1326" y="60"/>
                    </a:lnTo>
                    <a:lnTo>
                      <a:pt x="1332" y="66"/>
                    </a:lnTo>
                    <a:lnTo>
                      <a:pt x="1344" y="66"/>
                    </a:lnTo>
                    <a:lnTo>
                      <a:pt x="1356" y="66"/>
                    </a:lnTo>
                    <a:lnTo>
                      <a:pt x="1368" y="72"/>
                    </a:lnTo>
                    <a:lnTo>
                      <a:pt x="1374" y="72"/>
                    </a:lnTo>
                    <a:lnTo>
                      <a:pt x="1386" y="78"/>
                    </a:lnTo>
                    <a:lnTo>
                      <a:pt x="1392" y="84"/>
                    </a:lnTo>
                    <a:lnTo>
                      <a:pt x="1380" y="90"/>
                    </a:lnTo>
                    <a:lnTo>
                      <a:pt x="1368" y="90"/>
                    </a:lnTo>
                    <a:lnTo>
                      <a:pt x="1356" y="96"/>
                    </a:lnTo>
                    <a:lnTo>
                      <a:pt x="1350" y="90"/>
                    </a:lnTo>
                    <a:lnTo>
                      <a:pt x="1338" y="90"/>
                    </a:lnTo>
                    <a:lnTo>
                      <a:pt x="1326" y="84"/>
                    </a:lnTo>
                    <a:lnTo>
                      <a:pt x="1314" y="84"/>
                    </a:lnTo>
                    <a:lnTo>
                      <a:pt x="1302" y="84"/>
                    </a:lnTo>
                    <a:lnTo>
                      <a:pt x="1296" y="90"/>
                    </a:lnTo>
                    <a:lnTo>
                      <a:pt x="1290" y="96"/>
                    </a:lnTo>
                    <a:lnTo>
                      <a:pt x="1278" y="102"/>
                    </a:lnTo>
                    <a:lnTo>
                      <a:pt x="1272" y="108"/>
                    </a:lnTo>
                    <a:lnTo>
                      <a:pt x="1260" y="108"/>
                    </a:lnTo>
                    <a:lnTo>
                      <a:pt x="1254" y="108"/>
                    </a:lnTo>
                    <a:lnTo>
                      <a:pt x="1248" y="114"/>
                    </a:lnTo>
                    <a:lnTo>
                      <a:pt x="1236" y="114"/>
                    </a:lnTo>
                    <a:lnTo>
                      <a:pt x="1242" y="120"/>
                    </a:lnTo>
                    <a:lnTo>
                      <a:pt x="1236" y="126"/>
                    </a:lnTo>
                    <a:lnTo>
                      <a:pt x="1248" y="126"/>
                    </a:lnTo>
                    <a:lnTo>
                      <a:pt x="1254" y="126"/>
                    </a:lnTo>
                    <a:lnTo>
                      <a:pt x="1260" y="126"/>
                    </a:lnTo>
                    <a:lnTo>
                      <a:pt x="1260" y="132"/>
                    </a:lnTo>
                    <a:lnTo>
                      <a:pt x="1266" y="132"/>
                    </a:lnTo>
                    <a:lnTo>
                      <a:pt x="1266" y="138"/>
                    </a:lnTo>
                    <a:lnTo>
                      <a:pt x="1266" y="150"/>
                    </a:lnTo>
                    <a:lnTo>
                      <a:pt x="1266" y="156"/>
                    </a:lnTo>
                    <a:lnTo>
                      <a:pt x="1272" y="162"/>
                    </a:lnTo>
                    <a:lnTo>
                      <a:pt x="1278" y="168"/>
                    </a:lnTo>
                    <a:lnTo>
                      <a:pt x="1284" y="174"/>
                    </a:lnTo>
                    <a:lnTo>
                      <a:pt x="1314" y="174"/>
                    </a:lnTo>
                    <a:lnTo>
                      <a:pt x="1350" y="174"/>
                    </a:lnTo>
                    <a:lnTo>
                      <a:pt x="1380" y="174"/>
                    </a:lnTo>
                    <a:lnTo>
                      <a:pt x="1410" y="174"/>
                    </a:lnTo>
                    <a:lnTo>
                      <a:pt x="1446" y="174"/>
                    </a:lnTo>
                    <a:lnTo>
                      <a:pt x="1476" y="174"/>
                    </a:lnTo>
                    <a:lnTo>
                      <a:pt x="1512" y="174"/>
                    </a:lnTo>
                    <a:lnTo>
                      <a:pt x="1542" y="174"/>
                    </a:lnTo>
                    <a:lnTo>
                      <a:pt x="1542" y="168"/>
                    </a:lnTo>
                    <a:lnTo>
                      <a:pt x="1536" y="162"/>
                    </a:lnTo>
                    <a:lnTo>
                      <a:pt x="1530" y="156"/>
                    </a:lnTo>
                    <a:lnTo>
                      <a:pt x="1536" y="150"/>
                    </a:lnTo>
                    <a:lnTo>
                      <a:pt x="1536" y="144"/>
                    </a:lnTo>
                    <a:lnTo>
                      <a:pt x="1542" y="138"/>
                    </a:lnTo>
                    <a:lnTo>
                      <a:pt x="1542" y="132"/>
                    </a:lnTo>
                    <a:lnTo>
                      <a:pt x="1554" y="132"/>
                    </a:lnTo>
                    <a:lnTo>
                      <a:pt x="1560" y="132"/>
                    </a:lnTo>
                    <a:lnTo>
                      <a:pt x="1566" y="138"/>
                    </a:lnTo>
                    <a:lnTo>
                      <a:pt x="1578" y="138"/>
                    </a:lnTo>
                    <a:lnTo>
                      <a:pt x="1584" y="138"/>
                    </a:lnTo>
                    <a:lnTo>
                      <a:pt x="1584" y="144"/>
                    </a:lnTo>
                    <a:lnTo>
                      <a:pt x="1590" y="150"/>
                    </a:lnTo>
                    <a:lnTo>
                      <a:pt x="1590" y="156"/>
                    </a:lnTo>
                    <a:lnTo>
                      <a:pt x="1590" y="162"/>
                    </a:lnTo>
                    <a:lnTo>
                      <a:pt x="1584" y="162"/>
                    </a:lnTo>
                    <a:lnTo>
                      <a:pt x="1578" y="162"/>
                    </a:lnTo>
                    <a:lnTo>
                      <a:pt x="1572" y="168"/>
                    </a:lnTo>
                    <a:lnTo>
                      <a:pt x="1578" y="174"/>
                    </a:lnTo>
                    <a:lnTo>
                      <a:pt x="1578" y="180"/>
                    </a:lnTo>
                    <a:lnTo>
                      <a:pt x="1584" y="180"/>
                    </a:lnTo>
                    <a:lnTo>
                      <a:pt x="1596" y="180"/>
                    </a:lnTo>
                    <a:lnTo>
                      <a:pt x="1608" y="180"/>
                    </a:lnTo>
                    <a:lnTo>
                      <a:pt x="1620" y="180"/>
                    </a:lnTo>
                    <a:lnTo>
                      <a:pt x="1632" y="180"/>
                    </a:lnTo>
                    <a:lnTo>
                      <a:pt x="1644" y="180"/>
                    </a:lnTo>
                    <a:lnTo>
                      <a:pt x="1656" y="180"/>
                    </a:lnTo>
                    <a:lnTo>
                      <a:pt x="1662" y="180"/>
                    </a:lnTo>
                    <a:lnTo>
                      <a:pt x="1674" y="180"/>
                    </a:lnTo>
                    <a:lnTo>
                      <a:pt x="1734" y="180"/>
                    </a:lnTo>
                    <a:lnTo>
                      <a:pt x="1794" y="186"/>
                    </a:lnTo>
                    <a:lnTo>
                      <a:pt x="1854" y="186"/>
                    </a:lnTo>
                    <a:lnTo>
                      <a:pt x="1920" y="186"/>
                    </a:lnTo>
                    <a:lnTo>
                      <a:pt x="1980" y="186"/>
                    </a:lnTo>
                    <a:lnTo>
                      <a:pt x="2046" y="186"/>
                    </a:lnTo>
                    <a:lnTo>
                      <a:pt x="2112" y="186"/>
                    </a:lnTo>
                    <a:lnTo>
                      <a:pt x="2172" y="186"/>
                    </a:lnTo>
                    <a:lnTo>
                      <a:pt x="2184" y="192"/>
                    </a:lnTo>
                    <a:lnTo>
                      <a:pt x="2196" y="192"/>
                    </a:lnTo>
                    <a:lnTo>
                      <a:pt x="2214" y="192"/>
                    </a:lnTo>
                    <a:lnTo>
                      <a:pt x="2226" y="192"/>
                    </a:lnTo>
                    <a:lnTo>
                      <a:pt x="2238" y="192"/>
                    </a:lnTo>
                    <a:lnTo>
                      <a:pt x="2250" y="192"/>
                    </a:lnTo>
                    <a:lnTo>
                      <a:pt x="2268" y="192"/>
                    </a:lnTo>
                    <a:lnTo>
                      <a:pt x="2280" y="198"/>
                    </a:lnTo>
                    <a:lnTo>
                      <a:pt x="2310" y="198"/>
                    </a:lnTo>
                    <a:lnTo>
                      <a:pt x="2346" y="198"/>
                    </a:lnTo>
                    <a:lnTo>
                      <a:pt x="2376" y="198"/>
                    </a:lnTo>
                    <a:lnTo>
                      <a:pt x="2412" y="198"/>
                    </a:lnTo>
                    <a:lnTo>
                      <a:pt x="2448" y="192"/>
                    </a:lnTo>
                    <a:lnTo>
                      <a:pt x="2484" y="192"/>
                    </a:lnTo>
                    <a:lnTo>
                      <a:pt x="2514" y="192"/>
                    </a:lnTo>
                    <a:lnTo>
                      <a:pt x="2544" y="192"/>
                    </a:lnTo>
                    <a:lnTo>
                      <a:pt x="2544" y="186"/>
                    </a:lnTo>
                    <a:lnTo>
                      <a:pt x="2550" y="180"/>
                    </a:lnTo>
                    <a:lnTo>
                      <a:pt x="2538" y="174"/>
                    </a:lnTo>
                    <a:lnTo>
                      <a:pt x="2532" y="168"/>
                    </a:lnTo>
                    <a:lnTo>
                      <a:pt x="2526" y="162"/>
                    </a:lnTo>
                    <a:lnTo>
                      <a:pt x="2526" y="156"/>
                    </a:lnTo>
                    <a:lnTo>
                      <a:pt x="2526" y="150"/>
                    </a:lnTo>
                    <a:lnTo>
                      <a:pt x="2526" y="138"/>
                    </a:lnTo>
                    <a:lnTo>
                      <a:pt x="2526" y="132"/>
                    </a:lnTo>
                    <a:lnTo>
                      <a:pt x="2532" y="126"/>
                    </a:lnTo>
                    <a:lnTo>
                      <a:pt x="2532" y="120"/>
                    </a:lnTo>
                    <a:lnTo>
                      <a:pt x="2538" y="114"/>
                    </a:lnTo>
                    <a:lnTo>
                      <a:pt x="2544" y="108"/>
                    </a:lnTo>
                    <a:lnTo>
                      <a:pt x="2550" y="102"/>
                    </a:lnTo>
                    <a:lnTo>
                      <a:pt x="2556" y="102"/>
                    </a:lnTo>
                    <a:lnTo>
                      <a:pt x="2562" y="96"/>
                    </a:lnTo>
                    <a:lnTo>
                      <a:pt x="2568" y="90"/>
                    </a:lnTo>
                    <a:lnTo>
                      <a:pt x="2574" y="84"/>
                    </a:lnTo>
                    <a:lnTo>
                      <a:pt x="2580" y="78"/>
                    </a:lnTo>
                    <a:lnTo>
                      <a:pt x="2586" y="78"/>
                    </a:lnTo>
                    <a:lnTo>
                      <a:pt x="2598" y="78"/>
                    </a:lnTo>
                    <a:lnTo>
                      <a:pt x="2604" y="84"/>
                    </a:lnTo>
                    <a:lnTo>
                      <a:pt x="2610" y="96"/>
                    </a:lnTo>
                    <a:lnTo>
                      <a:pt x="2616" y="108"/>
                    </a:lnTo>
                    <a:lnTo>
                      <a:pt x="2622" y="120"/>
                    </a:lnTo>
                    <a:lnTo>
                      <a:pt x="2628" y="132"/>
                    </a:lnTo>
                    <a:lnTo>
                      <a:pt x="2628" y="144"/>
                    </a:lnTo>
                    <a:lnTo>
                      <a:pt x="2628" y="156"/>
                    </a:lnTo>
                    <a:lnTo>
                      <a:pt x="2622" y="168"/>
                    </a:lnTo>
                    <a:lnTo>
                      <a:pt x="2616" y="174"/>
                    </a:lnTo>
                    <a:lnTo>
                      <a:pt x="2604" y="174"/>
                    </a:lnTo>
                    <a:lnTo>
                      <a:pt x="2598" y="174"/>
                    </a:lnTo>
                    <a:lnTo>
                      <a:pt x="2586" y="180"/>
                    </a:lnTo>
                    <a:lnTo>
                      <a:pt x="2592" y="186"/>
                    </a:lnTo>
                    <a:lnTo>
                      <a:pt x="2592" y="192"/>
                    </a:lnTo>
                    <a:lnTo>
                      <a:pt x="2592" y="198"/>
                    </a:lnTo>
                    <a:lnTo>
                      <a:pt x="2610" y="198"/>
                    </a:lnTo>
                    <a:lnTo>
                      <a:pt x="2622" y="198"/>
                    </a:lnTo>
                    <a:lnTo>
                      <a:pt x="2640" y="198"/>
                    </a:lnTo>
                    <a:lnTo>
                      <a:pt x="2658" y="198"/>
                    </a:lnTo>
                    <a:lnTo>
                      <a:pt x="2676" y="198"/>
                    </a:lnTo>
                    <a:lnTo>
                      <a:pt x="2694" y="198"/>
                    </a:lnTo>
                    <a:lnTo>
                      <a:pt x="2706" y="198"/>
                    </a:lnTo>
                    <a:lnTo>
                      <a:pt x="2724" y="198"/>
                    </a:lnTo>
                    <a:lnTo>
                      <a:pt x="2724" y="210"/>
                    </a:lnTo>
                    <a:lnTo>
                      <a:pt x="2730" y="216"/>
                    </a:lnTo>
                    <a:lnTo>
                      <a:pt x="2730" y="222"/>
                    </a:lnTo>
                    <a:lnTo>
                      <a:pt x="2730" y="228"/>
                    </a:lnTo>
                    <a:lnTo>
                      <a:pt x="2730" y="234"/>
                    </a:lnTo>
                    <a:lnTo>
                      <a:pt x="2718" y="234"/>
                    </a:lnTo>
                    <a:lnTo>
                      <a:pt x="2712" y="240"/>
                    </a:lnTo>
                    <a:lnTo>
                      <a:pt x="2706" y="240"/>
                    </a:lnTo>
                    <a:lnTo>
                      <a:pt x="2700" y="240"/>
                    </a:lnTo>
                    <a:lnTo>
                      <a:pt x="2700" y="246"/>
                    </a:lnTo>
                    <a:lnTo>
                      <a:pt x="2700" y="252"/>
                    </a:lnTo>
                    <a:lnTo>
                      <a:pt x="2700" y="258"/>
                    </a:lnTo>
                    <a:lnTo>
                      <a:pt x="2700" y="264"/>
                    </a:lnTo>
                    <a:lnTo>
                      <a:pt x="2700" y="270"/>
                    </a:lnTo>
                    <a:lnTo>
                      <a:pt x="2700" y="276"/>
                    </a:lnTo>
                    <a:lnTo>
                      <a:pt x="2700" y="288"/>
                    </a:lnTo>
                    <a:lnTo>
                      <a:pt x="2706" y="282"/>
                    </a:lnTo>
                    <a:lnTo>
                      <a:pt x="2712" y="288"/>
                    </a:lnTo>
                    <a:lnTo>
                      <a:pt x="2718" y="288"/>
                    </a:lnTo>
                    <a:lnTo>
                      <a:pt x="2724" y="294"/>
                    </a:lnTo>
                    <a:lnTo>
                      <a:pt x="2724" y="300"/>
                    </a:lnTo>
                    <a:lnTo>
                      <a:pt x="2718" y="312"/>
                    </a:lnTo>
                    <a:lnTo>
                      <a:pt x="2718" y="318"/>
                    </a:lnTo>
                    <a:lnTo>
                      <a:pt x="2712" y="318"/>
                    </a:lnTo>
                    <a:lnTo>
                      <a:pt x="2700" y="318"/>
                    </a:lnTo>
                    <a:lnTo>
                      <a:pt x="2700" y="366"/>
                    </a:lnTo>
                    <a:lnTo>
                      <a:pt x="2706" y="366"/>
                    </a:lnTo>
                    <a:lnTo>
                      <a:pt x="2712" y="372"/>
                    </a:lnTo>
                    <a:lnTo>
                      <a:pt x="2718" y="372"/>
                    </a:lnTo>
                    <a:lnTo>
                      <a:pt x="2724" y="372"/>
                    </a:lnTo>
                    <a:lnTo>
                      <a:pt x="2730" y="372"/>
                    </a:lnTo>
                    <a:lnTo>
                      <a:pt x="2736" y="372"/>
                    </a:lnTo>
                    <a:lnTo>
                      <a:pt x="2742" y="372"/>
                    </a:lnTo>
                    <a:lnTo>
                      <a:pt x="2748" y="372"/>
                    </a:lnTo>
                    <a:lnTo>
                      <a:pt x="2748" y="384"/>
                    </a:lnTo>
                    <a:lnTo>
                      <a:pt x="2748" y="396"/>
                    </a:lnTo>
                    <a:lnTo>
                      <a:pt x="2742" y="402"/>
                    </a:lnTo>
                    <a:lnTo>
                      <a:pt x="2736" y="408"/>
                    </a:lnTo>
                    <a:lnTo>
                      <a:pt x="2730" y="408"/>
                    </a:lnTo>
                    <a:lnTo>
                      <a:pt x="2718" y="408"/>
                    </a:lnTo>
                    <a:lnTo>
                      <a:pt x="2712" y="408"/>
                    </a:lnTo>
                    <a:lnTo>
                      <a:pt x="2700" y="408"/>
                    </a:lnTo>
                    <a:lnTo>
                      <a:pt x="2700" y="420"/>
                    </a:lnTo>
                    <a:lnTo>
                      <a:pt x="2706" y="426"/>
                    </a:lnTo>
                    <a:lnTo>
                      <a:pt x="2706" y="432"/>
                    </a:lnTo>
                    <a:lnTo>
                      <a:pt x="2712" y="444"/>
                    </a:lnTo>
                    <a:lnTo>
                      <a:pt x="2718" y="456"/>
                    </a:lnTo>
                    <a:lnTo>
                      <a:pt x="2718" y="462"/>
                    </a:lnTo>
                    <a:lnTo>
                      <a:pt x="2724" y="474"/>
                    </a:lnTo>
                    <a:lnTo>
                      <a:pt x="2730" y="480"/>
                    </a:lnTo>
                    <a:lnTo>
                      <a:pt x="2736" y="516"/>
                    </a:lnTo>
                    <a:lnTo>
                      <a:pt x="2748" y="546"/>
                    </a:lnTo>
                    <a:lnTo>
                      <a:pt x="2760" y="576"/>
                    </a:lnTo>
                    <a:lnTo>
                      <a:pt x="2772" y="612"/>
                    </a:lnTo>
                    <a:lnTo>
                      <a:pt x="2784" y="642"/>
                    </a:lnTo>
                    <a:lnTo>
                      <a:pt x="2796" y="672"/>
                    </a:lnTo>
                    <a:lnTo>
                      <a:pt x="2808" y="708"/>
                    </a:lnTo>
                    <a:lnTo>
                      <a:pt x="2820" y="738"/>
                    </a:lnTo>
                    <a:lnTo>
                      <a:pt x="2826" y="720"/>
                    </a:lnTo>
                    <a:lnTo>
                      <a:pt x="2826" y="714"/>
                    </a:lnTo>
                    <a:lnTo>
                      <a:pt x="2820" y="708"/>
                    </a:lnTo>
                    <a:lnTo>
                      <a:pt x="2820" y="702"/>
                    </a:lnTo>
                    <a:lnTo>
                      <a:pt x="2826" y="696"/>
                    </a:lnTo>
                    <a:lnTo>
                      <a:pt x="2826" y="690"/>
                    </a:lnTo>
                    <a:lnTo>
                      <a:pt x="2826" y="684"/>
                    </a:lnTo>
                    <a:lnTo>
                      <a:pt x="2826" y="678"/>
                    </a:lnTo>
                    <a:lnTo>
                      <a:pt x="2826" y="672"/>
                    </a:lnTo>
                    <a:lnTo>
                      <a:pt x="2826" y="660"/>
                    </a:lnTo>
                    <a:lnTo>
                      <a:pt x="2826" y="654"/>
                    </a:lnTo>
                    <a:lnTo>
                      <a:pt x="2826" y="648"/>
                    </a:lnTo>
                    <a:lnTo>
                      <a:pt x="2826" y="642"/>
                    </a:lnTo>
                    <a:lnTo>
                      <a:pt x="2832" y="636"/>
                    </a:lnTo>
                    <a:lnTo>
                      <a:pt x="2838" y="636"/>
                    </a:lnTo>
                    <a:lnTo>
                      <a:pt x="2838" y="642"/>
                    </a:lnTo>
                    <a:lnTo>
                      <a:pt x="2844" y="642"/>
                    </a:lnTo>
                    <a:lnTo>
                      <a:pt x="2850" y="642"/>
                    </a:lnTo>
                    <a:lnTo>
                      <a:pt x="2856" y="642"/>
                    </a:lnTo>
                    <a:lnTo>
                      <a:pt x="2862" y="648"/>
                    </a:lnTo>
                    <a:lnTo>
                      <a:pt x="2862" y="654"/>
                    </a:lnTo>
                    <a:lnTo>
                      <a:pt x="2856" y="660"/>
                    </a:lnTo>
                    <a:lnTo>
                      <a:pt x="2856" y="666"/>
                    </a:lnTo>
                    <a:lnTo>
                      <a:pt x="2856" y="672"/>
                    </a:lnTo>
                    <a:lnTo>
                      <a:pt x="2856" y="678"/>
                    </a:lnTo>
                    <a:lnTo>
                      <a:pt x="2856" y="684"/>
                    </a:lnTo>
                    <a:lnTo>
                      <a:pt x="2862" y="690"/>
                    </a:lnTo>
                    <a:lnTo>
                      <a:pt x="2862" y="702"/>
                    </a:lnTo>
                    <a:lnTo>
                      <a:pt x="2862" y="720"/>
                    </a:lnTo>
                    <a:lnTo>
                      <a:pt x="2862" y="732"/>
                    </a:lnTo>
                    <a:lnTo>
                      <a:pt x="2862" y="750"/>
                    </a:lnTo>
                    <a:lnTo>
                      <a:pt x="2862" y="762"/>
                    </a:lnTo>
                    <a:lnTo>
                      <a:pt x="2862" y="780"/>
                    </a:lnTo>
                    <a:lnTo>
                      <a:pt x="2862" y="792"/>
                    </a:lnTo>
                    <a:lnTo>
                      <a:pt x="2862" y="810"/>
                    </a:lnTo>
                    <a:lnTo>
                      <a:pt x="2868" y="816"/>
                    </a:lnTo>
                    <a:lnTo>
                      <a:pt x="2910" y="816"/>
                    </a:lnTo>
                    <a:lnTo>
                      <a:pt x="2904" y="822"/>
                    </a:lnTo>
                    <a:lnTo>
                      <a:pt x="2904" y="828"/>
                    </a:lnTo>
                    <a:lnTo>
                      <a:pt x="2910" y="834"/>
                    </a:lnTo>
                    <a:lnTo>
                      <a:pt x="2904" y="840"/>
                    </a:lnTo>
                    <a:lnTo>
                      <a:pt x="2904" y="846"/>
                    </a:lnTo>
                    <a:lnTo>
                      <a:pt x="2904" y="852"/>
                    </a:lnTo>
                    <a:lnTo>
                      <a:pt x="2898" y="852"/>
                    </a:lnTo>
                    <a:lnTo>
                      <a:pt x="2892" y="852"/>
                    </a:lnTo>
                    <a:lnTo>
                      <a:pt x="2880" y="858"/>
                    </a:lnTo>
                    <a:lnTo>
                      <a:pt x="2868" y="858"/>
                    </a:lnTo>
                    <a:lnTo>
                      <a:pt x="2862" y="858"/>
                    </a:lnTo>
                    <a:lnTo>
                      <a:pt x="2850" y="858"/>
                    </a:lnTo>
                    <a:lnTo>
                      <a:pt x="2838" y="858"/>
                    </a:lnTo>
                    <a:lnTo>
                      <a:pt x="2826" y="852"/>
                    </a:lnTo>
                    <a:lnTo>
                      <a:pt x="2820" y="852"/>
                    </a:lnTo>
                    <a:lnTo>
                      <a:pt x="2814" y="858"/>
                    </a:lnTo>
                    <a:lnTo>
                      <a:pt x="2742" y="858"/>
                    </a:lnTo>
                    <a:lnTo>
                      <a:pt x="2742" y="864"/>
                    </a:lnTo>
                    <a:lnTo>
                      <a:pt x="2742" y="870"/>
                    </a:lnTo>
                    <a:lnTo>
                      <a:pt x="2736" y="876"/>
                    </a:lnTo>
                    <a:lnTo>
                      <a:pt x="2718" y="876"/>
                    </a:lnTo>
                    <a:lnTo>
                      <a:pt x="2706" y="876"/>
                    </a:lnTo>
                    <a:lnTo>
                      <a:pt x="2688" y="876"/>
                    </a:lnTo>
                    <a:lnTo>
                      <a:pt x="2670" y="876"/>
                    </a:lnTo>
                    <a:lnTo>
                      <a:pt x="2658" y="876"/>
                    </a:lnTo>
                    <a:lnTo>
                      <a:pt x="2640" y="876"/>
                    </a:lnTo>
                    <a:lnTo>
                      <a:pt x="2622" y="876"/>
                    </a:lnTo>
                    <a:lnTo>
                      <a:pt x="2610" y="876"/>
                    </a:lnTo>
                    <a:lnTo>
                      <a:pt x="2604" y="864"/>
                    </a:lnTo>
                    <a:lnTo>
                      <a:pt x="2514" y="864"/>
                    </a:lnTo>
                    <a:lnTo>
                      <a:pt x="2514" y="870"/>
                    </a:lnTo>
                    <a:lnTo>
                      <a:pt x="2514" y="876"/>
                    </a:lnTo>
                    <a:lnTo>
                      <a:pt x="2508" y="882"/>
                    </a:lnTo>
                    <a:lnTo>
                      <a:pt x="2496" y="888"/>
                    </a:lnTo>
                    <a:lnTo>
                      <a:pt x="2490" y="888"/>
                    </a:lnTo>
                    <a:lnTo>
                      <a:pt x="2484" y="888"/>
                    </a:lnTo>
                    <a:lnTo>
                      <a:pt x="2478" y="888"/>
                    </a:lnTo>
                    <a:lnTo>
                      <a:pt x="2466" y="888"/>
                    </a:lnTo>
                    <a:lnTo>
                      <a:pt x="2460" y="888"/>
                    </a:lnTo>
                    <a:lnTo>
                      <a:pt x="2454" y="888"/>
                    </a:lnTo>
                    <a:lnTo>
                      <a:pt x="2448" y="894"/>
                    </a:lnTo>
                    <a:lnTo>
                      <a:pt x="2448" y="900"/>
                    </a:lnTo>
                    <a:lnTo>
                      <a:pt x="2436" y="924"/>
                    </a:lnTo>
                    <a:lnTo>
                      <a:pt x="2424" y="948"/>
                    </a:lnTo>
                    <a:lnTo>
                      <a:pt x="2412" y="966"/>
                    </a:lnTo>
                    <a:lnTo>
                      <a:pt x="2394" y="984"/>
                    </a:lnTo>
                    <a:lnTo>
                      <a:pt x="2376" y="996"/>
                    </a:lnTo>
                    <a:lnTo>
                      <a:pt x="2352" y="1014"/>
                    </a:lnTo>
                    <a:lnTo>
                      <a:pt x="2328" y="1020"/>
                    </a:lnTo>
                    <a:lnTo>
                      <a:pt x="2310" y="1026"/>
                    </a:lnTo>
                    <a:lnTo>
                      <a:pt x="2280" y="1032"/>
                    </a:lnTo>
                    <a:lnTo>
                      <a:pt x="2250" y="1032"/>
                    </a:lnTo>
                    <a:lnTo>
                      <a:pt x="2226" y="1026"/>
                    </a:lnTo>
                    <a:lnTo>
                      <a:pt x="2196" y="1020"/>
                    </a:lnTo>
                    <a:lnTo>
                      <a:pt x="2172" y="1002"/>
                    </a:lnTo>
                    <a:lnTo>
                      <a:pt x="2154" y="990"/>
                    </a:lnTo>
                    <a:lnTo>
                      <a:pt x="2130" y="972"/>
                    </a:lnTo>
                    <a:lnTo>
                      <a:pt x="2118" y="948"/>
                    </a:lnTo>
                    <a:lnTo>
                      <a:pt x="2112" y="936"/>
                    </a:lnTo>
                    <a:lnTo>
                      <a:pt x="2106" y="924"/>
                    </a:lnTo>
                    <a:lnTo>
                      <a:pt x="2100" y="912"/>
                    </a:lnTo>
                    <a:lnTo>
                      <a:pt x="2094" y="900"/>
                    </a:lnTo>
                    <a:lnTo>
                      <a:pt x="2088" y="888"/>
                    </a:lnTo>
                    <a:lnTo>
                      <a:pt x="2088" y="876"/>
                    </a:lnTo>
                    <a:lnTo>
                      <a:pt x="2082" y="864"/>
                    </a:lnTo>
                    <a:lnTo>
                      <a:pt x="2082" y="852"/>
                    </a:lnTo>
                    <a:lnTo>
                      <a:pt x="2064" y="852"/>
                    </a:lnTo>
                    <a:lnTo>
                      <a:pt x="2046" y="852"/>
                    </a:lnTo>
                    <a:lnTo>
                      <a:pt x="2034" y="852"/>
                    </a:lnTo>
                    <a:lnTo>
                      <a:pt x="2022" y="852"/>
                    </a:lnTo>
                    <a:lnTo>
                      <a:pt x="2004" y="852"/>
                    </a:lnTo>
                    <a:lnTo>
                      <a:pt x="1992" y="852"/>
                    </a:lnTo>
                    <a:lnTo>
                      <a:pt x="1980" y="852"/>
                    </a:lnTo>
                    <a:lnTo>
                      <a:pt x="1962" y="852"/>
                    </a:lnTo>
                    <a:lnTo>
                      <a:pt x="1962" y="834"/>
                    </a:lnTo>
                    <a:lnTo>
                      <a:pt x="1938" y="834"/>
                    </a:lnTo>
                    <a:lnTo>
                      <a:pt x="1920" y="834"/>
                    </a:lnTo>
                    <a:lnTo>
                      <a:pt x="1902" y="834"/>
                    </a:lnTo>
                    <a:lnTo>
                      <a:pt x="1884" y="834"/>
                    </a:lnTo>
                    <a:lnTo>
                      <a:pt x="1860" y="834"/>
                    </a:lnTo>
                    <a:lnTo>
                      <a:pt x="1842" y="834"/>
                    </a:lnTo>
                    <a:lnTo>
                      <a:pt x="1818" y="834"/>
                    </a:lnTo>
                    <a:lnTo>
                      <a:pt x="1800" y="834"/>
                    </a:lnTo>
                    <a:lnTo>
                      <a:pt x="1806" y="840"/>
                    </a:lnTo>
                    <a:lnTo>
                      <a:pt x="1806" y="846"/>
                    </a:lnTo>
                    <a:lnTo>
                      <a:pt x="1806" y="858"/>
                    </a:lnTo>
                    <a:lnTo>
                      <a:pt x="1806" y="864"/>
                    </a:lnTo>
                    <a:lnTo>
                      <a:pt x="1800" y="870"/>
                    </a:lnTo>
                    <a:lnTo>
                      <a:pt x="1794" y="876"/>
                    </a:lnTo>
                    <a:lnTo>
                      <a:pt x="1788" y="876"/>
                    </a:lnTo>
                    <a:lnTo>
                      <a:pt x="1782" y="876"/>
                    </a:lnTo>
                    <a:lnTo>
                      <a:pt x="1776" y="876"/>
                    </a:lnTo>
                    <a:lnTo>
                      <a:pt x="1770" y="876"/>
                    </a:lnTo>
                    <a:lnTo>
                      <a:pt x="1764" y="876"/>
                    </a:lnTo>
                    <a:lnTo>
                      <a:pt x="1758" y="870"/>
                    </a:lnTo>
                    <a:lnTo>
                      <a:pt x="1758" y="864"/>
                    </a:lnTo>
                    <a:lnTo>
                      <a:pt x="1752" y="858"/>
                    </a:lnTo>
                    <a:lnTo>
                      <a:pt x="1746" y="858"/>
                    </a:lnTo>
                    <a:lnTo>
                      <a:pt x="1740" y="858"/>
                    </a:lnTo>
                    <a:lnTo>
                      <a:pt x="1740" y="870"/>
                    </a:lnTo>
                    <a:lnTo>
                      <a:pt x="1734" y="876"/>
                    </a:lnTo>
                    <a:lnTo>
                      <a:pt x="1734" y="882"/>
                    </a:lnTo>
                    <a:lnTo>
                      <a:pt x="1734" y="888"/>
                    </a:lnTo>
                    <a:lnTo>
                      <a:pt x="1728" y="888"/>
                    </a:lnTo>
                    <a:lnTo>
                      <a:pt x="1722" y="894"/>
                    </a:lnTo>
                    <a:lnTo>
                      <a:pt x="1716" y="894"/>
                    </a:lnTo>
                    <a:lnTo>
                      <a:pt x="1710" y="894"/>
                    </a:lnTo>
                    <a:lnTo>
                      <a:pt x="1704" y="894"/>
                    </a:lnTo>
                    <a:lnTo>
                      <a:pt x="1698" y="894"/>
                    </a:lnTo>
                    <a:lnTo>
                      <a:pt x="1692" y="888"/>
                    </a:lnTo>
                    <a:lnTo>
                      <a:pt x="1686" y="888"/>
                    </a:lnTo>
                    <a:lnTo>
                      <a:pt x="1680" y="882"/>
                    </a:lnTo>
                    <a:lnTo>
                      <a:pt x="1656" y="882"/>
                    </a:lnTo>
                    <a:lnTo>
                      <a:pt x="1626" y="882"/>
                    </a:lnTo>
                    <a:lnTo>
                      <a:pt x="1602" y="882"/>
                    </a:lnTo>
                    <a:lnTo>
                      <a:pt x="1578" y="882"/>
                    </a:lnTo>
                    <a:lnTo>
                      <a:pt x="1554" y="882"/>
                    </a:lnTo>
                    <a:lnTo>
                      <a:pt x="1530" y="882"/>
                    </a:lnTo>
                    <a:lnTo>
                      <a:pt x="1500" y="882"/>
                    </a:lnTo>
                    <a:lnTo>
                      <a:pt x="1476" y="882"/>
                    </a:lnTo>
                    <a:lnTo>
                      <a:pt x="1458" y="882"/>
                    </a:lnTo>
                    <a:lnTo>
                      <a:pt x="1440" y="882"/>
                    </a:lnTo>
                    <a:lnTo>
                      <a:pt x="1428" y="882"/>
                    </a:lnTo>
                    <a:lnTo>
                      <a:pt x="1410" y="882"/>
                    </a:lnTo>
                    <a:lnTo>
                      <a:pt x="1392" y="882"/>
                    </a:lnTo>
                    <a:lnTo>
                      <a:pt x="1374" y="882"/>
                    </a:lnTo>
                    <a:lnTo>
                      <a:pt x="1356" y="882"/>
                    </a:lnTo>
                    <a:lnTo>
                      <a:pt x="1338" y="888"/>
                    </a:lnTo>
                    <a:lnTo>
                      <a:pt x="1332" y="888"/>
                    </a:lnTo>
                    <a:lnTo>
                      <a:pt x="1326" y="888"/>
                    </a:lnTo>
                    <a:lnTo>
                      <a:pt x="1326" y="882"/>
                    </a:lnTo>
                    <a:lnTo>
                      <a:pt x="1326" y="876"/>
                    </a:lnTo>
                    <a:lnTo>
                      <a:pt x="1326" y="870"/>
                    </a:lnTo>
                    <a:lnTo>
                      <a:pt x="1314" y="870"/>
                    </a:lnTo>
                    <a:lnTo>
                      <a:pt x="1302" y="870"/>
                    </a:lnTo>
                    <a:lnTo>
                      <a:pt x="1290" y="870"/>
                    </a:lnTo>
                    <a:lnTo>
                      <a:pt x="1284" y="870"/>
                    </a:lnTo>
                    <a:lnTo>
                      <a:pt x="1272" y="864"/>
                    </a:lnTo>
                    <a:lnTo>
                      <a:pt x="1260" y="864"/>
                    </a:lnTo>
                    <a:lnTo>
                      <a:pt x="1254" y="858"/>
                    </a:lnTo>
                    <a:lnTo>
                      <a:pt x="1248" y="852"/>
                    </a:lnTo>
                    <a:lnTo>
                      <a:pt x="1236" y="840"/>
                    </a:lnTo>
                    <a:lnTo>
                      <a:pt x="1212" y="834"/>
                    </a:lnTo>
                    <a:lnTo>
                      <a:pt x="1194" y="834"/>
                    </a:lnTo>
                    <a:lnTo>
                      <a:pt x="1170" y="834"/>
                    </a:lnTo>
                    <a:lnTo>
                      <a:pt x="1146" y="834"/>
                    </a:lnTo>
                    <a:lnTo>
                      <a:pt x="1116" y="834"/>
                    </a:lnTo>
                    <a:lnTo>
                      <a:pt x="1092" y="840"/>
                    </a:lnTo>
                    <a:lnTo>
                      <a:pt x="1074" y="840"/>
                    </a:lnTo>
                    <a:lnTo>
                      <a:pt x="1050" y="840"/>
                    </a:lnTo>
                    <a:lnTo>
                      <a:pt x="1044" y="840"/>
                    </a:lnTo>
                    <a:lnTo>
                      <a:pt x="1044" y="834"/>
                    </a:lnTo>
                    <a:lnTo>
                      <a:pt x="1038" y="834"/>
                    </a:lnTo>
                    <a:lnTo>
                      <a:pt x="1032" y="834"/>
                    </a:lnTo>
                    <a:lnTo>
                      <a:pt x="1026" y="834"/>
                    </a:lnTo>
                    <a:lnTo>
                      <a:pt x="1020" y="834"/>
                    </a:lnTo>
                    <a:lnTo>
                      <a:pt x="1014" y="834"/>
                    </a:lnTo>
                    <a:lnTo>
                      <a:pt x="1008" y="834"/>
                    </a:lnTo>
                    <a:lnTo>
                      <a:pt x="1002" y="834"/>
                    </a:lnTo>
                    <a:lnTo>
                      <a:pt x="996" y="840"/>
                    </a:lnTo>
                    <a:lnTo>
                      <a:pt x="996" y="846"/>
                    </a:lnTo>
                    <a:lnTo>
                      <a:pt x="996" y="852"/>
                    </a:lnTo>
                    <a:lnTo>
                      <a:pt x="990" y="858"/>
                    </a:lnTo>
                    <a:lnTo>
                      <a:pt x="978" y="870"/>
                    </a:lnTo>
                    <a:lnTo>
                      <a:pt x="966" y="864"/>
                    </a:lnTo>
                    <a:lnTo>
                      <a:pt x="954" y="864"/>
                    </a:lnTo>
                    <a:lnTo>
                      <a:pt x="942" y="864"/>
                    </a:lnTo>
                    <a:lnTo>
                      <a:pt x="930" y="870"/>
                    </a:lnTo>
                    <a:lnTo>
                      <a:pt x="918" y="864"/>
                    </a:lnTo>
                    <a:lnTo>
                      <a:pt x="912" y="864"/>
                    </a:lnTo>
                    <a:lnTo>
                      <a:pt x="900" y="864"/>
                    </a:lnTo>
                    <a:lnTo>
                      <a:pt x="888" y="864"/>
                    </a:lnTo>
                    <a:lnTo>
                      <a:pt x="888" y="858"/>
                    </a:lnTo>
                    <a:lnTo>
                      <a:pt x="882" y="852"/>
                    </a:lnTo>
                    <a:lnTo>
                      <a:pt x="882" y="840"/>
                    </a:lnTo>
                    <a:lnTo>
                      <a:pt x="882" y="834"/>
                    </a:lnTo>
                    <a:lnTo>
                      <a:pt x="876" y="834"/>
                    </a:lnTo>
                    <a:lnTo>
                      <a:pt x="870" y="834"/>
                    </a:lnTo>
                    <a:lnTo>
                      <a:pt x="864" y="834"/>
                    </a:lnTo>
                    <a:lnTo>
                      <a:pt x="858" y="840"/>
                    </a:lnTo>
                    <a:lnTo>
                      <a:pt x="852" y="840"/>
                    </a:lnTo>
                    <a:lnTo>
                      <a:pt x="846" y="840"/>
                    </a:lnTo>
                    <a:lnTo>
                      <a:pt x="840" y="846"/>
                    </a:lnTo>
                    <a:lnTo>
                      <a:pt x="828" y="846"/>
                    </a:lnTo>
                    <a:lnTo>
                      <a:pt x="822" y="846"/>
                    </a:lnTo>
                    <a:lnTo>
                      <a:pt x="810" y="846"/>
                    </a:lnTo>
                    <a:lnTo>
                      <a:pt x="798" y="852"/>
                    </a:lnTo>
                    <a:lnTo>
                      <a:pt x="792" y="852"/>
                    </a:lnTo>
                    <a:lnTo>
                      <a:pt x="780" y="852"/>
                    </a:lnTo>
                    <a:lnTo>
                      <a:pt x="768" y="852"/>
                    </a:lnTo>
                    <a:lnTo>
                      <a:pt x="762" y="846"/>
                    </a:lnTo>
                    <a:lnTo>
                      <a:pt x="756" y="840"/>
                    </a:lnTo>
                    <a:lnTo>
                      <a:pt x="750" y="840"/>
                    </a:lnTo>
                    <a:lnTo>
                      <a:pt x="744" y="840"/>
                    </a:lnTo>
                    <a:lnTo>
                      <a:pt x="732" y="840"/>
                    </a:lnTo>
                    <a:lnTo>
                      <a:pt x="726" y="840"/>
                    </a:lnTo>
                    <a:lnTo>
                      <a:pt x="720" y="840"/>
                    </a:lnTo>
                    <a:lnTo>
                      <a:pt x="714" y="846"/>
                    </a:lnTo>
                    <a:lnTo>
                      <a:pt x="714" y="858"/>
                    </a:lnTo>
                    <a:lnTo>
                      <a:pt x="714" y="864"/>
                    </a:lnTo>
                    <a:lnTo>
                      <a:pt x="714" y="870"/>
                    </a:lnTo>
                    <a:lnTo>
                      <a:pt x="708" y="894"/>
                    </a:lnTo>
                    <a:lnTo>
                      <a:pt x="696" y="918"/>
                    </a:lnTo>
                    <a:lnTo>
                      <a:pt x="684" y="942"/>
                    </a:lnTo>
                    <a:lnTo>
                      <a:pt x="672" y="960"/>
                    </a:lnTo>
                    <a:lnTo>
                      <a:pt x="648" y="978"/>
                    </a:lnTo>
                    <a:lnTo>
                      <a:pt x="630" y="996"/>
                    </a:lnTo>
                    <a:lnTo>
                      <a:pt x="606" y="1008"/>
                    </a:lnTo>
                    <a:lnTo>
                      <a:pt x="582" y="1020"/>
                    </a:lnTo>
                    <a:lnTo>
                      <a:pt x="558" y="1020"/>
                    </a:lnTo>
                    <a:lnTo>
                      <a:pt x="534" y="1026"/>
                    </a:lnTo>
                    <a:lnTo>
                      <a:pt x="504" y="1020"/>
                    </a:lnTo>
                    <a:lnTo>
                      <a:pt x="480" y="1020"/>
                    </a:lnTo>
                    <a:lnTo>
                      <a:pt x="456" y="1008"/>
                    </a:lnTo>
                    <a:lnTo>
                      <a:pt x="432" y="996"/>
                    </a:lnTo>
                    <a:lnTo>
                      <a:pt x="408" y="984"/>
                    </a:lnTo>
                    <a:lnTo>
                      <a:pt x="390" y="966"/>
                    </a:lnTo>
                    <a:lnTo>
                      <a:pt x="378" y="954"/>
                    </a:lnTo>
                    <a:lnTo>
                      <a:pt x="372" y="936"/>
                    </a:lnTo>
                    <a:lnTo>
                      <a:pt x="360" y="918"/>
                    </a:lnTo>
                    <a:lnTo>
                      <a:pt x="354" y="906"/>
                    </a:lnTo>
                    <a:lnTo>
                      <a:pt x="348" y="888"/>
                    </a:lnTo>
                    <a:lnTo>
                      <a:pt x="348" y="870"/>
                    </a:lnTo>
                    <a:lnTo>
                      <a:pt x="342" y="852"/>
                    </a:lnTo>
                    <a:lnTo>
                      <a:pt x="348" y="834"/>
                    </a:lnTo>
                    <a:lnTo>
                      <a:pt x="342" y="834"/>
                    </a:lnTo>
                    <a:lnTo>
                      <a:pt x="336" y="834"/>
                    </a:lnTo>
                    <a:lnTo>
                      <a:pt x="330" y="834"/>
                    </a:lnTo>
                    <a:lnTo>
                      <a:pt x="324" y="834"/>
                    </a:lnTo>
                    <a:lnTo>
                      <a:pt x="318" y="834"/>
                    </a:lnTo>
                    <a:lnTo>
                      <a:pt x="312" y="834"/>
                    </a:lnTo>
                    <a:lnTo>
                      <a:pt x="318" y="846"/>
                    </a:lnTo>
                    <a:lnTo>
                      <a:pt x="294" y="846"/>
                    </a:lnTo>
                    <a:lnTo>
                      <a:pt x="276" y="846"/>
                    </a:lnTo>
                    <a:lnTo>
                      <a:pt x="258" y="846"/>
                    </a:lnTo>
                    <a:lnTo>
                      <a:pt x="240" y="852"/>
                    </a:lnTo>
                    <a:lnTo>
                      <a:pt x="222" y="852"/>
                    </a:lnTo>
                    <a:lnTo>
                      <a:pt x="198" y="852"/>
                    </a:lnTo>
                    <a:lnTo>
                      <a:pt x="180" y="852"/>
                    </a:lnTo>
                    <a:lnTo>
                      <a:pt x="162" y="852"/>
                    </a:lnTo>
                    <a:lnTo>
                      <a:pt x="144" y="852"/>
                    </a:lnTo>
                    <a:lnTo>
                      <a:pt x="132" y="852"/>
                    </a:lnTo>
                    <a:lnTo>
                      <a:pt x="114" y="852"/>
                    </a:lnTo>
                    <a:lnTo>
                      <a:pt x="96" y="852"/>
                    </a:lnTo>
                    <a:lnTo>
                      <a:pt x="78" y="846"/>
                    </a:lnTo>
                    <a:lnTo>
                      <a:pt x="66" y="846"/>
                    </a:lnTo>
                    <a:lnTo>
                      <a:pt x="48" y="846"/>
                    </a:lnTo>
                    <a:lnTo>
                      <a:pt x="36" y="846"/>
                    </a:lnTo>
                    <a:lnTo>
                      <a:pt x="24" y="840"/>
                    </a:lnTo>
                    <a:lnTo>
                      <a:pt x="18" y="840"/>
                    </a:lnTo>
                    <a:lnTo>
                      <a:pt x="12" y="840"/>
                    </a:lnTo>
                    <a:lnTo>
                      <a:pt x="0" y="840"/>
                    </a:lnTo>
                    <a:lnTo>
                      <a:pt x="0" y="834"/>
                    </a:lnTo>
                    <a:lnTo>
                      <a:pt x="0" y="828"/>
                    </a:lnTo>
                    <a:lnTo>
                      <a:pt x="0" y="822"/>
                    </a:lnTo>
                    <a:lnTo>
                      <a:pt x="0" y="816"/>
                    </a:lnTo>
                    <a:lnTo>
                      <a:pt x="6" y="810"/>
                    </a:lnTo>
                    <a:lnTo>
                      <a:pt x="12" y="804"/>
                    </a:lnTo>
                    <a:lnTo>
                      <a:pt x="12" y="798"/>
                    </a:lnTo>
                    <a:lnTo>
                      <a:pt x="12" y="786"/>
                    </a:lnTo>
                    <a:lnTo>
                      <a:pt x="12" y="780"/>
                    </a:lnTo>
                    <a:lnTo>
                      <a:pt x="12" y="768"/>
                    </a:lnTo>
                    <a:lnTo>
                      <a:pt x="12" y="762"/>
                    </a:lnTo>
                    <a:lnTo>
                      <a:pt x="12" y="756"/>
                    </a:lnTo>
                    <a:lnTo>
                      <a:pt x="6" y="750"/>
                    </a:lnTo>
                    <a:lnTo>
                      <a:pt x="0" y="744"/>
                    </a:lnTo>
                    <a:lnTo>
                      <a:pt x="0" y="738"/>
                    </a:lnTo>
                    <a:lnTo>
                      <a:pt x="6" y="732"/>
                    </a:lnTo>
                    <a:lnTo>
                      <a:pt x="6" y="726"/>
                    </a:lnTo>
                    <a:lnTo>
                      <a:pt x="12" y="726"/>
                    </a:lnTo>
                    <a:lnTo>
                      <a:pt x="12" y="720"/>
                    </a:lnTo>
                    <a:lnTo>
                      <a:pt x="18" y="720"/>
                    </a:lnTo>
                    <a:lnTo>
                      <a:pt x="30" y="720"/>
                    </a:lnTo>
                    <a:lnTo>
                      <a:pt x="42" y="720"/>
                    </a:lnTo>
                    <a:lnTo>
                      <a:pt x="36" y="708"/>
                    </a:lnTo>
                    <a:lnTo>
                      <a:pt x="36" y="702"/>
                    </a:lnTo>
                    <a:lnTo>
                      <a:pt x="36" y="690"/>
                    </a:lnTo>
                    <a:lnTo>
                      <a:pt x="36" y="684"/>
                    </a:lnTo>
                    <a:lnTo>
                      <a:pt x="36" y="672"/>
                    </a:lnTo>
                    <a:lnTo>
                      <a:pt x="36" y="666"/>
                    </a:lnTo>
                    <a:lnTo>
                      <a:pt x="42" y="660"/>
                    </a:lnTo>
                    <a:lnTo>
                      <a:pt x="48" y="654"/>
                    </a:lnTo>
                    <a:lnTo>
                      <a:pt x="54" y="648"/>
                    </a:lnTo>
                    <a:lnTo>
                      <a:pt x="60" y="648"/>
                    </a:lnTo>
                    <a:lnTo>
                      <a:pt x="72" y="648"/>
                    </a:lnTo>
                    <a:lnTo>
                      <a:pt x="78" y="654"/>
                    </a:lnTo>
                    <a:lnTo>
                      <a:pt x="84" y="660"/>
                    </a:lnTo>
                    <a:lnTo>
                      <a:pt x="84" y="666"/>
                    </a:lnTo>
                    <a:lnTo>
                      <a:pt x="84" y="678"/>
                    </a:lnTo>
                    <a:lnTo>
                      <a:pt x="90" y="684"/>
                    </a:lnTo>
                    <a:lnTo>
                      <a:pt x="90" y="690"/>
                    </a:lnTo>
                    <a:lnTo>
                      <a:pt x="90" y="702"/>
                    </a:lnTo>
                    <a:lnTo>
                      <a:pt x="90" y="708"/>
                    </a:lnTo>
                    <a:lnTo>
                      <a:pt x="96" y="720"/>
                    </a:lnTo>
                    <a:lnTo>
                      <a:pt x="96" y="714"/>
                    </a:lnTo>
                    <a:lnTo>
                      <a:pt x="102" y="720"/>
                    </a:lnTo>
                    <a:lnTo>
                      <a:pt x="108" y="714"/>
                    </a:lnTo>
                    <a:lnTo>
                      <a:pt x="102" y="654"/>
                    </a:lnTo>
                    <a:lnTo>
                      <a:pt x="96" y="654"/>
                    </a:lnTo>
                    <a:lnTo>
                      <a:pt x="90" y="648"/>
                    </a:lnTo>
                    <a:lnTo>
                      <a:pt x="84" y="648"/>
                    </a:lnTo>
                    <a:lnTo>
                      <a:pt x="84" y="642"/>
                    </a:lnTo>
                    <a:lnTo>
                      <a:pt x="78" y="636"/>
                    </a:lnTo>
                    <a:lnTo>
                      <a:pt x="78" y="624"/>
                    </a:lnTo>
                    <a:lnTo>
                      <a:pt x="78" y="618"/>
                    </a:lnTo>
                    <a:lnTo>
                      <a:pt x="78" y="612"/>
                    </a:lnTo>
                    <a:lnTo>
                      <a:pt x="78" y="606"/>
                    </a:lnTo>
                    <a:lnTo>
                      <a:pt x="84" y="600"/>
                    </a:lnTo>
                    <a:lnTo>
                      <a:pt x="84" y="594"/>
                    </a:lnTo>
                    <a:lnTo>
                      <a:pt x="90" y="588"/>
                    </a:lnTo>
                    <a:lnTo>
                      <a:pt x="96" y="588"/>
                    </a:lnTo>
                    <a:lnTo>
                      <a:pt x="102" y="582"/>
                    </a:lnTo>
                    <a:lnTo>
                      <a:pt x="102" y="576"/>
                    </a:lnTo>
                    <a:lnTo>
                      <a:pt x="102" y="570"/>
                    </a:lnTo>
                    <a:lnTo>
                      <a:pt x="90" y="570"/>
                    </a:lnTo>
                    <a:lnTo>
                      <a:pt x="84" y="564"/>
                    </a:lnTo>
                    <a:lnTo>
                      <a:pt x="78" y="558"/>
                    </a:lnTo>
                    <a:lnTo>
                      <a:pt x="78" y="552"/>
                    </a:lnTo>
                    <a:lnTo>
                      <a:pt x="78" y="540"/>
                    </a:lnTo>
                    <a:lnTo>
                      <a:pt x="72" y="522"/>
                    </a:lnTo>
                    <a:lnTo>
                      <a:pt x="72" y="510"/>
                    </a:lnTo>
                    <a:lnTo>
                      <a:pt x="72" y="498"/>
                    </a:lnTo>
                    <a:lnTo>
                      <a:pt x="72" y="486"/>
                    </a:lnTo>
                    <a:lnTo>
                      <a:pt x="72" y="468"/>
                    </a:lnTo>
                    <a:lnTo>
                      <a:pt x="72" y="456"/>
                    </a:lnTo>
                    <a:lnTo>
                      <a:pt x="78" y="444"/>
                    </a:lnTo>
                    <a:lnTo>
                      <a:pt x="102" y="438"/>
                    </a:lnTo>
                    <a:lnTo>
                      <a:pt x="96" y="408"/>
                    </a:lnTo>
                    <a:lnTo>
                      <a:pt x="102" y="378"/>
                    </a:lnTo>
                    <a:lnTo>
                      <a:pt x="108" y="348"/>
                    </a:lnTo>
                    <a:lnTo>
                      <a:pt x="120" y="324"/>
                    </a:lnTo>
                    <a:lnTo>
                      <a:pt x="132" y="300"/>
                    </a:lnTo>
                    <a:lnTo>
                      <a:pt x="144" y="276"/>
                    </a:lnTo>
                    <a:lnTo>
                      <a:pt x="150" y="246"/>
                    </a:lnTo>
                    <a:lnTo>
                      <a:pt x="162" y="222"/>
                    </a:lnTo>
                    <a:lnTo>
                      <a:pt x="180" y="180"/>
                    </a:lnTo>
                    <a:lnTo>
                      <a:pt x="174" y="180"/>
                    </a:lnTo>
                    <a:lnTo>
                      <a:pt x="174" y="174"/>
                    </a:lnTo>
                    <a:lnTo>
                      <a:pt x="168" y="168"/>
                    </a:lnTo>
                    <a:lnTo>
                      <a:pt x="174" y="162"/>
                    </a:lnTo>
                    <a:lnTo>
                      <a:pt x="174" y="156"/>
                    </a:lnTo>
                    <a:lnTo>
                      <a:pt x="180" y="162"/>
                    </a:lnTo>
                    <a:lnTo>
                      <a:pt x="186" y="156"/>
                    </a:lnTo>
                    <a:lnTo>
                      <a:pt x="192" y="150"/>
                    </a:lnTo>
                    <a:lnTo>
                      <a:pt x="198" y="144"/>
                    </a:lnTo>
                    <a:lnTo>
                      <a:pt x="198" y="132"/>
                    </a:lnTo>
                    <a:lnTo>
                      <a:pt x="204" y="132"/>
                    </a:lnTo>
                    <a:lnTo>
                      <a:pt x="210" y="126"/>
                    </a:lnTo>
                    <a:lnTo>
                      <a:pt x="222" y="126"/>
                    </a:lnTo>
                    <a:lnTo>
                      <a:pt x="228" y="126"/>
                    </a:lnTo>
                    <a:lnTo>
                      <a:pt x="234" y="126"/>
                    </a:lnTo>
                    <a:lnTo>
                      <a:pt x="246" y="126"/>
                    </a:lnTo>
                    <a:lnTo>
                      <a:pt x="252" y="120"/>
                    </a:lnTo>
                    <a:lnTo>
                      <a:pt x="252" y="108"/>
                    </a:lnTo>
                    <a:lnTo>
                      <a:pt x="252" y="90"/>
                    </a:lnTo>
                    <a:lnTo>
                      <a:pt x="252" y="78"/>
                    </a:lnTo>
                    <a:lnTo>
                      <a:pt x="252" y="66"/>
                    </a:lnTo>
                    <a:lnTo>
                      <a:pt x="252" y="48"/>
                    </a:lnTo>
                    <a:lnTo>
                      <a:pt x="252" y="36"/>
                    </a:lnTo>
                    <a:lnTo>
                      <a:pt x="252" y="24"/>
                    </a:lnTo>
                    <a:lnTo>
                      <a:pt x="252" y="6"/>
                    </a:lnTo>
                    <a:lnTo>
                      <a:pt x="252" y="0"/>
                    </a:lnTo>
                    <a:lnTo>
                      <a:pt x="258" y="0"/>
                    </a:lnTo>
                    <a:lnTo>
                      <a:pt x="264" y="0"/>
                    </a:lnTo>
                    <a:lnTo>
                      <a:pt x="27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2" name="Freeform 7"/>
              <p:cNvSpPr>
                <a:spLocks/>
              </p:cNvSpPr>
              <p:nvPr/>
            </p:nvSpPr>
            <p:spPr bwMode="auto">
              <a:xfrm>
                <a:off x="270" y="1602"/>
                <a:ext cx="6" cy="30"/>
              </a:xfrm>
              <a:custGeom>
                <a:avLst/>
                <a:gdLst>
                  <a:gd name="T0" fmla="*/ 6 w 6"/>
                  <a:gd name="T1" fmla="*/ 30 h 30"/>
                  <a:gd name="T2" fmla="*/ 6 w 6"/>
                  <a:gd name="T3" fmla="*/ 24 h 30"/>
                  <a:gd name="T4" fmla="*/ 0 w 6"/>
                  <a:gd name="T5" fmla="*/ 12 h 30"/>
                  <a:gd name="T6" fmla="*/ 0 w 6"/>
                  <a:gd name="T7" fmla="*/ 6 h 30"/>
                  <a:gd name="T8" fmla="*/ 0 w 6"/>
                  <a:gd name="T9" fmla="*/ 0 h 30"/>
                  <a:gd name="T10" fmla="*/ 0 w 6"/>
                  <a:gd name="T11" fmla="*/ 6 h 30"/>
                  <a:gd name="T12" fmla="*/ 6 w 6"/>
                  <a:gd name="T13" fmla="*/ 12 h 30"/>
                  <a:gd name="T14" fmla="*/ 6 w 6"/>
                  <a:gd name="T15" fmla="*/ 24 h 30"/>
                  <a:gd name="T16" fmla="*/ 6 w 6"/>
                  <a:gd name="T17" fmla="*/ 3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30">
                    <a:moveTo>
                      <a:pt x="6" y="30"/>
                    </a:moveTo>
                    <a:lnTo>
                      <a:pt x="6" y="24"/>
                    </a:lnTo>
                    <a:lnTo>
                      <a:pt x="0" y="12"/>
                    </a:lnTo>
                    <a:lnTo>
                      <a:pt x="0" y="6"/>
                    </a:lnTo>
                    <a:lnTo>
                      <a:pt x="0" y="0"/>
                    </a:lnTo>
                    <a:lnTo>
                      <a:pt x="0" y="6"/>
                    </a:lnTo>
                    <a:lnTo>
                      <a:pt x="6" y="12"/>
                    </a:lnTo>
                    <a:lnTo>
                      <a:pt x="6" y="24"/>
                    </a:lnTo>
                    <a:lnTo>
                      <a:pt x="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3" name="Freeform 8"/>
              <p:cNvSpPr>
                <a:spLocks/>
              </p:cNvSpPr>
              <p:nvPr/>
            </p:nvSpPr>
            <p:spPr bwMode="auto">
              <a:xfrm>
                <a:off x="480" y="1608"/>
                <a:ext cx="96" cy="84"/>
              </a:xfrm>
              <a:custGeom>
                <a:avLst/>
                <a:gdLst>
                  <a:gd name="T0" fmla="*/ 84 w 96"/>
                  <a:gd name="T1" fmla="*/ 6 h 84"/>
                  <a:gd name="T2" fmla="*/ 90 w 96"/>
                  <a:gd name="T3" fmla="*/ 12 h 84"/>
                  <a:gd name="T4" fmla="*/ 96 w 96"/>
                  <a:gd name="T5" fmla="*/ 18 h 84"/>
                  <a:gd name="T6" fmla="*/ 96 w 96"/>
                  <a:gd name="T7" fmla="*/ 30 h 84"/>
                  <a:gd name="T8" fmla="*/ 96 w 96"/>
                  <a:gd name="T9" fmla="*/ 36 h 84"/>
                  <a:gd name="T10" fmla="*/ 96 w 96"/>
                  <a:gd name="T11" fmla="*/ 48 h 84"/>
                  <a:gd name="T12" fmla="*/ 96 w 96"/>
                  <a:gd name="T13" fmla="*/ 60 h 84"/>
                  <a:gd name="T14" fmla="*/ 96 w 96"/>
                  <a:gd name="T15" fmla="*/ 66 h 84"/>
                  <a:gd name="T16" fmla="*/ 96 w 96"/>
                  <a:gd name="T17" fmla="*/ 78 h 84"/>
                  <a:gd name="T18" fmla="*/ 84 w 96"/>
                  <a:gd name="T19" fmla="*/ 78 h 84"/>
                  <a:gd name="T20" fmla="*/ 72 w 96"/>
                  <a:gd name="T21" fmla="*/ 84 h 84"/>
                  <a:gd name="T22" fmla="*/ 66 w 96"/>
                  <a:gd name="T23" fmla="*/ 84 h 84"/>
                  <a:gd name="T24" fmla="*/ 54 w 96"/>
                  <a:gd name="T25" fmla="*/ 84 h 84"/>
                  <a:gd name="T26" fmla="*/ 42 w 96"/>
                  <a:gd name="T27" fmla="*/ 84 h 84"/>
                  <a:gd name="T28" fmla="*/ 30 w 96"/>
                  <a:gd name="T29" fmla="*/ 84 h 84"/>
                  <a:gd name="T30" fmla="*/ 18 w 96"/>
                  <a:gd name="T31" fmla="*/ 84 h 84"/>
                  <a:gd name="T32" fmla="*/ 12 w 96"/>
                  <a:gd name="T33" fmla="*/ 84 h 84"/>
                  <a:gd name="T34" fmla="*/ 6 w 96"/>
                  <a:gd name="T35" fmla="*/ 84 h 84"/>
                  <a:gd name="T36" fmla="*/ 0 w 96"/>
                  <a:gd name="T37" fmla="*/ 84 h 84"/>
                  <a:gd name="T38" fmla="*/ 0 w 96"/>
                  <a:gd name="T39" fmla="*/ 78 h 84"/>
                  <a:gd name="T40" fmla="*/ 0 w 96"/>
                  <a:gd name="T41" fmla="*/ 78 h 84"/>
                  <a:gd name="T42" fmla="*/ 0 w 96"/>
                  <a:gd name="T43" fmla="*/ 72 h 84"/>
                  <a:gd name="T44" fmla="*/ 0 w 96"/>
                  <a:gd name="T45" fmla="*/ 66 h 84"/>
                  <a:gd name="T46" fmla="*/ 6 w 96"/>
                  <a:gd name="T47" fmla="*/ 6 h 84"/>
                  <a:gd name="T48" fmla="*/ 12 w 96"/>
                  <a:gd name="T49" fmla="*/ 6 h 84"/>
                  <a:gd name="T50" fmla="*/ 18 w 96"/>
                  <a:gd name="T51" fmla="*/ 6 h 84"/>
                  <a:gd name="T52" fmla="*/ 18 w 96"/>
                  <a:gd name="T53" fmla="*/ 0 h 84"/>
                  <a:gd name="T54" fmla="*/ 24 w 96"/>
                  <a:gd name="T55" fmla="*/ 0 h 84"/>
                  <a:gd name="T56" fmla="*/ 30 w 96"/>
                  <a:gd name="T57" fmla="*/ 0 h 84"/>
                  <a:gd name="T58" fmla="*/ 36 w 96"/>
                  <a:gd name="T59" fmla="*/ 0 h 84"/>
                  <a:gd name="T60" fmla="*/ 42 w 96"/>
                  <a:gd name="T61" fmla="*/ 0 h 84"/>
                  <a:gd name="T62" fmla="*/ 48 w 96"/>
                  <a:gd name="T63" fmla="*/ 0 h 84"/>
                  <a:gd name="T64" fmla="*/ 84 w 96"/>
                  <a:gd name="T65" fmla="*/ 6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6" h="84">
                    <a:moveTo>
                      <a:pt x="84" y="6"/>
                    </a:moveTo>
                    <a:lnTo>
                      <a:pt x="90" y="12"/>
                    </a:lnTo>
                    <a:lnTo>
                      <a:pt x="96" y="18"/>
                    </a:lnTo>
                    <a:lnTo>
                      <a:pt x="96" y="30"/>
                    </a:lnTo>
                    <a:lnTo>
                      <a:pt x="96" y="36"/>
                    </a:lnTo>
                    <a:lnTo>
                      <a:pt x="96" y="48"/>
                    </a:lnTo>
                    <a:lnTo>
                      <a:pt x="96" y="60"/>
                    </a:lnTo>
                    <a:lnTo>
                      <a:pt x="96" y="66"/>
                    </a:lnTo>
                    <a:lnTo>
                      <a:pt x="96" y="78"/>
                    </a:lnTo>
                    <a:lnTo>
                      <a:pt x="84" y="78"/>
                    </a:lnTo>
                    <a:lnTo>
                      <a:pt x="72" y="84"/>
                    </a:lnTo>
                    <a:lnTo>
                      <a:pt x="66" y="84"/>
                    </a:lnTo>
                    <a:lnTo>
                      <a:pt x="54" y="84"/>
                    </a:lnTo>
                    <a:lnTo>
                      <a:pt x="42" y="84"/>
                    </a:lnTo>
                    <a:lnTo>
                      <a:pt x="30" y="84"/>
                    </a:lnTo>
                    <a:lnTo>
                      <a:pt x="18" y="84"/>
                    </a:lnTo>
                    <a:lnTo>
                      <a:pt x="12" y="84"/>
                    </a:lnTo>
                    <a:lnTo>
                      <a:pt x="6" y="84"/>
                    </a:lnTo>
                    <a:lnTo>
                      <a:pt x="0" y="84"/>
                    </a:lnTo>
                    <a:lnTo>
                      <a:pt x="0" y="78"/>
                    </a:lnTo>
                    <a:lnTo>
                      <a:pt x="0" y="72"/>
                    </a:lnTo>
                    <a:lnTo>
                      <a:pt x="0" y="66"/>
                    </a:lnTo>
                    <a:lnTo>
                      <a:pt x="6" y="6"/>
                    </a:lnTo>
                    <a:lnTo>
                      <a:pt x="12" y="6"/>
                    </a:lnTo>
                    <a:lnTo>
                      <a:pt x="18" y="6"/>
                    </a:lnTo>
                    <a:lnTo>
                      <a:pt x="18" y="0"/>
                    </a:lnTo>
                    <a:lnTo>
                      <a:pt x="24" y="0"/>
                    </a:lnTo>
                    <a:lnTo>
                      <a:pt x="30" y="0"/>
                    </a:lnTo>
                    <a:lnTo>
                      <a:pt x="36" y="0"/>
                    </a:lnTo>
                    <a:lnTo>
                      <a:pt x="42" y="0"/>
                    </a:lnTo>
                    <a:lnTo>
                      <a:pt x="48" y="0"/>
                    </a:lnTo>
                    <a:lnTo>
                      <a:pt x="84" y="6"/>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4" name="Freeform 9"/>
              <p:cNvSpPr>
                <a:spLocks/>
              </p:cNvSpPr>
              <p:nvPr/>
            </p:nvSpPr>
            <p:spPr bwMode="auto">
              <a:xfrm>
                <a:off x="282" y="1620"/>
                <a:ext cx="114" cy="84"/>
              </a:xfrm>
              <a:custGeom>
                <a:avLst/>
                <a:gdLst>
                  <a:gd name="T0" fmla="*/ 114 w 114"/>
                  <a:gd name="T1" fmla="*/ 24 h 84"/>
                  <a:gd name="T2" fmla="*/ 114 w 114"/>
                  <a:gd name="T3" fmla="*/ 36 h 84"/>
                  <a:gd name="T4" fmla="*/ 114 w 114"/>
                  <a:gd name="T5" fmla="*/ 48 h 84"/>
                  <a:gd name="T6" fmla="*/ 114 w 114"/>
                  <a:gd name="T7" fmla="*/ 54 h 84"/>
                  <a:gd name="T8" fmla="*/ 114 w 114"/>
                  <a:gd name="T9" fmla="*/ 66 h 84"/>
                  <a:gd name="T10" fmla="*/ 108 w 114"/>
                  <a:gd name="T11" fmla="*/ 66 h 84"/>
                  <a:gd name="T12" fmla="*/ 102 w 114"/>
                  <a:gd name="T13" fmla="*/ 66 h 84"/>
                  <a:gd name="T14" fmla="*/ 96 w 114"/>
                  <a:gd name="T15" fmla="*/ 66 h 84"/>
                  <a:gd name="T16" fmla="*/ 90 w 114"/>
                  <a:gd name="T17" fmla="*/ 66 h 84"/>
                  <a:gd name="T18" fmla="*/ 78 w 114"/>
                  <a:gd name="T19" fmla="*/ 66 h 84"/>
                  <a:gd name="T20" fmla="*/ 72 w 114"/>
                  <a:gd name="T21" fmla="*/ 78 h 84"/>
                  <a:gd name="T22" fmla="*/ 78 w 114"/>
                  <a:gd name="T23" fmla="*/ 84 h 84"/>
                  <a:gd name="T24" fmla="*/ 66 w 114"/>
                  <a:gd name="T25" fmla="*/ 84 h 84"/>
                  <a:gd name="T26" fmla="*/ 60 w 114"/>
                  <a:gd name="T27" fmla="*/ 78 h 84"/>
                  <a:gd name="T28" fmla="*/ 60 w 114"/>
                  <a:gd name="T29" fmla="*/ 78 h 84"/>
                  <a:gd name="T30" fmla="*/ 60 w 114"/>
                  <a:gd name="T31" fmla="*/ 72 h 84"/>
                  <a:gd name="T32" fmla="*/ 60 w 114"/>
                  <a:gd name="T33" fmla="*/ 66 h 84"/>
                  <a:gd name="T34" fmla="*/ 54 w 114"/>
                  <a:gd name="T35" fmla="*/ 66 h 84"/>
                  <a:gd name="T36" fmla="*/ 48 w 114"/>
                  <a:gd name="T37" fmla="*/ 66 h 84"/>
                  <a:gd name="T38" fmla="*/ 36 w 114"/>
                  <a:gd name="T39" fmla="*/ 72 h 84"/>
                  <a:gd name="T40" fmla="*/ 30 w 114"/>
                  <a:gd name="T41" fmla="*/ 72 h 84"/>
                  <a:gd name="T42" fmla="*/ 24 w 114"/>
                  <a:gd name="T43" fmla="*/ 78 h 84"/>
                  <a:gd name="T44" fmla="*/ 18 w 114"/>
                  <a:gd name="T45" fmla="*/ 78 h 84"/>
                  <a:gd name="T46" fmla="*/ 12 w 114"/>
                  <a:gd name="T47" fmla="*/ 78 h 84"/>
                  <a:gd name="T48" fmla="*/ 6 w 114"/>
                  <a:gd name="T49" fmla="*/ 84 h 84"/>
                  <a:gd name="T50" fmla="*/ 6 w 114"/>
                  <a:gd name="T51" fmla="*/ 72 h 84"/>
                  <a:gd name="T52" fmla="*/ 6 w 114"/>
                  <a:gd name="T53" fmla="*/ 60 h 84"/>
                  <a:gd name="T54" fmla="*/ 6 w 114"/>
                  <a:gd name="T55" fmla="*/ 48 h 84"/>
                  <a:gd name="T56" fmla="*/ 6 w 114"/>
                  <a:gd name="T57" fmla="*/ 42 h 84"/>
                  <a:gd name="T58" fmla="*/ 6 w 114"/>
                  <a:gd name="T59" fmla="*/ 30 h 84"/>
                  <a:gd name="T60" fmla="*/ 0 w 114"/>
                  <a:gd name="T61" fmla="*/ 18 h 84"/>
                  <a:gd name="T62" fmla="*/ 0 w 114"/>
                  <a:gd name="T63" fmla="*/ 12 h 84"/>
                  <a:gd name="T64" fmla="*/ 6 w 114"/>
                  <a:gd name="T65" fmla="*/ 0 h 84"/>
                  <a:gd name="T66" fmla="*/ 18 w 114"/>
                  <a:gd name="T67" fmla="*/ 6 h 84"/>
                  <a:gd name="T68" fmla="*/ 30 w 114"/>
                  <a:gd name="T69" fmla="*/ 12 h 84"/>
                  <a:gd name="T70" fmla="*/ 42 w 114"/>
                  <a:gd name="T71" fmla="*/ 12 h 84"/>
                  <a:gd name="T72" fmla="*/ 54 w 114"/>
                  <a:gd name="T73" fmla="*/ 18 h 84"/>
                  <a:gd name="T74" fmla="*/ 72 w 114"/>
                  <a:gd name="T75" fmla="*/ 18 h 84"/>
                  <a:gd name="T76" fmla="*/ 84 w 114"/>
                  <a:gd name="T77" fmla="*/ 18 h 84"/>
                  <a:gd name="T78" fmla="*/ 96 w 114"/>
                  <a:gd name="T79" fmla="*/ 24 h 84"/>
                  <a:gd name="T80" fmla="*/ 114 w 114"/>
                  <a:gd name="T81" fmla="*/ 24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4" h="84">
                    <a:moveTo>
                      <a:pt x="114" y="24"/>
                    </a:moveTo>
                    <a:lnTo>
                      <a:pt x="114" y="36"/>
                    </a:lnTo>
                    <a:lnTo>
                      <a:pt x="114" y="48"/>
                    </a:lnTo>
                    <a:lnTo>
                      <a:pt x="114" y="54"/>
                    </a:lnTo>
                    <a:lnTo>
                      <a:pt x="114" y="66"/>
                    </a:lnTo>
                    <a:lnTo>
                      <a:pt x="108" y="66"/>
                    </a:lnTo>
                    <a:lnTo>
                      <a:pt x="102" y="66"/>
                    </a:lnTo>
                    <a:lnTo>
                      <a:pt x="96" y="66"/>
                    </a:lnTo>
                    <a:lnTo>
                      <a:pt x="90" y="66"/>
                    </a:lnTo>
                    <a:lnTo>
                      <a:pt x="78" y="66"/>
                    </a:lnTo>
                    <a:lnTo>
                      <a:pt x="72" y="78"/>
                    </a:lnTo>
                    <a:lnTo>
                      <a:pt x="78" y="84"/>
                    </a:lnTo>
                    <a:lnTo>
                      <a:pt x="66" y="84"/>
                    </a:lnTo>
                    <a:lnTo>
                      <a:pt x="60" y="78"/>
                    </a:lnTo>
                    <a:lnTo>
                      <a:pt x="60" y="72"/>
                    </a:lnTo>
                    <a:lnTo>
                      <a:pt x="60" y="66"/>
                    </a:lnTo>
                    <a:lnTo>
                      <a:pt x="54" y="66"/>
                    </a:lnTo>
                    <a:lnTo>
                      <a:pt x="48" y="66"/>
                    </a:lnTo>
                    <a:lnTo>
                      <a:pt x="36" y="72"/>
                    </a:lnTo>
                    <a:lnTo>
                      <a:pt x="30" y="72"/>
                    </a:lnTo>
                    <a:lnTo>
                      <a:pt x="24" y="78"/>
                    </a:lnTo>
                    <a:lnTo>
                      <a:pt x="18" y="78"/>
                    </a:lnTo>
                    <a:lnTo>
                      <a:pt x="12" y="78"/>
                    </a:lnTo>
                    <a:lnTo>
                      <a:pt x="6" y="84"/>
                    </a:lnTo>
                    <a:lnTo>
                      <a:pt x="6" y="72"/>
                    </a:lnTo>
                    <a:lnTo>
                      <a:pt x="6" y="60"/>
                    </a:lnTo>
                    <a:lnTo>
                      <a:pt x="6" y="48"/>
                    </a:lnTo>
                    <a:lnTo>
                      <a:pt x="6" y="42"/>
                    </a:lnTo>
                    <a:lnTo>
                      <a:pt x="6" y="30"/>
                    </a:lnTo>
                    <a:lnTo>
                      <a:pt x="0" y="18"/>
                    </a:lnTo>
                    <a:lnTo>
                      <a:pt x="0" y="12"/>
                    </a:lnTo>
                    <a:lnTo>
                      <a:pt x="6" y="0"/>
                    </a:lnTo>
                    <a:lnTo>
                      <a:pt x="18" y="6"/>
                    </a:lnTo>
                    <a:lnTo>
                      <a:pt x="30" y="12"/>
                    </a:lnTo>
                    <a:lnTo>
                      <a:pt x="42" y="12"/>
                    </a:lnTo>
                    <a:lnTo>
                      <a:pt x="54" y="18"/>
                    </a:lnTo>
                    <a:lnTo>
                      <a:pt x="72" y="18"/>
                    </a:lnTo>
                    <a:lnTo>
                      <a:pt x="84" y="18"/>
                    </a:lnTo>
                    <a:lnTo>
                      <a:pt x="96" y="24"/>
                    </a:lnTo>
                    <a:lnTo>
                      <a:pt x="114"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5" name="Freeform 10"/>
              <p:cNvSpPr>
                <a:spLocks/>
              </p:cNvSpPr>
              <p:nvPr/>
            </p:nvSpPr>
            <p:spPr bwMode="auto">
              <a:xfrm>
                <a:off x="492" y="1620"/>
                <a:ext cx="48" cy="60"/>
              </a:xfrm>
              <a:custGeom>
                <a:avLst/>
                <a:gdLst>
                  <a:gd name="T0" fmla="*/ 6 w 48"/>
                  <a:gd name="T1" fmla="*/ 6 h 60"/>
                  <a:gd name="T2" fmla="*/ 6 w 48"/>
                  <a:gd name="T3" fmla="*/ 12 h 60"/>
                  <a:gd name="T4" fmla="*/ 6 w 48"/>
                  <a:gd name="T5" fmla="*/ 18 h 60"/>
                  <a:gd name="T6" fmla="*/ 6 w 48"/>
                  <a:gd name="T7" fmla="*/ 24 h 60"/>
                  <a:gd name="T8" fmla="*/ 12 w 48"/>
                  <a:gd name="T9" fmla="*/ 24 h 60"/>
                  <a:gd name="T10" fmla="*/ 18 w 48"/>
                  <a:gd name="T11" fmla="*/ 24 h 60"/>
                  <a:gd name="T12" fmla="*/ 12 w 48"/>
                  <a:gd name="T13" fmla="*/ 30 h 60"/>
                  <a:gd name="T14" fmla="*/ 12 w 48"/>
                  <a:gd name="T15" fmla="*/ 30 h 60"/>
                  <a:gd name="T16" fmla="*/ 6 w 48"/>
                  <a:gd name="T17" fmla="*/ 30 h 60"/>
                  <a:gd name="T18" fmla="*/ 6 w 48"/>
                  <a:gd name="T19" fmla="*/ 36 h 60"/>
                  <a:gd name="T20" fmla="*/ 12 w 48"/>
                  <a:gd name="T21" fmla="*/ 36 h 60"/>
                  <a:gd name="T22" fmla="*/ 18 w 48"/>
                  <a:gd name="T23" fmla="*/ 36 h 60"/>
                  <a:gd name="T24" fmla="*/ 18 w 48"/>
                  <a:gd name="T25" fmla="*/ 36 h 60"/>
                  <a:gd name="T26" fmla="*/ 24 w 48"/>
                  <a:gd name="T27" fmla="*/ 42 h 60"/>
                  <a:gd name="T28" fmla="*/ 18 w 48"/>
                  <a:gd name="T29" fmla="*/ 42 h 60"/>
                  <a:gd name="T30" fmla="*/ 12 w 48"/>
                  <a:gd name="T31" fmla="*/ 42 h 60"/>
                  <a:gd name="T32" fmla="*/ 6 w 48"/>
                  <a:gd name="T33" fmla="*/ 48 h 60"/>
                  <a:gd name="T34" fmla="*/ 6 w 48"/>
                  <a:gd name="T35" fmla="*/ 54 h 60"/>
                  <a:gd name="T36" fmla="*/ 12 w 48"/>
                  <a:gd name="T37" fmla="*/ 54 h 60"/>
                  <a:gd name="T38" fmla="*/ 24 w 48"/>
                  <a:gd name="T39" fmla="*/ 54 h 60"/>
                  <a:gd name="T40" fmla="*/ 30 w 48"/>
                  <a:gd name="T41" fmla="*/ 54 h 60"/>
                  <a:gd name="T42" fmla="*/ 36 w 48"/>
                  <a:gd name="T43" fmla="*/ 54 h 60"/>
                  <a:gd name="T44" fmla="*/ 42 w 48"/>
                  <a:gd name="T45" fmla="*/ 54 h 60"/>
                  <a:gd name="T46" fmla="*/ 48 w 48"/>
                  <a:gd name="T47" fmla="*/ 60 h 60"/>
                  <a:gd name="T48" fmla="*/ 48 w 48"/>
                  <a:gd name="T49" fmla="*/ 60 h 60"/>
                  <a:gd name="T50" fmla="*/ 42 w 48"/>
                  <a:gd name="T51" fmla="*/ 60 h 60"/>
                  <a:gd name="T52" fmla="*/ 36 w 48"/>
                  <a:gd name="T53" fmla="*/ 60 h 60"/>
                  <a:gd name="T54" fmla="*/ 30 w 48"/>
                  <a:gd name="T55" fmla="*/ 60 h 60"/>
                  <a:gd name="T56" fmla="*/ 24 w 48"/>
                  <a:gd name="T57" fmla="*/ 60 h 60"/>
                  <a:gd name="T58" fmla="*/ 18 w 48"/>
                  <a:gd name="T59" fmla="*/ 60 h 60"/>
                  <a:gd name="T60" fmla="*/ 12 w 48"/>
                  <a:gd name="T61" fmla="*/ 60 h 60"/>
                  <a:gd name="T62" fmla="*/ 6 w 48"/>
                  <a:gd name="T63" fmla="*/ 60 h 60"/>
                  <a:gd name="T64" fmla="*/ 0 w 48"/>
                  <a:gd name="T65" fmla="*/ 60 h 60"/>
                  <a:gd name="T66" fmla="*/ 0 w 48"/>
                  <a:gd name="T67" fmla="*/ 54 h 60"/>
                  <a:gd name="T68" fmla="*/ 0 w 48"/>
                  <a:gd name="T69" fmla="*/ 48 h 60"/>
                  <a:gd name="T70" fmla="*/ 0 w 48"/>
                  <a:gd name="T71" fmla="*/ 42 h 60"/>
                  <a:gd name="T72" fmla="*/ 0 w 48"/>
                  <a:gd name="T73" fmla="*/ 30 h 60"/>
                  <a:gd name="T74" fmla="*/ 0 w 48"/>
                  <a:gd name="T75" fmla="*/ 24 h 60"/>
                  <a:gd name="T76" fmla="*/ 0 w 48"/>
                  <a:gd name="T77" fmla="*/ 18 h 60"/>
                  <a:gd name="T78" fmla="*/ 0 w 48"/>
                  <a:gd name="T79" fmla="*/ 6 h 60"/>
                  <a:gd name="T80" fmla="*/ 0 w 48"/>
                  <a:gd name="T81" fmla="*/ 0 h 60"/>
                  <a:gd name="T82" fmla="*/ 6 w 48"/>
                  <a:gd name="T83" fmla="*/ 0 h 60"/>
                  <a:gd name="T84" fmla="*/ 6 w 48"/>
                  <a:gd name="T85" fmla="*/ 6 h 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8" h="60">
                    <a:moveTo>
                      <a:pt x="6" y="6"/>
                    </a:moveTo>
                    <a:lnTo>
                      <a:pt x="6" y="12"/>
                    </a:lnTo>
                    <a:lnTo>
                      <a:pt x="6" y="18"/>
                    </a:lnTo>
                    <a:lnTo>
                      <a:pt x="6" y="24"/>
                    </a:lnTo>
                    <a:lnTo>
                      <a:pt x="12" y="24"/>
                    </a:lnTo>
                    <a:lnTo>
                      <a:pt x="18" y="24"/>
                    </a:lnTo>
                    <a:lnTo>
                      <a:pt x="12" y="30"/>
                    </a:lnTo>
                    <a:lnTo>
                      <a:pt x="6" y="30"/>
                    </a:lnTo>
                    <a:lnTo>
                      <a:pt x="6" y="36"/>
                    </a:lnTo>
                    <a:lnTo>
                      <a:pt x="12" y="36"/>
                    </a:lnTo>
                    <a:lnTo>
                      <a:pt x="18" y="36"/>
                    </a:lnTo>
                    <a:lnTo>
                      <a:pt x="24" y="42"/>
                    </a:lnTo>
                    <a:lnTo>
                      <a:pt x="18" y="42"/>
                    </a:lnTo>
                    <a:lnTo>
                      <a:pt x="12" y="42"/>
                    </a:lnTo>
                    <a:lnTo>
                      <a:pt x="6" y="48"/>
                    </a:lnTo>
                    <a:lnTo>
                      <a:pt x="6" y="54"/>
                    </a:lnTo>
                    <a:lnTo>
                      <a:pt x="12" y="54"/>
                    </a:lnTo>
                    <a:lnTo>
                      <a:pt x="24" y="54"/>
                    </a:lnTo>
                    <a:lnTo>
                      <a:pt x="30" y="54"/>
                    </a:lnTo>
                    <a:lnTo>
                      <a:pt x="36" y="54"/>
                    </a:lnTo>
                    <a:lnTo>
                      <a:pt x="42" y="54"/>
                    </a:lnTo>
                    <a:lnTo>
                      <a:pt x="48" y="60"/>
                    </a:lnTo>
                    <a:lnTo>
                      <a:pt x="42" y="60"/>
                    </a:lnTo>
                    <a:lnTo>
                      <a:pt x="36" y="60"/>
                    </a:lnTo>
                    <a:lnTo>
                      <a:pt x="30" y="60"/>
                    </a:lnTo>
                    <a:lnTo>
                      <a:pt x="24" y="60"/>
                    </a:lnTo>
                    <a:lnTo>
                      <a:pt x="18" y="60"/>
                    </a:lnTo>
                    <a:lnTo>
                      <a:pt x="12" y="60"/>
                    </a:lnTo>
                    <a:lnTo>
                      <a:pt x="6" y="60"/>
                    </a:lnTo>
                    <a:lnTo>
                      <a:pt x="0" y="60"/>
                    </a:lnTo>
                    <a:lnTo>
                      <a:pt x="0" y="54"/>
                    </a:lnTo>
                    <a:lnTo>
                      <a:pt x="0" y="48"/>
                    </a:lnTo>
                    <a:lnTo>
                      <a:pt x="0" y="42"/>
                    </a:lnTo>
                    <a:lnTo>
                      <a:pt x="0" y="30"/>
                    </a:lnTo>
                    <a:lnTo>
                      <a:pt x="0" y="24"/>
                    </a:lnTo>
                    <a:lnTo>
                      <a:pt x="0" y="18"/>
                    </a:lnTo>
                    <a:lnTo>
                      <a:pt x="0" y="6"/>
                    </a:lnTo>
                    <a:lnTo>
                      <a:pt x="0" y="0"/>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6" name="Freeform 11"/>
              <p:cNvSpPr>
                <a:spLocks/>
              </p:cNvSpPr>
              <p:nvPr/>
            </p:nvSpPr>
            <p:spPr bwMode="auto">
              <a:xfrm>
                <a:off x="300" y="1638"/>
                <a:ext cx="84" cy="24"/>
              </a:xfrm>
              <a:custGeom>
                <a:avLst/>
                <a:gdLst>
                  <a:gd name="T0" fmla="*/ 12 w 84"/>
                  <a:gd name="T1" fmla="*/ 6 h 24"/>
                  <a:gd name="T2" fmla="*/ 18 w 84"/>
                  <a:gd name="T3" fmla="*/ 6 h 24"/>
                  <a:gd name="T4" fmla="*/ 30 w 84"/>
                  <a:gd name="T5" fmla="*/ 6 h 24"/>
                  <a:gd name="T6" fmla="*/ 36 w 84"/>
                  <a:gd name="T7" fmla="*/ 6 h 24"/>
                  <a:gd name="T8" fmla="*/ 48 w 84"/>
                  <a:gd name="T9" fmla="*/ 12 h 24"/>
                  <a:gd name="T10" fmla="*/ 54 w 84"/>
                  <a:gd name="T11" fmla="*/ 12 h 24"/>
                  <a:gd name="T12" fmla="*/ 66 w 84"/>
                  <a:gd name="T13" fmla="*/ 12 h 24"/>
                  <a:gd name="T14" fmla="*/ 72 w 84"/>
                  <a:gd name="T15" fmla="*/ 12 h 24"/>
                  <a:gd name="T16" fmla="*/ 84 w 84"/>
                  <a:gd name="T17" fmla="*/ 18 h 24"/>
                  <a:gd name="T18" fmla="*/ 78 w 84"/>
                  <a:gd name="T19" fmla="*/ 18 h 24"/>
                  <a:gd name="T20" fmla="*/ 66 w 84"/>
                  <a:gd name="T21" fmla="*/ 18 h 24"/>
                  <a:gd name="T22" fmla="*/ 60 w 84"/>
                  <a:gd name="T23" fmla="*/ 18 h 24"/>
                  <a:gd name="T24" fmla="*/ 54 w 84"/>
                  <a:gd name="T25" fmla="*/ 18 h 24"/>
                  <a:gd name="T26" fmla="*/ 48 w 84"/>
                  <a:gd name="T27" fmla="*/ 18 h 24"/>
                  <a:gd name="T28" fmla="*/ 42 w 84"/>
                  <a:gd name="T29" fmla="*/ 18 h 24"/>
                  <a:gd name="T30" fmla="*/ 36 w 84"/>
                  <a:gd name="T31" fmla="*/ 18 h 24"/>
                  <a:gd name="T32" fmla="*/ 30 w 84"/>
                  <a:gd name="T33" fmla="*/ 18 h 24"/>
                  <a:gd name="T34" fmla="*/ 24 w 84"/>
                  <a:gd name="T35" fmla="*/ 18 h 24"/>
                  <a:gd name="T36" fmla="*/ 18 w 84"/>
                  <a:gd name="T37" fmla="*/ 18 h 24"/>
                  <a:gd name="T38" fmla="*/ 12 w 84"/>
                  <a:gd name="T39" fmla="*/ 12 h 24"/>
                  <a:gd name="T40" fmla="*/ 12 w 84"/>
                  <a:gd name="T41" fmla="*/ 12 h 24"/>
                  <a:gd name="T42" fmla="*/ 6 w 84"/>
                  <a:gd name="T43" fmla="*/ 18 h 24"/>
                  <a:gd name="T44" fmla="*/ 6 w 84"/>
                  <a:gd name="T45" fmla="*/ 18 h 24"/>
                  <a:gd name="T46" fmla="*/ 6 w 84"/>
                  <a:gd name="T47" fmla="*/ 18 h 24"/>
                  <a:gd name="T48" fmla="*/ 0 w 84"/>
                  <a:gd name="T49" fmla="*/ 24 h 24"/>
                  <a:gd name="T50" fmla="*/ 0 w 84"/>
                  <a:gd name="T51" fmla="*/ 0 h 24"/>
                  <a:gd name="T52" fmla="*/ 6 w 84"/>
                  <a:gd name="T53" fmla="*/ 0 h 24"/>
                  <a:gd name="T54" fmla="*/ 12 w 84"/>
                  <a:gd name="T55" fmla="*/ 6 h 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4" h="24">
                    <a:moveTo>
                      <a:pt x="12" y="6"/>
                    </a:moveTo>
                    <a:lnTo>
                      <a:pt x="18" y="6"/>
                    </a:lnTo>
                    <a:lnTo>
                      <a:pt x="30" y="6"/>
                    </a:lnTo>
                    <a:lnTo>
                      <a:pt x="36" y="6"/>
                    </a:lnTo>
                    <a:lnTo>
                      <a:pt x="48" y="12"/>
                    </a:lnTo>
                    <a:lnTo>
                      <a:pt x="54" y="12"/>
                    </a:lnTo>
                    <a:lnTo>
                      <a:pt x="66" y="12"/>
                    </a:lnTo>
                    <a:lnTo>
                      <a:pt x="72" y="12"/>
                    </a:lnTo>
                    <a:lnTo>
                      <a:pt x="84" y="18"/>
                    </a:lnTo>
                    <a:lnTo>
                      <a:pt x="78" y="18"/>
                    </a:lnTo>
                    <a:lnTo>
                      <a:pt x="66" y="18"/>
                    </a:lnTo>
                    <a:lnTo>
                      <a:pt x="60" y="18"/>
                    </a:lnTo>
                    <a:lnTo>
                      <a:pt x="54" y="18"/>
                    </a:lnTo>
                    <a:lnTo>
                      <a:pt x="48" y="18"/>
                    </a:lnTo>
                    <a:lnTo>
                      <a:pt x="42" y="18"/>
                    </a:lnTo>
                    <a:lnTo>
                      <a:pt x="36" y="18"/>
                    </a:lnTo>
                    <a:lnTo>
                      <a:pt x="30" y="18"/>
                    </a:lnTo>
                    <a:lnTo>
                      <a:pt x="24" y="18"/>
                    </a:lnTo>
                    <a:lnTo>
                      <a:pt x="18" y="18"/>
                    </a:lnTo>
                    <a:lnTo>
                      <a:pt x="12" y="12"/>
                    </a:lnTo>
                    <a:lnTo>
                      <a:pt x="6" y="18"/>
                    </a:lnTo>
                    <a:lnTo>
                      <a:pt x="0" y="24"/>
                    </a:lnTo>
                    <a:lnTo>
                      <a:pt x="0" y="0"/>
                    </a:lnTo>
                    <a:lnTo>
                      <a:pt x="6" y="0"/>
                    </a:lnTo>
                    <a:lnTo>
                      <a:pt x="12"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7" name="Rectangle 12"/>
              <p:cNvSpPr>
                <a:spLocks noChangeArrowheads="1"/>
              </p:cNvSpPr>
              <p:nvPr/>
            </p:nvSpPr>
            <p:spPr bwMode="auto">
              <a:xfrm>
                <a:off x="276" y="1638"/>
                <a:ext cx="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938" name="Freeform 13"/>
              <p:cNvSpPr>
                <a:spLocks/>
              </p:cNvSpPr>
              <p:nvPr/>
            </p:nvSpPr>
            <p:spPr bwMode="auto">
              <a:xfrm>
                <a:off x="276" y="1656"/>
                <a:ext cx="1" cy="54"/>
              </a:xfrm>
              <a:custGeom>
                <a:avLst/>
                <a:gdLst>
                  <a:gd name="T0" fmla="*/ 0 w 1"/>
                  <a:gd name="T1" fmla="*/ 54 h 54"/>
                  <a:gd name="T2" fmla="*/ 0 w 1"/>
                  <a:gd name="T3" fmla="*/ 54 h 54"/>
                  <a:gd name="T4" fmla="*/ 0 w 1"/>
                  <a:gd name="T5" fmla="*/ 48 h 54"/>
                  <a:gd name="T6" fmla="*/ 0 w 1"/>
                  <a:gd name="T7" fmla="*/ 42 h 54"/>
                  <a:gd name="T8" fmla="*/ 0 w 1"/>
                  <a:gd name="T9" fmla="*/ 30 h 54"/>
                  <a:gd name="T10" fmla="*/ 0 w 1"/>
                  <a:gd name="T11" fmla="*/ 24 h 54"/>
                  <a:gd name="T12" fmla="*/ 0 w 1"/>
                  <a:gd name="T13" fmla="*/ 18 h 54"/>
                  <a:gd name="T14" fmla="*/ 0 w 1"/>
                  <a:gd name="T15" fmla="*/ 12 h 54"/>
                  <a:gd name="T16" fmla="*/ 0 w 1"/>
                  <a:gd name="T17" fmla="*/ 6 h 54"/>
                  <a:gd name="T18" fmla="*/ 0 w 1"/>
                  <a:gd name="T19" fmla="*/ 0 h 54"/>
                  <a:gd name="T20" fmla="*/ 0 w 1"/>
                  <a:gd name="T21" fmla="*/ 6 h 54"/>
                  <a:gd name="T22" fmla="*/ 0 w 1"/>
                  <a:gd name="T23" fmla="*/ 12 h 54"/>
                  <a:gd name="T24" fmla="*/ 0 w 1"/>
                  <a:gd name="T25" fmla="*/ 18 h 54"/>
                  <a:gd name="T26" fmla="*/ 0 w 1"/>
                  <a:gd name="T27" fmla="*/ 24 h 54"/>
                  <a:gd name="T28" fmla="*/ 0 w 1"/>
                  <a:gd name="T29" fmla="*/ 30 h 54"/>
                  <a:gd name="T30" fmla="*/ 0 w 1"/>
                  <a:gd name="T31" fmla="*/ 42 h 54"/>
                  <a:gd name="T32" fmla="*/ 0 w 1"/>
                  <a:gd name="T33" fmla="*/ 48 h 54"/>
                  <a:gd name="T34" fmla="*/ 0 w 1"/>
                  <a:gd name="T35" fmla="*/ 54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 h="54">
                    <a:moveTo>
                      <a:pt x="0" y="54"/>
                    </a:moveTo>
                    <a:lnTo>
                      <a:pt x="0" y="54"/>
                    </a:lnTo>
                    <a:lnTo>
                      <a:pt x="0" y="48"/>
                    </a:lnTo>
                    <a:lnTo>
                      <a:pt x="0" y="42"/>
                    </a:lnTo>
                    <a:lnTo>
                      <a:pt x="0" y="30"/>
                    </a:lnTo>
                    <a:lnTo>
                      <a:pt x="0" y="24"/>
                    </a:lnTo>
                    <a:lnTo>
                      <a:pt x="0" y="18"/>
                    </a:lnTo>
                    <a:lnTo>
                      <a:pt x="0" y="12"/>
                    </a:lnTo>
                    <a:lnTo>
                      <a:pt x="0" y="6"/>
                    </a:lnTo>
                    <a:lnTo>
                      <a:pt x="0" y="0"/>
                    </a:lnTo>
                    <a:lnTo>
                      <a:pt x="0" y="6"/>
                    </a:lnTo>
                    <a:lnTo>
                      <a:pt x="0" y="12"/>
                    </a:lnTo>
                    <a:lnTo>
                      <a:pt x="0" y="18"/>
                    </a:lnTo>
                    <a:lnTo>
                      <a:pt x="0" y="24"/>
                    </a:lnTo>
                    <a:lnTo>
                      <a:pt x="0" y="30"/>
                    </a:lnTo>
                    <a:lnTo>
                      <a:pt x="0" y="42"/>
                    </a:lnTo>
                    <a:lnTo>
                      <a:pt x="0" y="48"/>
                    </a:lnTo>
                    <a:lnTo>
                      <a:pt x="0"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9" name="Freeform 14"/>
              <p:cNvSpPr>
                <a:spLocks/>
              </p:cNvSpPr>
              <p:nvPr/>
            </p:nvSpPr>
            <p:spPr bwMode="auto">
              <a:xfrm>
                <a:off x="1254" y="1662"/>
                <a:ext cx="42" cy="24"/>
              </a:xfrm>
              <a:custGeom>
                <a:avLst/>
                <a:gdLst>
                  <a:gd name="T0" fmla="*/ 42 w 42"/>
                  <a:gd name="T1" fmla="*/ 6 h 24"/>
                  <a:gd name="T2" fmla="*/ 36 w 42"/>
                  <a:gd name="T3" fmla="*/ 12 h 24"/>
                  <a:gd name="T4" fmla="*/ 30 w 42"/>
                  <a:gd name="T5" fmla="*/ 18 h 24"/>
                  <a:gd name="T6" fmla="*/ 18 w 42"/>
                  <a:gd name="T7" fmla="*/ 24 h 24"/>
                  <a:gd name="T8" fmla="*/ 12 w 42"/>
                  <a:gd name="T9" fmla="*/ 24 h 24"/>
                  <a:gd name="T10" fmla="*/ 6 w 42"/>
                  <a:gd name="T11" fmla="*/ 24 h 24"/>
                  <a:gd name="T12" fmla="*/ 0 w 42"/>
                  <a:gd name="T13" fmla="*/ 18 h 24"/>
                  <a:gd name="T14" fmla="*/ 0 w 42"/>
                  <a:gd name="T15" fmla="*/ 0 h 24"/>
                  <a:gd name="T16" fmla="*/ 6 w 42"/>
                  <a:gd name="T17" fmla="*/ 0 h 24"/>
                  <a:gd name="T18" fmla="*/ 12 w 42"/>
                  <a:gd name="T19" fmla="*/ 0 h 24"/>
                  <a:gd name="T20" fmla="*/ 12 w 42"/>
                  <a:gd name="T21" fmla="*/ 0 h 24"/>
                  <a:gd name="T22" fmla="*/ 18 w 42"/>
                  <a:gd name="T23" fmla="*/ 6 h 24"/>
                  <a:gd name="T24" fmla="*/ 24 w 42"/>
                  <a:gd name="T25" fmla="*/ 6 h 24"/>
                  <a:gd name="T26" fmla="*/ 30 w 42"/>
                  <a:gd name="T27" fmla="*/ 6 h 24"/>
                  <a:gd name="T28" fmla="*/ 36 w 42"/>
                  <a:gd name="T29" fmla="*/ 6 h 24"/>
                  <a:gd name="T30" fmla="*/ 42 w 42"/>
                  <a:gd name="T31" fmla="*/ 6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24">
                    <a:moveTo>
                      <a:pt x="42" y="6"/>
                    </a:moveTo>
                    <a:lnTo>
                      <a:pt x="36" y="12"/>
                    </a:lnTo>
                    <a:lnTo>
                      <a:pt x="30" y="18"/>
                    </a:lnTo>
                    <a:lnTo>
                      <a:pt x="18" y="24"/>
                    </a:lnTo>
                    <a:lnTo>
                      <a:pt x="12" y="24"/>
                    </a:lnTo>
                    <a:lnTo>
                      <a:pt x="6" y="24"/>
                    </a:lnTo>
                    <a:lnTo>
                      <a:pt x="0" y="18"/>
                    </a:lnTo>
                    <a:lnTo>
                      <a:pt x="0" y="0"/>
                    </a:lnTo>
                    <a:lnTo>
                      <a:pt x="6" y="0"/>
                    </a:lnTo>
                    <a:lnTo>
                      <a:pt x="12" y="0"/>
                    </a:lnTo>
                    <a:lnTo>
                      <a:pt x="18" y="6"/>
                    </a:lnTo>
                    <a:lnTo>
                      <a:pt x="24" y="6"/>
                    </a:lnTo>
                    <a:lnTo>
                      <a:pt x="30" y="6"/>
                    </a:lnTo>
                    <a:lnTo>
                      <a:pt x="36" y="6"/>
                    </a:lnTo>
                    <a:lnTo>
                      <a:pt x="4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40" name="Freeform 15"/>
              <p:cNvSpPr>
                <a:spLocks/>
              </p:cNvSpPr>
              <p:nvPr/>
            </p:nvSpPr>
            <p:spPr bwMode="auto">
              <a:xfrm>
                <a:off x="828" y="1680"/>
                <a:ext cx="30" cy="720"/>
              </a:xfrm>
              <a:custGeom>
                <a:avLst/>
                <a:gdLst>
                  <a:gd name="T0" fmla="*/ 18 w 30"/>
                  <a:gd name="T1" fmla="*/ 6 h 720"/>
                  <a:gd name="T2" fmla="*/ 18 w 30"/>
                  <a:gd name="T3" fmla="*/ 6 h 720"/>
                  <a:gd name="T4" fmla="*/ 18 w 30"/>
                  <a:gd name="T5" fmla="*/ 12 h 720"/>
                  <a:gd name="T6" fmla="*/ 18 w 30"/>
                  <a:gd name="T7" fmla="*/ 12 h 720"/>
                  <a:gd name="T8" fmla="*/ 18 w 30"/>
                  <a:gd name="T9" fmla="*/ 18 h 720"/>
                  <a:gd name="T10" fmla="*/ 24 w 30"/>
                  <a:gd name="T11" fmla="*/ 84 h 720"/>
                  <a:gd name="T12" fmla="*/ 30 w 30"/>
                  <a:gd name="T13" fmla="*/ 150 h 720"/>
                  <a:gd name="T14" fmla="*/ 30 w 30"/>
                  <a:gd name="T15" fmla="*/ 216 h 720"/>
                  <a:gd name="T16" fmla="*/ 30 w 30"/>
                  <a:gd name="T17" fmla="*/ 288 h 720"/>
                  <a:gd name="T18" fmla="*/ 24 w 30"/>
                  <a:gd name="T19" fmla="*/ 354 h 720"/>
                  <a:gd name="T20" fmla="*/ 24 w 30"/>
                  <a:gd name="T21" fmla="*/ 426 h 720"/>
                  <a:gd name="T22" fmla="*/ 18 w 30"/>
                  <a:gd name="T23" fmla="*/ 492 h 720"/>
                  <a:gd name="T24" fmla="*/ 18 w 30"/>
                  <a:gd name="T25" fmla="*/ 558 h 720"/>
                  <a:gd name="T26" fmla="*/ 18 w 30"/>
                  <a:gd name="T27" fmla="*/ 576 h 720"/>
                  <a:gd name="T28" fmla="*/ 18 w 30"/>
                  <a:gd name="T29" fmla="*/ 594 h 720"/>
                  <a:gd name="T30" fmla="*/ 18 w 30"/>
                  <a:gd name="T31" fmla="*/ 618 h 720"/>
                  <a:gd name="T32" fmla="*/ 18 w 30"/>
                  <a:gd name="T33" fmla="*/ 636 h 720"/>
                  <a:gd name="T34" fmla="*/ 18 w 30"/>
                  <a:gd name="T35" fmla="*/ 660 h 720"/>
                  <a:gd name="T36" fmla="*/ 18 w 30"/>
                  <a:gd name="T37" fmla="*/ 678 h 720"/>
                  <a:gd name="T38" fmla="*/ 18 w 30"/>
                  <a:gd name="T39" fmla="*/ 702 h 720"/>
                  <a:gd name="T40" fmla="*/ 18 w 30"/>
                  <a:gd name="T41" fmla="*/ 720 h 720"/>
                  <a:gd name="T42" fmla="*/ 12 w 30"/>
                  <a:gd name="T43" fmla="*/ 720 h 720"/>
                  <a:gd name="T44" fmla="*/ 6 w 30"/>
                  <a:gd name="T45" fmla="*/ 720 h 720"/>
                  <a:gd name="T46" fmla="*/ 6 w 30"/>
                  <a:gd name="T47" fmla="*/ 666 h 720"/>
                  <a:gd name="T48" fmla="*/ 6 w 30"/>
                  <a:gd name="T49" fmla="*/ 612 h 720"/>
                  <a:gd name="T50" fmla="*/ 6 w 30"/>
                  <a:gd name="T51" fmla="*/ 552 h 720"/>
                  <a:gd name="T52" fmla="*/ 12 w 30"/>
                  <a:gd name="T53" fmla="*/ 498 h 720"/>
                  <a:gd name="T54" fmla="*/ 12 w 30"/>
                  <a:gd name="T55" fmla="*/ 438 h 720"/>
                  <a:gd name="T56" fmla="*/ 12 w 30"/>
                  <a:gd name="T57" fmla="*/ 384 h 720"/>
                  <a:gd name="T58" fmla="*/ 12 w 30"/>
                  <a:gd name="T59" fmla="*/ 330 h 720"/>
                  <a:gd name="T60" fmla="*/ 18 w 30"/>
                  <a:gd name="T61" fmla="*/ 276 h 720"/>
                  <a:gd name="T62" fmla="*/ 18 w 30"/>
                  <a:gd name="T63" fmla="*/ 246 h 720"/>
                  <a:gd name="T64" fmla="*/ 18 w 30"/>
                  <a:gd name="T65" fmla="*/ 222 h 720"/>
                  <a:gd name="T66" fmla="*/ 18 w 30"/>
                  <a:gd name="T67" fmla="*/ 192 h 720"/>
                  <a:gd name="T68" fmla="*/ 12 w 30"/>
                  <a:gd name="T69" fmla="*/ 168 h 720"/>
                  <a:gd name="T70" fmla="*/ 12 w 30"/>
                  <a:gd name="T71" fmla="*/ 138 h 720"/>
                  <a:gd name="T72" fmla="*/ 12 w 30"/>
                  <a:gd name="T73" fmla="*/ 108 h 720"/>
                  <a:gd name="T74" fmla="*/ 12 w 30"/>
                  <a:gd name="T75" fmla="*/ 84 h 720"/>
                  <a:gd name="T76" fmla="*/ 12 w 30"/>
                  <a:gd name="T77" fmla="*/ 60 h 720"/>
                  <a:gd name="T78" fmla="*/ 6 w 30"/>
                  <a:gd name="T79" fmla="*/ 48 h 720"/>
                  <a:gd name="T80" fmla="*/ 6 w 30"/>
                  <a:gd name="T81" fmla="*/ 42 h 720"/>
                  <a:gd name="T82" fmla="*/ 6 w 30"/>
                  <a:gd name="T83" fmla="*/ 36 h 720"/>
                  <a:gd name="T84" fmla="*/ 6 w 30"/>
                  <a:gd name="T85" fmla="*/ 30 h 720"/>
                  <a:gd name="T86" fmla="*/ 6 w 30"/>
                  <a:gd name="T87" fmla="*/ 24 h 720"/>
                  <a:gd name="T88" fmla="*/ 6 w 30"/>
                  <a:gd name="T89" fmla="*/ 18 h 720"/>
                  <a:gd name="T90" fmla="*/ 6 w 30"/>
                  <a:gd name="T91" fmla="*/ 12 h 720"/>
                  <a:gd name="T92" fmla="*/ 0 w 30"/>
                  <a:gd name="T93" fmla="*/ 6 h 720"/>
                  <a:gd name="T94" fmla="*/ 0 w 30"/>
                  <a:gd name="T95" fmla="*/ 6 h 720"/>
                  <a:gd name="T96" fmla="*/ 6 w 30"/>
                  <a:gd name="T97" fmla="*/ 0 h 720"/>
                  <a:gd name="T98" fmla="*/ 12 w 30"/>
                  <a:gd name="T99" fmla="*/ 0 h 720"/>
                  <a:gd name="T100" fmla="*/ 18 w 30"/>
                  <a:gd name="T101" fmla="*/ 0 h 720"/>
                  <a:gd name="T102" fmla="*/ 18 w 30"/>
                  <a:gd name="T103" fmla="*/ 6 h 7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 h="720">
                    <a:moveTo>
                      <a:pt x="18" y="6"/>
                    </a:moveTo>
                    <a:lnTo>
                      <a:pt x="18" y="6"/>
                    </a:lnTo>
                    <a:lnTo>
                      <a:pt x="18" y="12"/>
                    </a:lnTo>
                    <a:lnTo>
                      <a:pt x="18" y="18"/>
                    </a:lnTo>
                    <a:lnTo>
                      <a:pt x="24" y="84"/>
                    </a:lnTo>
                    <a:lnTo>
                      <a:pt x="30" y="150"/>
                    </a:lnTo>
                    <a:lnTo>
                      <a:pt x="30" y="216"/>
                    </a:lnTo>
                    <a:lnTo>
                      <a:pt x="30" y="288"/>
                    </a:lnTo>
                    <a:lnTo>
                      <a:pt x="24" y="354"/>
                    </a:lnTo>
                    <a:lnTo>
                      <a:pt x="24" y="426"/>
                    </a:lnTo>
                    <a:lnTo>
                      <a:pt x="18" y="492"/>
                    </a:lnTo>
                    <a:lnTo>
                      <a:pt x="18" y="558"/>
                    </a:lnTo>
                    <a:lnTo>
                      <a:pt x="18" y="576"/>
                    </a:lnTo>
                    <a:lnTo>
                      <a:pt x="18" y="594"/>
                    </a:lnTo>
                    <a:lnTo>
                      <a:pt x="18" y="618"/>
                    </a:lnTo>
                    <a:lnTo>
                      <a:pt x="18" y="636"/>
                    </a:lnTo>
                    <a:lnTo>
                      <a:pt x="18" y="660"/>
                    </a:lnTo>
                    <a:lnTo>
                      <a:pt x="18" y="678"/>
                    </a:lnTo>
                    <a:lnTo>
                      <a:pt x="18" y="702"/>
                    </a:lnTo>
                    <a:lnTo>
                      <a:pt x="18" y="720"/>
                    </a:lnTo>
                    <a:lnTo>
                      <a:pt x="12" y="720"/>
                    </a:lnTo>
                    <a:lnTo>
                      <a:pt x="6" y="720"/>
                    </a:lnTo>
                    <a:lnTo>
                      <a:pt x="6" y="666"/>
                    </a:lnTo>
                    <a:lnTo>
                      <a:pt x="6" y="612"/>
                    </a:lnTo>
                    <a:lnTo>
                      <a:pt x="6" y="552"/>
                    </a:lnTo>
                    <a:lnTo>
                      <a:pt x="12" y="498"/>
                    </a:lnTo>
                    <a:lnTo>
                      <a:pt x="12" y="438"/>
                    </a:lnTo>
                    <a:lnTo>
                      <a:pt x="12" y="384"/>
                    </a:lnTo>
                    <a:lnTo>
                      <a:pt x="12" y="330"/>
                    </a:lnTo>
                    <a:lnTo>
                      <a:pt x="18" y="276"/>
                    </a:lnTo>
                    <a:lnTo>
                      <a:pt x="18" y="246"/>
                    </a:lnTo>
                    <a:lnTo>
                      <a:pt x="18" y="222"/>
                    </a:lnTo>
                    <a:lnTo>
                      <a:pt x="18" y="192"/>
                    </a:lnTo>
                    <a:lnTo>
                      <a:pt x="12" y="168"/>
                    </a:lnTo>
                    <a:lnTo>
                      <a:pt x="12" y="138"/>
                    </a:lnTo>
                    <a:lnTo>
                      <a:pt x="12" y="108"/>
                    </a:lnTo>
                    <a:lnTo>
                      <a:pt x="12" y="84"/>
                    </a:lnTo>
                    <a:lnTo>
                      <a:pt x="12" y="60"/>
                    </a:lnTo>
                    <a:lnTo>
                      <a:pt x="6" y="48"/>
                    </a:lnTo>
                    <a:lnTo>
                      <a:pt x="6" y="42"/>
                    </a:lnTo>
                    <a:lnTo>
                      <a:pt x="6" y="36"/>
                    </a:lnTo>
                    <a:lnTo>
                      <a:pt x="6" y="30"/>
                    </a:lnTo>
                    <a:lnTo>
                      <a:pt x="6" y="24"/>
                    </a:lnTo>
                    <a:lnTo>
                      <a:pt x="6" y="18"/>
                    </a:lnTo>
                    <a:lnTo>
                      <a:pt x="6" y="12"/>
                    </a:lnTo>
                    <a:lnTo>
                      <a:pt x="0" y="6"/>
                    </a:lnTo>
                    <a:lnTo>
                      <a:pt x="6" y="0"/>
                    </a:lnTo>
                    <a:lnTo>
                      <a:pt x="12" y="0"/>
                    </a:lnTo>
                    <a:lnTo>
                      <a:pt x="18" y="0"/>
                    </a:lnTo>
                    <a:lnTo>
                      <a:pt x="1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41" name="Freeform 16"/>
              <p:cNvSpPr>
                <a:spLocks/>
              </p:cNvSpPr>
              <p:nvPr/>
            </p:nvSpPr>
            <p:spPr bwMode="auto">
              <a:xfrm>
                <a:off x="2550" y="1680"/>
                <a:ext cx="78" cy="78"/>
              </a:xfrm>
              <a:custGeom>
                <a:avLst/>
                <a:gdLst>
                  <a:gd name="T0" fmla="*/ 66 w 78"/>
                  <a:gd name="T1" fmla="*/ 66 h 78"/>
                  <a:gd name="T2" fmla="*/ 72 w 78"/>
                  <a:gd name="T3" fmla="*/ 66 h 78"/>
                  <a:gd name="T4" fmla="*/ 66 w 78"/>
                  <a:gd name="T5" fmla="*/ 54 h 78"/>
                  <a:gd name="T6" fmla="*/ 60 w 78"/>
                  <a:gd name="T7" fmla="*/ 42 h 78"/>
                  <a:gd name="T8" fmla="*/ 54 w 78"/>
                  <a:gd name="T9" fmla="*/ 36 h 78"/>
                  <a:gd name="T10" fmla="*/ 54 w 78"/>
                  <a:gd name="T11" fmla="*/ 24 h 78"/>
                  <a:gd name="T12" fmla="*/ 60 w 78"/>
                  <a:gd name="T13" fmla="*/ 12 h 78"/>
                  <a:gd name="T14" fmla="*/ 60 w 78"/>
                  <a:gd name="T15" fmla="*/ 12 h 78"/>
                  <a:gd name="T16" fmla="*/ 72 w 78"/>
                  <a:gd name="T17" fmla="*/ 30 h 78"/>
                  <a:gd name="T18" fmla="*/ 78 w 78"/>
                  <a:gd name="T19" fmla="*/ 48 h 78"/>
                  <a:gd name="T20" fmla="*/ 78 w 78"/>
                  <a:gd name="T21" fmla="*/ 66 h 78"/>
                  <a:gd name="T22" fmla="*/ 66 w 78"/>
                  <a:gd name="T23" fmla="*/ 78 h 78"/>
                  <a:gd name="T24" fmla="*/ 48 w 78"/>
                  <a:gd name="T25" fmla="*/ 78 h 78"/>
                  <a:gd name="T26" fmla="*/ 30 w 78"/>
                  <a:gd name="T27" fmla="*/ 78 h 78"/>
                  <a:gd name="T28" fmla="*/ 12 w 78"/>
                  <a:gd name="T29" fmla="*/ 78 h 78"/>
                  <a:gd name="T30" fmla="*/ 0 w 78"/>
                  <a:gd name="T31" fmla="*/ 66 h 78"/>
                  <a:gd name="T32" fmla="*/ 0 w 78"/>
                  <a:gd name="T33" fmla="*/ 48 h 78"/>
                  <a:gd name="T34" fmla="*/ 6 w 78"/>
                  <a:gd name="T35" fmla="*/ 30 h 78"/>
                  <a:gd name="T36" fmla="*/ 18 w 78"/>
                  <a:gd name="T37" fmla="*/ 18 h 78"/>
                  <a:gd name="T38" fmla="*/ 30 w 78"/>
                  <a:gd name="T39" fmla="*/ 24 h 78"/>
                  <a:gd name="T40" fmla="*/ 24 w 78"/>
                  <a:gd name="T41" fmla="*/ 36 h 78"/>
                  <a:gd name="T42" fmla="*/ 30 w 78"/>
                  <a:gd name="T43" fmla="*/ 54 h 78"/>
                  <a:gd name="T44" fmla="*/ 36 w 78"/>
                  <a:gd name="T45" fmla="*/ 66 h 78"/>
                  <a:gd name="T46" fmla="*/ 42 w 78"/>
                  <a:gd name="T47" fmla="*/ 72 h 78"/>
                  <a:gd name="T48" fmla="*/ 42 w 78"/>
                  <a:gd name="T49" fmla="*/ 60 h 78"/>
                  <a:gd name="T50" fmla="*/ 36 w 78"/>
                  <a:gd name="T51" fmla="*/ 42 h 78"/>
                  <a:gd name="T52" fmla="*/ 36 w 78"/>
                  <a:gd name="T53" fmla="*/ 24 h 78"/>
                  <a:gd name="T54" fmla="*/ 42 w 78"/>
                  <a:gd name="T55" fmla="*/ 6 h 78"/>
                  <a:gd name="T56" fmla="*/ 42 w 78"/>
                  <a:gd name="T57" fmla="*/ 6 h 78"/>
                  <a:gd name="T58" fmla="*/ 42 w 78"/>
                  <a:gd name="T59" fmla="*/ 24 h 78"/>
                  <a:gd name="T60" fmla="*/ 48 w 78"/>
                  <a:gd name="T61" fmla="*/ 42 h 78"/>
                  <a:gd name="T62" fmla="*/ 60 w 78"/>
                  <a:gd name="T63" fmla="*/ 60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 h="78">
                    <a:moveTo>
                      <a:pt x="66" y="66"/>
                    </a:moveTo>
                    <a:lnTo>
                      <a:pt x="66" y="66"/>
                    </a:lnTo>
                    <a:lnTo>
                      <a:pt x="72" y="72"/>
                    </a:lnTo>
                    <a:lnTo>
                      <a:pt x="72" y="66"/>
                    </a:lnTo>
                    <a:lnTo>
                      <a:pt x="72" y="60"/>
                    </a:lnTo>
                    <a:lnTo>
                      <a:pt x="66" y="54"/>
                    </a:lnTo>
                    <a:lnTo>
                      <a:pt x="60" y="48"/>
                    </a:lnTo>
                    <a:lnTo>
                      <a:pt x="60" y="42"/>
                    </a:lnTo>
                    <a:lnTo>
                      <a:pt x="54" y="36"/>
                    </a:lnTo>
                    <a:lnTo>
                      <a:pt x="54" y="30"/>
                    </a:lnTo>
                    <a:lnTo>
                      <a:pt x="54" y="24"/>
                    </a:lnTo>
                    <a:lnTo>
                      <a:pt x="54" y="18"/>
                    </a:lnTo>
                    <a:lnTo>
                      <a:pt x="60" y="12"/>
                    </a:lnTo>
                    <a:lnTo>
                      <a:pt x="60" y="6"/>
                    </a:lnTo>
                    <a:lnTo>
                      <a:pt x="60" y="12"/>
                    </a:lnTo>
                    <a:lnTo>
                      <a:pt x="66" y="24"/>
                    </a:lnTo>
                    <a:lnTo>
                      <a:pt x="72" y="30"/>
                    </a:lnTo>
                    <a:lnTo>
                      <a:pt x="72" y="36"/>
                    </a:lnTo>
                    <a:lnTo>
                      <a:pt x="78" y="48"/>
                    </a:lnTo>
                    <a:lnTo>
                      <a:pt x="78" y="54"/>
                    </a:lnTo>
                    <a:lnTo>
                      <a:pt x="78" y="66"/>
                    </a:lnTo>
                    <a:lnTo>
                      <a:pt x="72" y="72"/>
                    </a:lnTo>
                    <a:lnTo>
                      <a:pt x="66" y="78"/>
                    </a:lnTo>
                    <a:lnTo>
                      <a:pt x="54" y="78"/>
                    </a:lnTo>
                    <a:lnTo>
                      <a:pt x="48" y="78"/>
                    </a:lnTo>
                    <a:lnTo>
                      <a:pt x="36" y="78"/>
                    </a:lnTo>
                    <a:lnTo>
                      <a:pt x="30" y="78"/>
                    </a:lnTo>
                    <a:lnTo>
                      <a:pt x="24" y="78"/>
                    </a:lnTo>
                    <a:lnTo>
                      <a:pt x="12" y="78"/>
                    </a:lnTo>
                    <a:lnTo>
                      <a:pt x="6" y="72"/>
                    </a:lnTo>
                    <a:lnTo>
                      <a:pt x="0" y="66"/>
                    </a:lnTo>
                    <a:lnTo>
                      <a:pt x="0" y="60"/>
                    </a:lnTo>
                    <a:lnTo>
                      <a:pt x="0" y="48"/>
                    </a:lnTo>
                    <a:lnTo>
                      <a:pt x="6" y="42"/>
                    </a:lnTo>
                    <a:lnTo>
                      <a:pt x="6" y="30"/>
                    </a:lnTo>
                    <a:lnTo>
                      <a:pt x="18" y="24"/>
                    </a:lnTo>
                    <a:lnTo>
                      <a:pt x="18" y="18"/>
                    </a:lnTo>
                    <a:lnTo>
                      <a:pt x="30" y="18"/>
                    </a:lnTo>
                    <a:lnTo>
                      <a:pt x="30" y="24"/>
                    </a:lnTo>
                    <a:lnTo>
                      <a:pt x="30" y="30"/>
                    </a:lnTo>
                    <a:lnTo>
                      <a:pt x="24" y="36"/>
                    </a:lnTo>
                    <a:lnTo>
                      <a:pt x="30" y="48"/>
                    </a:lnTo>
                    <a:lnTo>
                      <a:pt x="30" y="54"/>
                    </a:lnTo>
                    <a:lnTo>
                      <a:pt x="30" y="60"/>
                    </a:lnTo>
                    <a:lnTo>
                      <a:pt x="36" y="66"/>
                    </a:lnTo>
                    <a:lnTo>
                      <a:pt x="42" y="72"/>
                    </a:lnTo>
                    <a:lnTo>
                      <a:pt x="48" y="72"/>
                    </a:lnTo>
                    <a:lnTo>
                      <a:pt x="42" y="60"/>
                    </a:lnTo>
                    <a:lnTo>
                      <a:pt x="42" y="54"/>
                    </a:lnTo>
                    <a:lnTo>
                      <a:pt x="36" y="42"/>
                    </a:lnTo>
                    <a:lnTo>
                      <a:pt x="36" y="36"/>
                    </a:lnTo>
                    <a:lnTo>
                      <a:pt x="36" y="24"/>
                    </a:lnTo>
                    <a:lnTo>
                      <a:pt x="36" y="18"/>
                    </a:lnTo>
                    <a:lnTo>
                      <a:pt x="42" y="6"/>
                    </a:lnTo>
                    <a:lnTo>
                      <a:pt x="48" y="0"/>
                    </a:lnTo>
                    <a:lnTo>
                      <a:pt x="42" y="6"/>
                    </a:lnTo>
                    <a:lnTo>
                      <a:pt x="42" y="18"/>
                    </a:lnTo>
                    <a:lnTo>
                      <a:pt x="42" y="24"/>
                    </a:lnTo>
                    <a:lnTo>
                      <a:pt x="48" y="36"/>
                    </a:lnTo>
                    <a:lnTo>
                      <a:pt x="48" y="42"/>
                    </a:lnTo>
                    <a:lnTo>
                      <a:pt x="54" y="54"/>
                    </a:lnTo>
                    <a:lnTo>
                      <a:pt x="60" y="60"/>
                    </a:lnTo>
                    <a:lnTo>
                      <a:pt x="6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42" name="Freeform 17"/>
              <p:cNvSpPr>
                <a:spLocks/>
              </p:cNvSpPr>
              <p:nvPr/>
            </p:nvSpPr>
            <p:spPr bwMode="auto">
              <a:xfrm>
                <a:off x="414" y="1698"/>
                <a:ext cx="18" cy="6"/>
              </a:xfrm>
              <a:custGeom>
                <a:avLst/>
                <a:gdLst>
                  <a:gd name="T0" fmla="*/ 18 w 18"/>
                  <a:gd name="T1" fmla="*/ 6 h 6"/>
                  <a:gd name="T2" fmla="*/ 0 w 18"/>
                  <a:gd name="T3" fmla="*/ 6 h 6"/>
                  <a:gd name="T4" fmla="*/ 0 w 18"/>
                  <a:gd name="T5" fmla="*/ 6 h 6"/>
                  <a:gd name="T6" fmla="*/ 0 w 18"/>
                  <a:gd name="T7" fmla="*/ 6 h 6"/>
                  <a:gd name="T8" fmla="*/ 0 w 18"/>
                  <a:gd name="T9" fmla="*/ 0 h 6"/>
                  <a:gd name="T10" fmla="*/ 6 w 18"/>
                  <a:gd name="T11" fmla="*/ 0 h 6"/>
                  <a:gd name="T12" fmla="*/ 12 w 18"/>
                  <a:gd name="T13" fmla="*/ 0 h 6"/>
                  <a:gd name="T14" fmla="*/ 18 w 18"/>
                  <a:gd name="T15" fmla="*/ 6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8" y="6"/>
                    </a:moveTo>
                    <a:lnTo>
                      <a:pt x="0" y="6"/>
                    </a:lnTo>
                    <a:lnTo>
                      <a:pt x="0" y="0"/>
                    </a:lnTo>
                    <a:lnTo>
                      <a:pt x="6" y="0"/>
                    </a:lnTo>
                    <a:lnTo>
                      <a:pt x="12" y="0"/>
                    </a:lnTo>
                    <a:lnTo>
                      <a:pt x="18" y="6"/>
                    </a:lnTo>
                    <a:close/>
                  </a:path>
                </a:pathLst>
              </a:custGeom>
              <a:solidFill>
                <a:srgbClr val="FFFF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43" name="Freeform 18"/>
              <p:cNvSpPr>
                <a:spLocks/>
              </p:cNvSpPr>
              <p:nvPr/>
            </p:nvSpPr>
            <p:spPr bwMode="auto">
              <a:xfrm>
                <a:off x="306" y="1704"/>
                <a:ext cx="30" cy="6"/>
              </a:xfrm>
              <a:custGeom>
                <a:avLst/>
                <a:gdLst>
                  <a:gd name="T0" fmla="*/ 30 w 30"/>
                  <a:gd name="T1" fmla="*/ 6 h 6"/>
                  <a:gd name="T2" fmla="*/ 24 w 30"/>
                  <a:gd name="T3" fmla="*/ 6 h 6"/>
                  <a:gd name="T4" fmla="*/ 12 w 30"/>
                  <a:gd name="T5" fmla="*/ 6 h 6"/>
                  <a:gd name="T6" fmla="*/ 6 w 30"/>
                  <a:gd name="T7" fmla="*/ 6 h 6"/>
                  <a:gd name="T8" fmla="*/ 0 w 30"/>
                  <a:gd name="T9" fmla="*/ 6 h 6"/>
                  <a:gd name="T10" fmla="*/ 0 w 30"/>
                  <a:gd name="T11" fmla="*/ 6 h 6"/>
                  <a:gd name="T12" fmla="*/ 6 w 30"/>
                  <a:gd name="T13" fmla="*/ 0 h 6"/>
                  <a:gd name="T14" fmla="*/ 12 w 30"/>
                  <a:gd name="T15" fmla="*/ 0 h 6"/>
                  <a:gd name="T16" fmla="*/ 18 w 30"/>
                  <a:gd name="T17" fmla="*/ 0 h 6"/>
                  <a:gd name="T18" fmla="*/ 30 w 30"/>
                  <a:gd name="T19" fmla="*/ 0 h 6"/>
                  <a:gd name="T20" fmla="*/ 30 w 30"/>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6">
                    <a:moveTo>
                      <a:pt x="30" y="6"/>
                    </a:moveTo>
                    <a:lnTo>
                      <a:pt x="24" y="6"/>
                    </a:lnTo>
                    <a:lnTo>
                      <a:pt x="12" y="6"/>
                    </a:lnTo>
                    <a:lnTo>
                      <a:pt x="6" y="6"/>
                    </a:lnTo>
                    <a:lnTo>
                      <a:pt x="0" y="6"/>
                    </a:lnTo>
                    <a:lnTo>
                      <a:pt x="6" y="0"/>
                    </a:lnTo>
                    <a:lnTo>
                      <a:pt x="12" y="0"/>
                    </a:lnTo>
                    <a:lnTo>
                      <a:pt x="18" y="0"/>
                    </a:lnTo>
                    <a:lnTo>
                      <a:pt x="30" y="0"/>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44" name="Freeform 19"/>
              <p:cNvSpPr>
                <a:spLocks/>
              </p:cNvSpPr>
              <p:nvPr/>
            </p:nvSpPr>
            <p:spPr bwMode="auto">
              <a:xfrm>
                <a:off x="126" y="1710"/>
                <a:ext cx="708" cy="696"/>
              </a:xfrm>
              <a:custGeom>
                <a:avLst/>
                <a:gdLst>
                  <a:gd name="T0" fmla="*/ 588 w 708"/>
                  <a:gd name="T1" fmla="*/ 0 h 696"/>
                  <a:gd name="T2" fmla="*/ 660 w 708"/>
                  <a:gd name="T3" fmla="*/ 0 h 696"/>
                  <a:gd name="T4" fmla="*/ 696 w 708"/>
                  <a:gd name="T5" fmla="*/ 12 h 696"/>
                  <a:gd name="T6" fmla="*/ 702 w 708"/>
                  <a:gd name="T7" fmla="*/ 162 h 696"/>
                  <a:gd name="T8" fmla="*/ 678 w 708"/>
                  <a:gd name="T9" fmla="*/ 294 h 696"/>
                  <a:gd name="T10" fmla="*/ 612 w 708"/>
                  <a:gd name="T11" fmla="*/ 300 h 696"/>
                  <a:gd name="T12" fmla="*/ 648 w 708"/>
                  <a:gd name="T13" fmla="*/ 306 h 696"/>
                  <a:gd name="T14" fmla="*/ 702 w 708"/>
                  <a:gd name="T15" fmla="*/ 306 h 696"/>
                  <a:gd name="T16" fmla="*/ 696 w 708"/>
                  <a:gd name="T17" fmla="*/ 594 h 696"/>
                  <a:gd name="T18" fmla="*/ 666 w 708"/>
                  <a:gd name="T19" fmla="*/ 666 h 696"/>
                  <a:gd name="T20" fmla="*/ 624 w 708"/>
                  <a:gd name="T21" fmla="*/ 588 h 696"/>
                  <a:gd name="T22" fmla="*/ 624 w 708"/>
                  <a:gd name="T23" fmla="*/ 582 h 696"/>
                  <a:gd name="T24" fmla="*/ 462 w 708"/>
                  <a:gd name="T25" fmla="*/ 474 h 696"/>
                  <a:gd name="T26" fmla="*/ 390 w 708"/>
                  <a:gd name="T27" fmla="*/ 432 h 696"/>
                  <a:gd name="T28" fmla="*/ 390 w 708"/>
                  <a:gd name="T29" fmla="*/ 366 h 696"/>
                  <a:gd name="T30" fmla="*/ 390 w 708"/>
                  <a:gd name="T31" fmla="*/ 276 h 696"/>
                  <a:gd name="T32" fmla="*/ 378 w 708"/>
                  <a:gd name="T33" fmla="*/ 246 h 696"/>
                  <a:gd name="T34" fmla="*/ 354 w 708"/>
                  <a:gd name="T35" fmla="*/ 276 h 696"/>
                  <a:gd name="T36" fmla="*/ 360 w 708"/>
                  <a:gd name="T37" fmla="*/ 336 h 696"/>
                  <a:gd name="T38" fmla="*/ 366 w 708"/>
                  <a:gd name="T39" fmla="*/ 414 h 696"/>
                  <a:gd name="T40" fmla="*/ 360 w 708"/>
                  <a:gd name="T41" fmla="*/ 456 h 696"/>
                  <a:gd name="T42" fmla="*/ 354 w 708"/>
                  <a:gd name="T43" fmla="*/ 480 h 696"/>
                  <a:gd name="T44" fmla="*/ 288 w 708"/>
                  <a:gd name="T45" fmla="*/ 510 h 696"/>
                  <a:gd name="T46" fmla="*/ 132 w 708"/>
                  <a:gd name="T47" fmla="*/ 528 h 696"/>
                  <a:gd name="T48" fmla="*/ 42 w 708"/>
                  <a:gd name="T49" fmla="*/ 516 h 696"/>
                  <a:gd name="T50" fmla="*/ 48 w 708"/>
                  <a:gd name="T51" fmla="*/ 372 h 696"/>
                  <a:gd name="T52" fmla="*/ 72 w 708"/>
                  <a:gd name="T53" fmla="*/ 294 h 696"/>
                  <a:gd name="T54" fmla="*/ 120 w 708"/>
                  <a:gd name="T55" fmla="*/ 300 h 696"/>
                  <a:gd name="T56" fmla="*/ 156 w 708"/>
                  <a:gd name="T57" fmla="*/ 306 h 696"/>
                  <a:gd name="T58" fmla="*/ 174 w 708"/>
                  <a:gd name="T59" fmla="*/ 294 h 696"/>
                  <a:gd name="T60" fmla="*/ 282 w 708"/>
                  <a:gd name="T61" fmla="*/ 300 h 696"/>
                  <a:gd name="T62" fmla="*/ 348 w 708"/>
                  <a:gd name="T63" fmla="*/ 288 h 696"/>
                  <a:gd name="T64" fmla="*/ 216 w 708"/>
                  <a:gd name="T65" fmla="*/ 288 h 696"/>
                  <a:gd name="T66" fmla="*/ 204 w 708"/>
                  <a:gd name="T67" fmla="*/ 270 h 696"/>
                  <a:gd name="T68" fmla="*/ 306 w 708"/>
                  <a:gd name="T69" fmla="*/ 270 h 696"/>
                  <a:gd name="T70" fmla="*/ 336 w 708"/>
                  <a:gd name="T71" fmla="*/ 210 h 696"/>
                  <a:gd name="T72" fmla="*/ 336 w 708"/>
                  <a:gd name="T73" fmla="*/ 54 h 696"/>
                  <a:gd name="T74" fmla="*/ 246 w 708"/>
                  <a:gd name="T75" fmla="*/ 42 h 696"/>
                  <a:gd name="T76" fmla="*/ 150 w 708"/>
                  <a:gd name="T77" fmla="*/ 42 h 696"/>
                  <a:gd name="T78" fmla="*/ 120 w 708"/>
                  <a:gd name="T79" fmla="*/ 72 h 696"/>
                  <a:gd name="T80" fmla="*/ 114 w 708"/>
                  <a:gd name="T81" fmla="*/ 150 h 696"/>
                  <a:gd name="T82" fmla="*/ 90 w 708"/>
                  <a:gd name="T83" fmla="*/ 252 h 696"/>
                  <a:gd name="T84" fmla="*/ 114 w 708"/>
                  <a:gd name="T85" fmla="*/ 282 h 696"/>
                  <a:gd name="T86" fmla="*/ 54 w 708"/>
                  <a:gd name="T87" fmla="*/ 282 h 696"/>
                  <a:gd name="T88" fmla="*/ 0 w 708"/>
                  <a:gd name="T89" fmla="*/ 276 h 696"/>
                  <a:gd name="T90" fmla="*/ 18 w 708"/>
                  <a:gd name="T91" fmla="*/ 246 h 696"/>
                  <a:gd name="T92" fmla="*/ 54 w 708"/>
                  <a:gd name="T93" fmla="*/ 240 h 696"/>
                  <a:gd name="T94" fmla="*/ 66 w 708"/>
                  <a:gd name="T95" fmla="*/ 192 h 696"/>
                  <a:gd name="T96" fmla="*/ 90 w 708"/>
                  <a:gd name="T97" fmla="*/ 120 h 696"/>
                  <a:gd name="T98" fmla="*/ 102 w 708"/>
                  <a:gd name="T99" fmla="*/ 54 h 696"/>
                  <a:gd name="T100" fmla="*/ 96 w 708"/>
                  <a:gd name="T101" fmla="*/ 24 h 696"/>
                  <a:gd name="T102" fmla="*/ 234 w 708"/>
                  <a:gd name="T103" fmla="*/ 6 h 696"/>
                  <a:gd name="T104" fmla="*/ 456 w 708"/>
                  <a:gd name="T105" fmla="*/ 0 h 696"/>
                  <a:gd name="T106" fmla="*/ 492 w 708"/>
                  <a:gd name="T107" fmla="*/ 0 h 6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8" h="696">
                    <a:moveTo>
                      <a:pt x="498" y="0"/>
                    </a:moveTo>
                    <a:lnTo>
                      <a:pt x="516" y="0"/>
                    </a:lnTo>
                    <a:lnTo>
                      <a:pt x="534" y="0"/>
                    </a:lnTo>
                    <a:lnTo>
                      <a:pt x="552" y="0"/>
                    </a:lnTo>
                    <a:lnTo>
                      <a:pt x="570" y="0"/>
                    </a:lnTo>
                    <a:lnTo>
                      <a:pt x="588" y="0"/>
                    </a:lnTo>
                    <a:lnTo>
                      <a:pt x="606" y="0"/>
                    </a:lnTo>
                    <a:lnTo>
                      <a:pt x="624" y="6"/>
                    </a:lnTo>
                    <a:lnTo>
                      <a:pt x="642" y="6"/>
                    </a:lnTo>
                    <a:lnTo>
                      <a:pt x="648" y="0"/>
                    </a:lnTo>
                    <a:lnTo>
                      <a:pt x="654" y="0"/>
                    </a:lnTo>
                    <a:lnTo>
                      <a:pt x="660" y="0"/>
                    </a:lnTo>
                    <a:lnTo>
                      <a:pt x="666" y="0"/>
                    </a:lnTo>
                    <a:lnTo>
                      <a:pt x="672" y="0"/>
                    </a:lnTo>
                    <a:lnTo>
                      <a:pt x="678" y="0"/>
                    </a:lnTo>
                    <a:lnTo>
                      <a:pt x="684" y="6"/>
                    </a:lnTo>
                    <a:lnTo>
                      <a:pt x="690" y="6"/>
                    </a:lnTo>
                    <a:lnTo>
                      <a:pt x="696" y="12"/>
                    </a:lnTo>
                    <a:lnTo>
                      <a:pt x="696" y="6"/>
                    </a:lnTo>
                    <a:lnTo>
                      <a:pt x="702" y="36"/>
                    </a:lnTo>
                    <a:lnTo>
                      <a:pt x="702" y="72"/>
                    </a:lnTo>
                    <a:lnTo>
                      <a:pt x="702" y="102"/>
                    </a:lnTo>
                    <a:lnTo>
                      <a:pt x="702" y="132"/>
                    </a:lnTo>
                    <a:lnTo>
                      <a:pt x="702" y="162"/>
                    </a:lnTo>
                    <a:lnTo>
                      <a:pt x="702" y="192"/>
                    </a:lnTo>
                    <a:lnTo>
                      <a:pt x="702" y="222"/>
                    </a:lnTo>
                    <a:lnTo>
                      <a:pt x="708" y="258"/>
                    </a:lnTo>
                    <a:lnTo>
                      <a:pt x="702" y="294"/>
                    </a:lnTo>
                    <a:lnTo>
                      <a:pt x="690" y="294"/>
                    </a:lnTo>
                    <a:lnTo>
                      <a:pt x="678" y="294"/>
                    </a:lnTo>
                    <a:lnTo>
                      <a:pt x="666" y="294"/>
                    </a:lnTo>
                    <a:lnTo>
                      <a:pt x="654" y="294"/>
                    </a:lnTo>
                    <a:lnTo>
                      <a:pt x="642" y="294"/>
                    </a:lnTo>
                    <a:lnTo>
                      <a:pt x="636" y="300"/>
                    </a:lnTo>
                    <a:lnTo>
                      <a:pt x="618" y="300"/>
                    </a:lnTo>
                    <a:lnTo>
                      <a:pt x="612" y="300"/>
                    </a:lnTo>
                    <a:lnTo>
                      <a:pt x="618" y="306"/>
                    </a:lnTo>
                    <a:lnTo>
                      <a:pt x="624" y="306"/>
                    </a:lnTo>
                    <a:lnTo>
                      <a:pt x="630" y="306"/>
                    </a:lnTo>
                    <a:lnTo>
                      <a:pt x="636" y="306"/>
                    </a:lnTo>
                    <a:lnTo>
                      <a:pt x="648" y="306"/>
                    </a:lnTo>
                    <a:lnTo>
                      <a:pt x="654" y="306"/>
                    </a:lnTo>
                    <a:lnTo>
                      <a:pt x="666" y="306"/>
                    </a:lnTo>
                    <a:lnTo>
                      <a:pt x="672" y="306"/>
                    </a:lnTo>
                    <a:lnTo>
                      <a:pt x="684" y="306"/>
                    </a:lnTo>
                    <a:lnTo>
                      <a:pt x="690" y="306"/>
                    </a:lnTo>
                    <a:lnTo>
                      <a:pt x="702" y="306"/>
                    </a:lnTo>
                    <a:lnTo>
                      <a:pt x="702" y="354"/>
                    </a:lnTo>
                    <a:lnTo>
                      <a:pt x="702" y="402"/>
                    </a:lnTo>
                    <a:lnTo>
                      <a:pt x="702" y="450"/>
                    </a:lnTo>
                    <a:lnTo>
                      <a:pt x="696" y="498"/>
                    </a:lnTo>
                    <a:lnTo>
                      <a:pt x="696" y="546"/>
                    </a:lnTo>
                    <a:lnTo>
                      <a:pt x="696" y="594"/>
                    </a:lnTo>
                    <a:lnTo>
                      <a:pt x="690" y="642"/>
                    </a:lnTo>
                    <a:lnTo>
                      <a:pt x="690" y="696"/>
                    </a:lnTo>
                    <a:lnTo>
                      <a:pt x="684" y="696"/>
                    </a:lnTo>
                    <a:lnTo>
                      <a:pt x="678" y="696"/>
                    </a:lnTo>
                    <a:lnTo>
                      <a:pt x="672" y="678"/>
                    </a:lnTo>
                    <a:lnTo>
                      <a:pt x="666" y="666"/>
                    </a:lnTo>
                    <a:lnTo>
                      <a:pt x="660" y="648"/>
                    </a:lnTo>
                    <a:lnTo>
                      <a:pt x="654" y="636"/>
                    </a:lnTo>
                    <a:lnTo>
                      <a:pt x="648" y="624"/>
                    </a:lnTo>
                    <a:lnTo>
                      <a:pt x="642" y="612"/>
                    </a:lnTo>
                    <a:lnTo>
                      <a:pt x="636" y="600"/>
                    </a:lnTo>
                    <a:lnTo>
                      <a:pt x="624" y="588"/>
                    </a:lnTo>
                    <a:lnTo>
                      <a:pt x="630" y="582"/>
                    </a:lnTo>
                    <a:lnTo>
                      <a:pt x="636" y="582"/>
                    </a:lnTo>
                    <a:lnTo>
                      <a:pt x="636" y="576"/>
                    </a:lnTo>
                    <a:lnTo>
                      <a:pt x="630" y="576"/>
                    </a:lnTo>
                    <a:lnTo>
                      <a:pt x="624" y="582"/>
                    </a:lnTo>
                    <a:lnTo>
                      <a:pt x="600" y="558"/>
                    </a:lnTo>
                    <a:lnTo>
                      <a:pt x="576" y="534"/>
                    </a:lnTo>
                    <a:lnTo>
                      <a:pt x="546" y="510"/>
                    </a:lnTo>
                    <a:lnTo>
                      <a:pt x="522" y="498"/>
                    </a:lnTo>
                    <a:lnTo>
                      <a:pt x="492" y="480"/>
                    </a:lnTo>
                    <a:lnTo>
                      <a:pt x="462" y="474"/>
                    </a:lnTo>
                    <a:lnTo>
                      <a:pt x="426" y="468"/>
                    </a:lnTo>
                    <a:lnTo>
                      <a:pt x="396" y="468"/>
                    </a:lnTo>
                    <a:lnTo>
                      <a:pt x="396" y="462"/>
                    </a:lnTo>
                    <a:lnTo>
                      <a:pt x="396" y="456"/>
                    </a:lnTo>
                    <a:lnTo>
                      <a:pt x="390" y="444"/>
                    </a:lnTo>
                    <a:lnTo>
                      <a:pt x="390" y="432"/>
                    </a:lnTo>
                    <a:lnTo>
                      <a:pt x="390" y="426"/>
                    </a:lnTo>
                    <a:lnTo>
                      <a:pt x="390" y="414"/>
                    </a:lnTo>
                    <a:lnTo>
                      <a:pt x="390" y="402"/>
                    </a:lnTo>
                    <a:lnTo>
                      <a:pt x="390" y="396"/>
                    </a:lnTo>
                    <a:lnTo>
                      <a:pt x="390" y="378"/>
                    </a:lnTo>
                    <a:lnTo>
                      <a:pt x="390" y="366"/>
                    </a:lnTo>
                    <a:lnTo>
                      <a:pt x="390" y="348"/>
                    </a:lnTo>
                    <a:lnTo>
                      <a:pt x="390" y="336"/>
                    </a:lnTo>
                    <a:lnTo>
                      <a:pt x="390" y="318"/>
                    </a:lnTo>
                    <a:lnTo>
                      <a:pt x="390" y="306"/>
                    </a:lnTo>
                    <a:lnTo>
                      <a:pt x="390" y="288"/>
                    </a:lnTo>
                    <a:lnTo>
                      <a:pt x="390" y="276"/>
                    </a:lnTo>
                    <a:lnTo>
                      <a:pt x="390" y="270"/>
                    </a:lnTo>
                    <a:lnTo>
                      <a:pt x="390" y="264"/>
                    </a:lnTo>
                    <a:lnTo>
                      <a:pt x="390" y="258"/>
                    </a:lnTo>
                    <a:lnTo>
                      <a:pt x="390" y="252"/>
                    </a:lnTo>
                    <a:lnTo>
                      <a:pt x="384" y="246"/>
                    </a:lnTo>
                    <a:lnTo>
                      <a:pt x="378" y="246"/>
                    </a:lnTo>
                    <a:lnTo>
                      <a:pt x="372" y="246"/>
                    </a:lnTo>
                    <a:lnTo>
                      <a:pt x="366" y="246"/>
                    </a:lnTo>
                    <a:lnTo>
                      <a:pt x="360" y="252"/>
                    </a:lnTo>
                    <a:lnTo>
                      <a:pt x="354" y="258"/>
                    </a:lnTo>
                    <a:lnTo>
                      <a:pt x="354" y="264"/>
                    </a:lnTo>
                    <a:lnTo>
                      <a:pt x="354" y="276"/>
                    </a:lnTo>
                    <a:lnTo>
                      <a:pt x="354" y="282"/>
                    </a:lnTo>
                    <a:lnTo>
                      <a:pt x="360" y="294"/>
                    </a:lnTo>
                    <a:lnTo>
                      <a:pt x="360" y="300"/>
                    </a:lnTo>
                    <a:lnTo>
                      <a:pt x="360" y="312"/>
                    </a:lnTo>
                    <a:lnTo>
                      <a:pt x="360" y="324"/>
                    </a:lnTo>
                    <a:lnTo>
                      <a:pt x="360" y="336"/>
                    </a:lnTo>
                    <a:lnTo>
                      <a:pt x="360" y="348"/>
                    </a:lnTo>
                    <a:lnTo>
                      <a:pt x="360" y="360"/>
                    </a:lnTo>
                    <a:lnTo>
                      <a:pt x="360" y="372"/>
                    </a:lnTo>
                    <a:lnTo>
                      <a:pt x="366" y="384"/>
                    </a:lnTo>
                    <a:lnTo>
                      <a:pt x="366" y="396"/>
                    </a:lnTo>
                    <a:lnTo>
                      <a:pt x="366" y="414"/>
                    </a:lnTo>
                    <a:lnTo>
                      <a:pt x="366" y="420"/>
                    </a:lnTo>
                    <a:lnTo>
                      <a:pt x="366" y="426"/>
                    </a:lnTo>
                    <a:lnTo>
                      <a:pt x="366" y="438"/>
                    </a:lnTo>
                    <a:lnTo>
                      <a:pt x="366" y="444"/>
                    </a:lnTo>
                    <a:lnTo>
                      <a:pt x="366" y="450"/>
                    </a:lnTo>
                    <a:lnTo>
                      <a:pt x="360" y="456"/>
                    </a:lnTo>
                    <a:lnTo>
                      <a:pt x="360" y="462"/>
                    </a:lnTo>
                    <a:lnTo>
                      <a:pt x="360" y="468"/>
                    </a:lnTo>
                    <a:lnTo>
                      <a:pt x="366" y="468"/>
                    </a:lnTo>
                    <a:lnTo>
                      <a:pt x="366" y="474"/>
                    </a:lnTo>
                    <a:lnTo>
                      <a:pt x="354" y="480"/>
                    </a:lnTo>
                    <a:lnTo>
                      <a:pt x="342" y="480"/>
                    </a:lnTo>
                    <a:lnTo>
                      <a:pt x="330" y="486"/>
                    </a:lnTo>
                    <a:lnTo>
                      <a:pt x="318" y="492"/>
                    </a:lnTo>
                    <a:lnTo>
                      <a:pt x="306" y="498"/>
                    </a:lnTo>
                    <a:lnTo>
                      <a:pt x="300" y="504"/>
                    </a:lnTo>
                    <a:lnTo>
                      <a:pt x="288" y="510"/>
                    </a:lnTo>
                    <a:lnTo>
                      <a:pt x="282" y="516"/>
                    </a:lnTo>
                    <a:lnTo>
                      <a:pt x="252" y="522"/>
                    </a:lnTo>
                    <a:lnTo>
                      <a:pt x="222" y="522"/>
                    </a:lnTo>
                    <a:lnTo>
                      <a:pt x="192" y="522"/>
                    </a:lnTo>
                    <a:lnTo>
                      <a:pt x="162" y="528"/>
                    </a:lnTo>
                    <a:lnTo>
                      <a:pt x="132" y="528"/>
                    </a:lnTo>
                    <a:lnTo>
                      <a:pt x="108" y="528"/>
                    </a:lnTo>
                    <a:lnTo>
                      <a:pt x="78" y="528"/>
                    </a:lnTo>
                    <a:lnTo>
                      <a:pt x="48" y="528"/>
                    </a:lnTo>
                    <a:lnTo>
                      <a:pt x="42" y="522"/>
                    </a:lnTo>
                    <a:lnTo>
                      <a:pt x="42" y="516"/>
                    </a:lnTo>
                    <a:lnTo>
                      <a:pt x="48" y="510"/>
                    </a:lnTo>
                    <a:lnTo>
                      <a:pt x="48" y="480"/>
                    </a:lnTo>
                    <a:lnTo>
                      <a:pt x="48" y="456"/>
                    </a:lnTo>
                    <a:lnTo>
                      <a:pt x="48" y="426"/>
                    </a:lnTo>
                    <a:lnTo>
                      <a:pt x="48" y="402"/>
                    </a:lnTo>
                    <a:lnTo>
                      <a:pt x="48" y="372"/>
                    </a:lnTo>
                    <a:lnTo>
                      <a:pt x="48" y="348"/>
                    </a:lnTo>
                    <a:lnTo>
                      <a:pt x="48" y="324"/>
                    </a:lnTo>
                    <a:lnTo>
                      <a:pt x="48" y="294"/>
                    </a:lnTo>
                    <a:lnTo>
                      <a:pt x="54" y="294"/>
                    </a:lnTo>
                    <a:lnTo>
                      <a:pt x="66" y="294"/>
                    </a:lnTo>
                    <a:lnTo>
                      <a:pt x="72" y="294"/>
                    </a:lnTo>
                    <a:lnTo>
                      <a:pt x="84" y="294"/>
                    </a:lnTo>
                    <a:lnTo>
                      <a:pt x="90" y="294"/>
                    </a:lnTo>
                    <a:lnTo>
                      <a:pt x="102" y="294"/>
                    </a:lnTo>
                    <a:lnTo>
                      <a:pt x="108" y="294"/>
                    </a:lnTo>
                    <a:lnTo>
                      <a:pt x="120" y="294"/>
                    </a:lnTo>
                    <a:lnTo>
                      <a:pt x="120" y="300"/>
                    </a:lnTo>
                    <a:lnTo>
                      <a:pt x="126" y="306"/>
                    </a:lnTo>
                    <a:lnTo>
                      <a:pt x="132" y="306"/>
                    </a:lnTo>
                    <a:lnTo>
                      <a:pt x="138" y="312"/>
                    </a:lnTo>
                    <a:lnTo>
                      <a:pt x="144" y="312"/>
                    </a:lnTo>
                    <a:lnTo>
                      <a:pt x="150" y="312"/>
                    </a:lnTo>
                    <a:lnTo>
                      <a:pt x="156" y="306"/>
                    </a:lnTo>
                    <a:lnTo>
                      <a:pt x="162" y="306"/>
                    </a:lnTo>
                    <a:lnTo>
                      <a:pt x="168" y="300"/>
                    </a:lnTo>
                    <a:lnTo>
                      <a:pt x="168" y="294"/>
                    </a:lnTo>
                    <a:lnTo>
                      <a:pt x="174" y="294"/>
                    </a:lnTo>
                    <a:lnTo>
                      <a:pt x="174" y="300"/>
                    </a:lnTo>
                    <a:lnTo>
                      <a:pt x="198" y="300"/>
                    </a:lnTo>
                    <a:lnTo>
                      <a:pt x="222" y="300"/>
                    </a:lnTo>
                    <a:lnTo>
                      <a:pt x="240" y="300"/>
                    </a:lnTo>
                    <a:lnTo>
                      <a:pt x="258" y="300"/>
                    </a:lnTo>
                    <a:lnTo>
                      <a:pt x="282" y="300"/>
                    </a:lnTo>
                    <a:lnTo>
                      <a:pt x="300" y="300"/>
                    </a:lnTo>
                    <a:lnTo>
                      <a:pt x="324" y="300"/>
                    </a:lnTo>
                    <a:lnTo>
                      <a:pt x="348" y="300"/>
                    </a:lnTo>
                    <a:lnTo>
                      <a:pt x="348" y="294"/>
                    </a:lnTo>
                    <a:lnTo>
                      <a:pt x="348" y="288"/>
                    </a:lnTo>
                    <a:lnTo>
                      <a:pt x="324" y="288"/>
                    </a:lnTo>
                    <a:lnTo>
                      <a:pt x="306" y="288"/>
                    </a:lnTo>
                    <a:lnTo>
                      <a:pt x="282" y="288"/>
                    </a:lnTo>
                    <a:lnTo>
                      <a:pt x="258" y="288"/>
                    </a:lnTo>
                    <a:lnTo>
                      <a:pt x="240" y="288"/>
                    </a:lnTo>
                    <a:lnTo>
                      <a:pt x="216" y="288"/>
                    </a:lnTo>
                    <a:lnTo>
                      <a:pt x="192" y="288"/>
                    </a:lnTo>
                    <a:lnTo>
                      <a:pt x="168" y="288"/>
                    </a:lnTo>
                    <a:lnTo>
                      <a:pt x="168" y="276"/>
                    </a:lnTo>
                    <a:lnTo>
                      <a:pt x="174" y="270"/>
                    </a:lnTo>
                    <a:lnTo>
                      <a:pt x="186" y="270"/>
                    </a:lnTo>
                    <a:lnTo>
                      <a:pt x="204" y="270"/>
                    </a:lnTo>
                    <a:lnTo>
                      <a:pt x="222" y="270"/>
                    </a:lnTo>
                    <a:lnTo>
                      <a:pt x="240" y="270"/>
                    </a:lnTo>
                    <a:lnTo>
                      <a:pt x="252" y="270"/>
                    </a:lnTo>
                    <a:lnTo>
                      <a:pt x="270" y="270"/>
                    </a:lnTo>
                    <a:lnTo>
                      <a:pt x="288" y="270"/>
                    </a:lnTo>
                    <a:lnTo>
                      <a:pt x="306" y="270"/>
                    </a:lnTo>
                    <a:lnTo>
                      <a:pt x="312" y="270"/>
                    </a:lnTo>
                    <a:lnTo>
                      <a:pt x="324" y="264"/>
                    </a:lnTo>
                    <a:lnTo>
                      <a:pt x="330" y="264"/>
                    </a:lnTo>
                    <a:lnTo>
                      <a:pt x="336" y="258"/>
                    </a:lnTo>
                    <a:lnTo>
                      <a:pt x="336" y="234"/>
                    </a:lnTo>
                    <a:lnTo>
                      <a:pt x="336" y="210"/>
                    </a:lnTo>
                    <a:lnTo>
                      <a:pt x="336" y="180"/>
                    </a:lnTo>
                    <a:lnTo>
                      <a:pt x="336" y="156"/>
                    </a:lnTo>
                    <a:lnTo>
                      <a:pt x="336" y="132"/>
                    </a:lnTo>
                    <a:lnTo>
                      <a:pt x="336" y="108"/>
                    </a:lnTo>
                    <a:lnTo>
                      <a:pt x="336" y="84"/>
                    </a:lnTo>
                    <a:lnTo>
                      <a:pt x="336" y="54"/>
                    </a:lnTo>
                    <a:lnTo>
                      <a:pt x="330" y="48"/>
                    </a:lnTo>
                    <a:lnTo>
                      <a:pt x="324" y="42"/>
                    </a:lnTo>
                    <a:lnTo>
                      <a:pt x="306" y="42"/>
                    </a:lnTo>
                    <a:lnTo>
                      <a:pt x="282" y="42"/>
                    </a:lnTo>
                    <a:lnTo>
                      <a:pt x="264" y="42"/>
                    </a:lnTo>
                    <a:lnTo>
                      <a:pt x="246" y="42"/>
                    </a:lnTo>
                    <a:lnTo>
                      <a:pt x="222" y="42"/>
                    </a:lnTo>
                    <a:lnTo>
                      <a:pt x="204" y="48"/>
                    </a:lnTo>
                    <a:lnTo>
                      <a:pt x="180" y="48"/>
                    </a:lnTo>
                    <a:lnTo>
                      <a:pt x="162" y="48"/>
                    </a:lnTo>
                    <a:lnTo>
                      <a:pt x="150" y="42"/>
                    </a:lnTo>
                    <a:lnTo>
                      <a:pt x="138" y="36"/>
                    </a:lnTo>
                    <a:lnTo>
                      <a:pt x="132" y="36"/>
                    </a:lnTo>
                    <a:lnTo>
                      <a:pt x="126" y="42"/>
                    </a:lnTo>
                    <a:lnTo>
                      <a:pt x="120" y="48"/>
                    </a:lnTo>
                    <a:lnTo>
                      <a:pt x="120" y="60"/>
                    </a:lnTo>
                    <a:lnTo>
                      <a:pt x="120" y="72"/>
                    </a:lnTo>
                    <a:lnTo>
                      <a:pt x="120" y="84"/>
                    </a:lnTo>
                    <a:lnTo>
                      <a:pt x="120" y="90"/>
                    </a:lnTo>
                    <a:lnTo>
                      <a:pt x="120" y="102"/>
                    </a:lnTo>
                    <a:lnTo>
                      <a:pt x="120" y="114"/>
                    </a:lnTo>
                    <a:lnTo>
                      <a:pt x="114" y="132"/>
                    </a:lnTo>
                    <a:lnTo>
                      <a:pt x="114" y="150"/>
                    </a:lnTo>
                    <a:lnTo>
                      <a:pt x="108" y="168"/>
                    </a:lnTo>
                    <a:lnTo>
                      <a:pt x="108" y="186"/>
                    </a:lnTo>
                    <a:lnTo>
                      <a:pt x="102" y="204"/>
                    </a:lnTo>
                    <a:lnTo>
                      <a:pt x="96" y="216"/>
                    </a:lnTo>
                    <a:lnTo>
                      <a:pt x="96" y="234"/>
                    </a:lnTo>
                    <a:lnTo>
                      <a:pt x="90" y="252"/>
                    </a:lnTo>
                    <a:lnTo>
                      <a:pt x="96" y="258"/>
                    </a:lnTo>
                    <a:lnTo>
                      <a:pt x="102" y="258"/>
                    </a:lnTo>
                    <a:lnTo>
                      <a:pt x="114" y="258"/>
                    </a:lnTo>
                    <a:lnTo>
                      <a:pt x="120" y="258"/>
                    </a:lnTo>
                    <a:lnTo>
                      <a:pt x="120" y="288"/>
                    </a:lnTo>
                    <a:lnTo>
                      <a:pt x="114" y="282"/>
                    </a:lnTo>
                    <a:lnTo>
                      <a:pt x="108" y="282"/>
                    </a:lnTo>
                    <a:lnTo>
                      <a:pt x="96" y="282"/>
                    </a:lnTo>
                    <a:lnTo>
                      <a:pt x="90" y="282"/>
                    </a:lnTo>
                    <a:lnTo>
                      <a:pt x="78" y="282"/>
                    </a:lnTo>
                    <a:lnTo>
                      <a:pt x="66" y="282"/>
                    </a:lnTo>
                    <a:lnTo>
                      <a:pt x="54" y="282"/>
                    </a:lnTo>
                    <a:lnTo>
                      <a:pt x="42" y="282"/>
                    </a:lnTo>
                    <a:lnTo>
                      <a:pt x="30" y="282"/>
                    </a:lnTo>
                    <a:lnTo>
                      <a:pt x="24" y="282"/>
                    </a:lnTo>
                    <a:lnTo>
                      <a:pt x="12" y="282"/>
                    </a:lnTo>
                    <a:lnTo>
                      <a:pt x="0" y="282"/>
                    </a:lnTo>
                    <a:lnTo>
                      <a:pt x="0" y="276"/>
                    </a:lnTo>
                    <a:lnTo>
                      <a:pt x="0" y="270"/>
                    </a:lnTo>
                    <a:lnTo>
                      <a:pt x="0" y="258"/>
                    </a:lnTo>
                    <a:lnTo>
                      <a:pt x="6" y="252"/>
                    </a:lnTo>
                    <a:lnTo>
                      <a:pt x="6" y="246"/>
                    </a:lnTo>
                    <a:lnTo>
                      <a:pt x="12" y="246"/>
                    </a:lnTo>
                    <a:lnTo>
                      <a:pt x="18" y="246"/>
                    </a:lnTo>
                    <a:lnTo>
                      <a:pt x="30" y="246"/>
                    </a:lnTo>
                    <a:lnTo>
                      <a:pt x="36" y="246"/>
                    </a:lnTo>
                    <a:lnTo>
                      <a:pt x="42" y="246"/>
                    </a:lnTo>
                    <a:lnTo>
                      <a:pt x="48" y="246"/>
                    </a:lnTo>
                    <a:lnTo>
                      <a:pt x="54" y="240"/>
                    </a:lnTo>
                    <a:lnTo>
                      <a:pt x="60" y="234"/>
                    </a:lnTo>
                    <a:lnTo>
                      <a:pt x="60" y="228"/>
                    </a:lnTo>
                    <a:lnTo>
                      <a:pt x="60" y="216"/>
                    </a:lnTo>
                    <a:lnTo>
                      <a:pt x="60" y="210"/>
                    </a:lnTo>
                    <a:lnTo>
                      <a:pt x="66" y="204"/>
                    </a:lnTo>
                    <a:lnTo>
                      <a:pt x="66" y="192"/>
                    </a:lnTo>
                    <a:lnTo>
                      <a:pt x="72" y="186"/>
                    </a:lnTo>
                    <a:lnTo>
                      <a:pt x="78" y="174"/>
                    </a:lnTo>
                    <a:lnTo>
                      <a:pt x="78" y="162"/>
                    </a:lnTo>
                    <a:lnTo>
                      <a:pt x="84" y="144"/>
                    </a:lnTo>
                    <a:lnTo>
                      <a:pt x="84" y="132"/>
                    </a:lnTo>
                    <a:lnTo>
                      <a:pt x="90" y="120"/>
                    </a:lnTo>
                    <a:lnTo>
                      <a:pt x="90" y="102"/>
                    </a:lnTo>
                    <a:lnTo>
                      <a:pt x="96" y="90"/>
                    </a:lnTo>
                    <a:lnTo>
                      <a:pt x="102" y="78"/>
                    </a:lnTo>
                    <a:lnTo>
                      <a:pt x="102" y="66"/>
                    </a:lnTo>
                    <a:lnTo>
                      <a:pt x="108" y="60"/>
                    </a:lnTo>
                    <a:lnTo>
                      <a:pt x="102" y="54"/>
                    </a:lnTo>
                    <a:lnTo>
                      <a:pt x="96" y="54"/>
                    </a:lnTo>
                    <a:lnTo>
                      <a:pt x="90" y="54"/>
                    </a:lnTo>
                    <a:lnTo>
                      <a:pt x="84" y="48"/>
                    </a:lnTo>
                    <a:lnTo>
                      <a:pt x="90" y="42"/>
                    </a:lnTo>
                    <a:lnTo>
                      <a:pt x="90" y="30"/>
                    </a:lnTo>
                    <a:lnTo>
                      <a:pt x="96" y="24"/>
                    </a:lnTo>
                    <a:lnTo>
                      <a:pt x="102" y="18"/>
                    </a:lnTo>
                    <a:lnTo>
                      <a:pt x="108" y="18"/>
                    </a:lnTo>
                    <a:lnTo>
                      <a:pt x="150" y="12"/>
                    </a:lnTo>
                    <a:lnTo>
                      <a:pt x="192" y="6"/>
                    </a:lnTo>
                    <a:lnTo>
                      <a:pt x="234" y="6"/>
                    </a:lnTo>
                    <a:lnTo>
                      <a:pt x="282" y="6"/>
                    </a:lnTo>
                    <a:lnTo>
                      <a:pt x="324" y="6"/>
                    </a:lnTo>
                    <a:lnTo>
                      <a:pt x="366" y="6"/>
                    </a:lnTo>
                    <a:lnTo>
                      <a:pt x="402" y="6"/>
                    </a:lnTo>
                    <a:lnTo>
                      <a:pt x="450" y="0"/>
                    </a:lnTo>
                    <a:lnTo>
                      <a:pt x="456" y="0"/>
                    </a:lnTo>
                    <a:lnTo>
                      <a:pt x="462" y="0"/>
                    </a:lnTo>
                    <a:lnTo>
                      <a:pt x="474" y="6"/>
                    </a:lnTo>
                    <a:lnTo>
                      <a:pt x="480" y="6"/>
                    </a:lnTo>
                    <a:lnTo>
                      <a:pt x="486" y="6"/>
                    </a:lnTo>
                    <a:lnTo>
                      <a:pt x="492" y="0"/>
                    </a:lnTo>
                    <a:lnTo>
                      <a:pt x="49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45" name="Freeform 20"/>
              <p:cNvSpPr>
                <a:spLocks/>
              </p:cNvSpPr>
              <p:nvPr/>
            </p:nvSpPr>
            <p:spPr bwMode="auto">
              <a:xfrm>
                <a:off x="1806" y="1722"/>
                <a:ext cx="48" cy="36"/>
              </a:xfrm>
              <a:custGeom>
                <a:avLst/>
                <a:gdLst>
                  <a:gd name="T0" fmla="*/ 36 w 48"/>
                  <a:gd name="T1" fmla="*/ 0 h 36"/>
                  <a:gd name="T2" fmla="*/ 42 w 48"/>
                  <a:gd name="T3" fmla="*/ 6 h 36"/>
                  <a:gd name="T4" fmla="*/ 48 w 48"/>
                  <a:gd name="T5" fmla="*/ 6 h 36"/>
                  <a:gd name="T6" fmla="*/ 48 w 48"/>
                  <a:gd name="T7" fmla="*/ 12 h 36"/>
                  <a:gd name="T8" fmla="*/ 48 w 48"/>
                  <a:gd name="T9" fmla="*/ 18 h 36"/>
                  <a:gd name="T10" fmla="*/ 48 w 48"/>
                  <a:gd name="T11" fmla="*/ 30 h 36"/>
                  <a:gd name="T12" fmla="*/ 42 w 48"/>
                  <a:gd name="T13" fmla="*/ 36 h 36"/>
                  <a:gd name="T14" fmla="*/ 36 w 48"/>
                  <a:gd name="T15" fmla="*/ 36 h 36"/>
                  <a:gd name="T16" fmla="*/ 30 w 48"/>
                  <a:gd name="T17" fmla="*/ 36 h 36"/>
                  <a:gd name="T18" fmla="*/ 18 w 48"/>
                  <a:gd name="T19" fmla="*/ 36 h 36"/>
                  <a:gd name="T20" fmla="*/ 18 w 48"/>
                  <a:gd name="T21" fmla="*/ 36 h 36"/>
                  <a:gd name="T22" fmla="*/ 12 w 48"/>
                  <a:gd name="T23" fmla="*/ 30 h 36"/>
                  <a:gd name="T24" fmla="*/ 12 w 48"/>
                  <a:gd name="T25" fmla="*/ 30 h 36"/>
                  <a:gd name="T26" fmla="*/ 12 w 48"/>
                  <a:gd name="T27" fmla="*/ 24 h 36"/>
                  <a:gd name="T28" fmla="*/ 12 w 48"/>
                  <a:gd name="T29" fmla="*/ 30 h 36"/>
                  <a:gd name="T30" fmla="*/ 6 w 48"/>
                  <a:gd name="T31" fmla="*/ 30 h 36"/>
                  <a:gd name="T32" fmla="*/ 6 w 48"/>
                  <a:gd name="T33" fmla="*/ 36 h 36"/>
                  <a:gd name="T34" fmla="*/ 0 w 48"/>
                  <a:gd name="T35" fmla="*/ 30 h 36"/>
                  <a:gd name="T36" fmla="*/ 0 w 48"/>
                  <a:gd name="T37" fmla="*/ 24 h 36"/>
                  <a:gd name="T38" fmla="*/ 0 w 48"/>
                  <a:gd name="T39" fmla="*/ 18 h 36"/>
                  <a:gd name="T40" fmla="*/ 0 w 48"/>
                  <a:gd name="T41" fmla="*/ 12 h 36"/>
                  <a:gd name="T42" fmla="*/ 0 w 48"/>
                  <a:gd name="T43" fmla="*/ 6 h 36"/>
                  <a:gd name="T44" fmla="*/ 0 w 48"/>
                  <a:gd name="T45" fmla="*/ 0 h 36"/>
                  <a:gd name="T46" fmla="*/ 6 w 48"/>
                  <a:gd name="T47" fmla="*/ 0 h 36"/>
                  <a:gd name="T48" fmla="*/ 12 w 48"/>
                  <a:gd name="T49" fmla="*/ 0 h 36"/>
                  <a:gd name="T50" fmla="*/ 18 w 48"/>
                  <a:gd name="T51" fmla="*/ 0 h 36"/>
                  <a:gd name="T52" fmla="*/ 24 w 48"/>
                  <a:gd name="T53" fmla="*/ 0 h 36"/>
                  <a:gd name="T54" fmla="*/ 36 w 48"/>
                  <a:gd name="T55" fmla="*/ 0 h 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 h="36">
                    <a:moveTo>
                      <a:pt x="36" y="0"/>
                    </a:moveTo>
                    <a:lnTo>
                      <a:pt x="42" y="6"/>
                    </a:lnTo>
                    <a:lnTo>
                      <a:pt x="48" y="6"/>
                    </a:lnTo>
                    <a:lnTo>
                      <a:pt x="48" y="12"/>
                    </a:lnTo>
                    <a:lnTo>
                      <a:pt x="48" y="18"/>
                    </a:lnTo>
                    <a:lnTo>
                      <a:pt x="48" y="30"/>
                    </a:lnTo>
                    <a:lnTo>
                      <a:pt x="42" y="36"/>
                    </a:lnTo>
                    <a:lnTo>
                      <a:pt x="36" y="36"/>
                    </a:lnTo>
                    <a:lnTo>
                      <a:pt x="30" y="36"/>
                    </a:lnTo>
                    <a:lnTo>
                      <a:pt x="18" y="36"/>
                    </a:lnTo>
                    <a:lnTo>
                      <a:pt x="12" y="30"/>
                    </a:lnTo>
                    <a:lnTo>
                      <a:pt x="12" y="24"/>
                    </a:lnTo>
                    <a:lnTo>
                      <a:pt x="12" y="30"/>
                    </a:lnTo>
                    <a:lnTo>
                      <a:pt x="6" y="30"/>
                    </a:lnTo>
                    <a:lnTo>
                      <a:pt x="6" y="36"/>
                    </a:lnTo>
                    <a:lnTo>
                      <a:pt x="0" y="30"/>
                    </a:lnTo>
                    <a:lnTo>
                      <a:pt x="0" y="24"/>
                    </a:lnTo>
                    <a:lnTo>
                      <a:pt x="0" y="18"/>
                    </a:lnTo>
                    <a:lnTo>
                      <a:pt x="0" y="12"/>
                    </a:lnTo>
                    <a:lnTo>
                      <a:pt x="0" y="6"/>
                    </a:lnTo>
                    <a:lnTo>
                      <a:pt x="0" y="0"/>
                    </a:lnTo>
                    <a:lnTo>
                      <a:pt x="6" y="0"/>
                    </a:lnTo>
                    <a:lnTo>
                      <a:pt x="12" y="0"/>
                    </a:lnTo>
                    <a:lnTo>
                      <a:pt x="18" y="0"/>
                    </a:lnTo>
                    <a:lnTo>
                      <a:pt x="24" y="0"/>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46" name="Freeform 21"/>
              <p:cNvSpPr>
                <a:spLocks/>
              </p:cNvSpPr>
              <p:nvPr/>
            </p:nvSpPr>
            <p:spPr bwMode="auto">
              <a:xfrm>
                <a:off x="1560" y="1740"/>
                <a:ext cx="18" cy="1"/>
              </a:xfrm>
              <a:custGeom>
                <a:avLst/>
                <a:gdLst>
                  <a:gd name="T0" fmla="*/ 18 w 18"/>
                  <a:gd name="T1" fmla="*/ 0 h 1"/>
                  <a:gd name="T2" fmla="*/ 0 w 18"/>
                  <a:gd name="T3" fmla="*/ 0 h 1"/>
                  <a:gd name="T4" fmla="*/ 0 w 18"/>
                  <a:gd name="T5" fmla="*/ 0 h 1"/>
                  <a:gd name="T6" fmla="*/ 6 w 18"/>
                  <a:gd name="T7" fmla="*/ 0 h 1"/>
                  <a:gd name="T8" fmla="*/ 18 w 18"/>
                  <a:gd name="T9" fmla="*/ 0 h 1"/>
                  <a:gd name="T10" fmla="*/ 18 w 18"/>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
                    <a:moveTo>
                      <a:pt x="18" y="0"/>
                    </a:moveTo>
                    <a:lnTo>
                      <a:pt x="0" y="0"/>
                    </a:lnTo>
                    <a:lnTo>
                      <a:pt x="6" y="0"/>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47" name="Freeform 22"/>
              <p:cNvSpPr>
                <a:spLocks/>
              </p:cNvSpPr>
              <p:nvPr/>
            </p:nvSpPr>
            <p:spPr bwMode="auto">
              <a:xfrm>
                <a:off x="2562" y="1740"/>
                <a:ext cx="12" cy="12"/>
              </a:xfrm>
              <a:custGeom>
                <a:avLst/>
                <a:gdLst>
                  <a:gd name="T0" fmla="*/ 12 w 12"/>
                  <a:gd name="T1" fmla="*/ 6 h 12"/>
                  <a:gd name="T2" fmla="*/ 12 w 12"/>
                  <a:gd name="T3" fmla="*/ 12 h 12"/>
                  <a:gd name="T4" fmla="*/ 6 w 12"/>
                  <a:gd name="T5" fmla="*/ 12 h 12"/>
                  <a:gd name="T6" fmla="*/ 0 w 12"/>
                  <a:gd name="T7" fmla="*/ 6 h 12"/>
                  <a:gd name="T8" fmla="*/ 6 w 12"/>
                  <a:gd name="T9" fmla="*/ 0 h 12"/>
                  <a:gd name="T10" fmla="*/ 6 w 12"/>
                  <a:gd name="T11" fmla="*/ 0 h 12"/>
                  <a:gd name="T12" fmla="*/ 12 w 12"/>
                  <a:gd name="T13" fmla="*/ 6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12"/>
                    </a:lnTo>
                    <a:lnTo>
                      <a:pt x="6" y="12"/>
                    </a:lnTo>
                    <a:lnTo>
                      <a:pt x="0" y="6"/>
                    </a:lnTo>
                    <a:lnTo>
                      <a:pt x="6" y="0"/>
                    </a:lnTo>
                    <a:lnTo>
                      <a:pt x="12" y="6"/>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48" name="Freeform 23"/>
              <p:cNvSpPr>
                <a:spLocks/>
              </p:cNvSpPr>
              <p:nvPr/>
            </p:nvSpPr>
            <p:spPr bwMode="auto">
              <a:xfrm>
                <a:off x="528" y="1752"/>
                <a:ext cx="276" cy="240"/>
              </a:xfrm>
              <a:custGeom>
                <a:avLst/>
                <a:gdLst>
                  <a:gd name="T0" fmla="*/ 270 w 276"/>
                  <a:gd name="T1" fmla="*/ 24 h 240"/>
                  <a:gd name="T2" fmla="*/ 276 w 276"/>
                  <a:gd name="T3" fmla="*/ 60 h 240"/>
                  <a:gd name="T4" fmla="*/ 276 w 276"/>
                  <a:gd name="T5" fmla="*/ 96 h 240"/>
                  <a:gd name="T6" fmla="*/ 276 w 276"/>
                  <a:gd name="T7" fmla="*/ 138 h 240"/>
                  <a:gd name="T8" fmla="*/ 276 w 276"/>
                  <a:gd name="T9" fmla="*/ 162 h 240"/>
                  <a:gd name="T10" fmla="*/ 276 w 276"/>
                  <a:gd name="T11" fmla="*/ 174 h 240"/>
                  <a:gd name="T12" fmla="*/ 270 w 276"/>
                  <a:gd name="T13" fmla="*/ 186 h 240"/>
                  <a:gd name="T14" fmla="*/ 270 w 276"/>
                  <a:gd name="T15" fmla="*/ 204 h 240"/>
                  <a:gd name="T16" fmla="*/ 270 w 276"/>
                  <a:gd name="T17" fmla="*/ 210 h 240"/>
                  <a:gd name="T18" fmla="*/ 270 w 276"/>
                  <a:gd name="T19" fmla="*/ 222 h 240"/>
                  <a:gd name="T20" fmla="*/ 264 w 276"/>
                  <a:gd name="T21" fmla="*/ 228 h 240"/>
                  <a:gd name="T22" fmla="*/ 258 w 276"/>
                  <a:gd name="T23" fmla="*/ 234 h 240"/>
                  <a:gd name="T24" fmla="*/ 222 w 276"/>
                  <a:gd name="T25" fmla="*/ 234 h 240"/>
                  <a:gd name="T26" fmla="*/ 162 w 276"/>
                  <a:gd name="T27" fmla="*/ 240 h 240"/>
                  <a:gd name="T28" fmla="*/ 108 w 276"/>
                  <a:gd name="T29" fmla="*/ 234 h 240"/>
                  <a:gd name="T30" fmla="*/ 48 w 276"/>
                  <a:gd name="T31" fmla="*/ 234 h 240"/>
                  <a:gd name="T32" fmla="*/ 12 w 276"/>
                  <a:gd name="T33" fmla="*/ 228 h 240"/>
                  <a:gd name="T34" fmla="*/ 6 w 276"/>
                  <a:gd name="T35" fmla="*/ 204 h 240"/>
                  <a:gd name="T36" fmla="*/ 6 w 276"/>
                  <a:gd name="T37" fmla="*/ 180 h 240"/>
                  <a:gd name="T38" fmla="*/ 6 w 276"/>
                  <a:gd name="T39" fmla="*/ 162 h 240"/>
                  <a:gd name="T40" fmla="*/ 0 w 276"/>
                  <a:gd name="T41" fmla="*/ 132 h 240"/>
                  <a:gd name="T42" fmla="*/ 0 w 276"/>
                  <a:gd name="T43" fmla="*/ 96 h 240"/>
                  <a:gd name="T44" fmla="*/ 0 w 276"/>
                  <a:gd name="T45" fmla="*/ 60 h 240"/>
                  <a:gd name="T46" fmla="*/ 0 w 276"/>
                  <a:gd name="T47" fmla="*/ 24 h 240"/>
                  <a:gd name="T48" fmla="*/ 30 w 276"/>
                  <a:gd name="T49" fmla="*/ 6 h 240"/>
                  <a:gd name="T50" fmla="*/ 90 w 276"/>
                  <a:gd name="T51" fmla="*/ 6 h 240"/>
                  <a:gd name="T52" fmla="*/ 144 w 276"/>
                  <a:gd name="T53" fmla="*/ 0 h 240"/>
                  <a:gd name="T54" fmla="*/ 204 w 276"/>
                  <a:gd name="T55" fmla="*/ 0 h 240"/>
                  <a:gd name="T56" fmla="*/ 234 w 276"/>
                  <a:gd name="T57" fmla="*/ 0 h 240"/>
                  <a:gd name="T58" fmla="*/ 246 w 276"/>
                  <a:gd name="T59" fmla="*/ 0 h 240"/>
                  <a:gd name="T60" fmla="*/ 258 w 276"/>
                  <a:gd name="T61" fmla="*/ 0 h 240"/>
                  <a:gd name="T62" fmla="*/ 264 w 276"/>
                  <a:gd name="T63" fmla="*/ 0 h 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6" h="240">
                    <a:moveTo>
                      <a:pt x="270" y="12"/>
                    </a:moveTo>
                    <a:lnTo>
                      <a:pt x="270" y="24"/>
                    </a:lnTo>
                    <a:lnTo>
                      <a:pt x="276" y="42"/>
                    </a:lnTo>
                    <a:lnTo>
                      <a:pt x="276" y="60"/>
                    </a:lnTo>
                    <a:lnTo>
                      <a:pt x="276" y="78"/>
                    </a:lnTo>
                    <a:lnTo>
                      <a:pt x="276" y="96"/>
                    </a:lnTo>
                    <a:lnTo>
                      <a:pt x="276" y="114"/>
                    </a:lnTo>
                    <a:lnTo>
                      <a:pt x="276" y="138"/>
                    </a:lnTo>
                    <a:lnTo>
                      <a:pt x="276" y="156"/>
                    </a:lnTo>
                    <a:lnTo>
                      <a:pt x="276" y="162"/>
                    </a:lnTo>
                    <a:lnTo>
                      <a:pt x="276" y="168"/>
                    </a:lnTo>
                    <a:lnTo>
                      <a:pt x="276" y="174"/>
                    </a:lnTo>
                    <a:lnTo>
                      <a:pt x="276" y="180"/>
                    </a:lnTo>
                    <a:lnTo>
                      <a:pt x="270" y="186"/>
                    </a:lnTo>
                    <a:lnTo>
                      <a:pt x="270" y="198"/>
                    </a:lnTo>
                    <a:lnTo>
                      <a:pt x="270" y="204"/>
                    </a:lnTo>
                    <a:lnTo>
                      <a:pt x="270" y="210"/>
                    </a:lnTo>
                    <a:lnTo>
                      <a:pt x="270" y="216"/>
                    </a:lnTo>
                    <a:lnTo>
                      <a:pt x="270" y="222"/>
                    </a:lnTo>
                    <a:lnTo>
                      <a:pt x="264" y="222"/>
                    </a:lnTo>
                    <a:lnTo>
                      <a:pt x="264" y="228"/>
                    </a:lnTo>
                    <a:lnTo>
                      <a:pt x="264" y="234"/>
                    </a:lnTo>
                    <a:lnTo>
                      <a:pt x="258" y="234"/>
                    </a:lnTo>
                    <a:lnTo>
                      <a:pt x="222" y="234"/>
                    </a:lnTo>
                    <a:lnTo>
                      <a:pt x="192" y="240"/>
                    </a:lnTo>
                    <a:lnTo>
                      <a:pt x="162" y="240"/>
                    </a:lnTo>
                    <a:lnTo>
                      <a:pt x="138" y="240"/>
                    </a:lnTo>
                    <a:lnTo>
                      <a:pt x="108" y="234"/>
                    </a:lnTo>
                    <a:lnTo>
                      <a:pt x="78" y="234"/>
                    </a:lnTo>
                    <a:lnTo>
                      <a:pt x="48" y="234"/>
                    </a:lnTo>
                    <a:lnTo>
                      <a:pt x="18" y="240"/>
                    </a:lnTo>
                    <a:lnTo>
                      <a:pt x="12" y="228"/>
                    </a:lnTo>
                    <a:lnTo>
                      <a:pt x="6" y="216"/>
                    </a:lnTo>
                    <a:lnTo>
                      <a:pt x="6" y="204"/>
                    </a:lnTo>
                    <a:lnTo>
                      <a:pt x="6" y="192"/>
                    </a:lnTo>
                    <a:lnTo>
                      <a:pt x="6" y="180"/>
                    </a:lnTo>
                    <a:lnTo>
                      <a:pt x="6" y="174"/>
                    </a:lnTo>
                    <a:lnTo>
                      <a:pt x="6" y="162"/>
                    </a:lnTo>
                    <a:lnTo>
                      <a:pt x="6" y="150"/>
                    </a:lnTo>
                    <a:lnTo>
                      <a:pt x="0" y="132"/>
                    </a:lnTo>
                    <a:lnTo>
                      <a:pt x="0" y="114"/>
                    </a:lnTo>
                    <a:lnTo>
                      <a:pt x="0" y="96"/>
                    </a:lnTo>
                    <a:lnTo>
                      <a:pt x="0" y="78"/>
                    </a:lnTo>
                    <a:lnTo>
                      <a:pt x="0" y="60"/>
                    </a:lnTo>
                    <a:lnTo>
                      <a:pt x="0" y="42"/>
                    </a:lnTo>
                    <a:lnTo>
                      <a:pt x="0" y="24"/>
                    </a:lnTo>
                    <a:lnTo>
                      <a:pt x="0" y="12"/>
                    </a:lnTo>
                    <a:lnTo>
                      <a:pt x="30" y="6"/>
                    </a:lnTo>
                    <a:lnTo>
                      <a:pt x="60" y="6"/>
                    </a:lnTo>
                    <a:lnTo>
                      <a:pt x="90" y="6"/>
                    </a:lnTo>
                    <a:lnTo>
                      <a:pt x="120" y="6"/>
                    </a:lnTo>
                    <a:lnTo>
                      <a:pt x="144" y="0"/>
                    </a:lnTo>
                    <a:lnTo>
                      <a:pt x="174" y="0"/>
                    </a:lnTo>
                    <a:lnTo>
                      <a:pt x="204" y="0"/>
                    </a:lnTo>
                    <a:lnTo>
                      <a:pt x="234" y="0"/>
                    </a:lnTo>
                    <a:lnTo>
                      <a:pt x="240" y="0"/>
                    </a:lnTo>
                    <a:lnTo>
                      <a:pt x="246" y="0"/>
                    </a:lnTo>
                    <a:lnTo>
                      <a:pt x="252" y="0"/>
                    </a:lnTo>
                    <a:lnTo>
                      <a:pt x="258" y="0"/>
                    </a:lnTo>
                    <a:lnTo>
                      <a:pt x="264" y="0"/>
                    </a:lnTo>
                    <a:lnTo>
                      <a:pt x="27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49" name="Freeform 24"/>
              <p:cNvSpPr>
                <a:spLocks/>
              </p:cNvSpPr>
              <p:nvPr/>
            </p:nvSpPr>
            <p:spPr bwMode="auto">
              <a:xfrm>
                <a:off x="252" y="1758"/>
                <a:ext cx="48" cy="252"/>
              </a:xfrm>
              <a:custGeom>
                <a:avLst/>
                <a:gdLst>
                  <a:gd name="T0" fmla="*/ 36 w 48"/>
                  <a:gd name="T1" fmla="*/ 18 h 252"/>
                  <a:gd name="T2" fmla="*/ 42 w 48"/>
                  <a:gd name="T3" fmla="*/ 24 h 252"/>
                  <a:gd name="T4" fmla="*/ 48 w 48"/>
                  <a:gd name="T5" fmla="*/ 24 h 252"/>
                  <a:gd name="T6" fmla="*/ 48 w 48"/>
                  <a:gd name="T7" fmla="*/ 24 h 252"/>
                  <a:gd name="T8" fmla="*/ 48 w 48"/>
                  <a:gd name="T9" fmla="*/ 24 h 252"/>
                  <a:gd name="T10" fmla="*/ 42 w 48"/>
                  <a:gd name="T11" fmla="*/ 24 h 252"/>
                  <a:gd name="T12" fmla="*/ 30 w 48"/>
                  <a:gd name="T13" fmla="*/ 24 h 252"/>
                  <a:gd name="T14" fmla="*/ 24 w 48"/>
                  <a:gd name="T15" fmla="*/ 18 h 252"/>
                  <a:gd name="T16" fmla="*/ 12 w 48"/>
                  <a:gd name="T17" fmla="*/ 18 h 252"/>
                  <a:gd name="T18" fmla="*/ 6 w 48"/>
                  <a:gd name="T19" fmla="*/ 24 h 252"/>
                  <a:gd name="T20" fmla="*/ 6 w 48"/>
                  <a:gd name="T21" fmla="*/ 36 h 252"/>
                  <a:gd name="T22" fmla="*/ 6 w 48"/>
                  <a:gd name="T23" fmla="*/ 48 h 252"/>
                  <a:gd name="T24" fmla="*/ 6 w 48"/>
                  <a:gd name="T25" fmla="*/ 54 h 252"/>
                  <a:gd name="T26" fmla="*/ 6 w 48"/>
                  <a:gd name="T27" fmla="*/ 66 h 252"/>
                  <a:gd name="T28" fmla="*/ 6 w 48"/>
                  <a:gd name="T29" fmla="*/ 78 h 252"/>
                  <a:gd name="T30" fmla="*/ 6 w 48"/>
                  <a:gd name="T31" fmla="*/ 84 h 252"/>
                  <a:gd name="T32" fmla="*/ 6 w 48"/>
                  <a:gd name="T33" fmla="*/ 96 h 252"/>
                  <a:gd name="T34" fmla="*/ 12 w 48"/>
                  <a:gd name="T35" fmla="*/ 108 h 252"/>
                  <a:gd name="T36" fmla="*/ 6 w 48"/>
                  <a:gd name="T37" fmla="*/ 108 h 252"/>
                  <a:gd name="T38" fmla="*/ 6 w 48"/>
                  <a:gd name="T39" fmla="*/ 114 h 252"/>
                  <a:gd name="T40" fmla="*/ 6 w 48"/>
                  <a:gd name="T41" fmla="*/ 120 h 252"/>
                  <a:gd name="T42" fmla="*/ 12 w 48"/>
                  <a:gd name="T43" fmla="*/ 126 h 252"/>
                  <a:gd name="T44" fmla="*/ 6 w 48"/>
                  <a:gd name="T45" fmla="*/ 138 h 252"/>
                  <a:gd name="T46" fmla="*/ 6 w 48"/>
                  <a:gd name="T47" fmla="*/ 150 h 252"/>
                  <a:gd name="T48" fmla="*/ 6 w 48"/>
                  <a:gd name="T49" fmla="*/ 162 h 252"/>
                  <a:gd name="T50" fmla="*/ 6 w 48"/>
                  <a:gd name="T51" fmla="*/ 174 h 252"/>
                  <a:gd name="T52" fmla="*/ 6 w 48"/>
                  <a:gd name="T53" fmla="*/ 186 h 252"/>
                  <a:gd name="T54" fmla="*/ 12 w 48"/>
                  <a:gd name="T55" fmla="*/ 198 h 252"/>
                  <a:gd name="T56" fmla="*/ 12 w 48"/>
                  <a:gd name="T57" fmla="*/ 216 h 252"/>
                  <a:gd name="T58" fmla="*/ 12 w 48"/>
                  <a:gd name="T59" fmla="*/ 228 h 252"/>
                  <a:gd name="T60" fmla="*/ 12 w 48"/>
                  <a:gd name="T61" fmla="*/ 234 h 252"/>
                  <a:gd name="T62" fmla="*/ 18 w 48"/>
                  <a:gd name="T63" fmla="*/ 234 h 252"/>
                  <a:gd name="T64" fmla="*/ 24 w 48"/>
                  <a:gd name="T65" fmla="*/ 240 h 252"/>
                  <a:gd name="T66" fmla="*/ 30 w 48"/>
                  <a:gd name="T67" fmla="*/ 240 h 252"/>
                  <a:gd name="T68" fmla="*/ 30 w 48"/>
                  <a:gd name="T69" fmla="*/ 246 h 252"/>
                  <a:gd name="T70" fmla="*/ 30 w 48"/>
                  <a:gd name="T71" fmla="*/ 246 h 252"/>
                  <a:gd name="T72" fmla="*/ 24 w 48"/>
                  <a:gd name="T73" fmla="*/ 252 h 252"/>
                  <a:gd name="T74" fmla="*/ 18 w 48"/>
                  <a:gd name="T75" fmla="*/ 252 h 252"/>
                  <a:gd name="T76" fmla="*/ 12 w 48"/>
                  <a:gd name="T77" fmla="*/ 252 h 252"/>
                  <a:gd name="T78" fmla="*/ 12 w 48"/>
                  <a:gd name="T79" fmla="*/ 246 h 252"/>
                  <a:gd name="T80" fmla="*/ 6 w 48"/>
                  <a:gd name="T81" fmla="*/ 216 h 252"/>
                  <a:gd name="T82" fmla="*/ 6 w 48"/>
                  <a:gd name="T83" fmla="*/ 186 h 252"/>
                  <a:gd name="T84" fmla="*/ 6 w 48"/>
                  <a:gd name="T85" fmla="*/ 150 h 252"/>
                  <a:gd name="T86" fmla="*/ 6 w 48"/>
                  <a:gd name="T87" fmla="*/ 120 h 252"/>
                  <a:gd name="T88" fmla="*/ 0 w 48"/>
                  <a:gd name="T89" fmla="*/ 90 h 252"/>
                  <a:gd name="T90" fmla="*/ 6 w 48"/>
                  <a:gd name="T91" fmla="*/ 60 h 252"/>
                  <a:gd name="T92" fmla="*/ 6 w 48"/>
                  <a:gd name="T93" fmla="*/ 30 h 252"/>
                  <a:gd name="T94" fmla="*/ 12 w 48"/>
                  <a:gd name="T95" fmla="*/ 0 h 252"/>
                  <a:gd name="T96" fmla="*/ 18 w 48"/>
                  <a:gd name="T97" fmla="*/ 0 h 252"/>
                  <a:gd name="T98" fmla="*/ 24 w 48"/>
                  <a:gd name="T99" fmla="*/ 6 h 252"/>
                  <a:gd name="T100" fmla="*/ 30 w 48"/>
                  <a:gd name="T101" fmla="*/ 12 h 252"/>
                  <a:gd name="T102" fmla="*/ 36 w 48"/>
                  <a:gd name="T103" fmla="*/ 18 h 2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8" h="252">
                    <a:moveTo>
                      <a:pt x="36" y="18"/>
                    </a:moveTo>
                    <a:lnTo>
                      <a:pt x="42" y="24"/>
                    </a:lnTo>
                    <a:lnTo>
                      <a:pt x="48" y="24"/>
                    </a:lnTo>
                    <a:lnTo>
                      <a:pt x="42" y="24"/>
                    </a:lnTo>
                    <a:lnTo>
                      <a:pt x="30" y="24"/>
                    </a:lnTo>
                    <a:lnTo>
                      <a:pt x="24" y="18"/>
                    </a:lnTo>
                    <a:lnTo>
                      <a:pt x="12" y="18"/>
                    </a:lnTo>
                    <a:lnTo>
                      <a:pt x="6" y="24"/>
                    </a:lnTo>
                    <a:lnTo>
                      <a:pt x="6" y="36"/>
                    </a:lnTo>
                    <a:lnTo>
                      <a:pt x="6" y="48"/>
                    </a:lnTo>
                    <a:lnTo>
                      <a:pt x="6" y="54"/>
                    </a:lnTo>
                    <a:lnTo>
                      <a:pt x="6" y="66"/>
                    </a:lnTo>
                    <a:lnTo>
                      <a:pt x="6" y="78"/>
                    </a:lnTo>
                    <a:lnTo>
                      <a:pt x="6" y="84"/>
                    </a:lnTo>
                    <a:lnTo>
                      <a:pt x="6" y="96"/>
                    </a:lnTo>
                    <a:lnTo>
                      <a:pt x="12" y="108"/>
                    </a:lnTo>
                    <a:lnTo>
                      <a:pt x="6" y="108"/>
                    </a:lnTo>
                    <a:lnTo>
                      <a:pt x="6" y="114"/>
                    </a:lnTo>
                    <a:lnTo>
                      <a:pt x="6" y="120"/>
                    </a:lnTo>
                    <a:lnTo>
                      <a:pt x="12" y="126"/>
                    </a:lnTo>
                    <a:lnTo>
                      <a:pt x="6" y="138"/>
                    </a:lnTo>
                    <a:lnTo>
                      <a:pt x="6" y="150"/>
                    </a:lnTo>
                    <a:lnTo>
                      <a:pt x="6" y="162"/>
                    </a:lnTo>
                    <a:lnTo>
                      <a:pt x="6" y="174"/>
                    </a:lnTo>
                    <a:lnTo>
                      <a:pt x="6" y="186"/>
                    </a:lnTo>
                    <a:lnTo>
                      <a:pt x="12" y="198"/>
                    </a:lnTo>
                    <a:lnTo>
                      <a:pt x="12" y="216"/>
                    </a:lnTo>
                    <a:lnTo>
                      <a:pt x="12" y="228"/>
                    </a:lnTo>
                    <a:lnTo>
                      <a:pt x="12" y="234"/>
                    </a:lnTo>
                    <a:lnTo>
                      <a:pt x="18" y="234"/>
                    </a:lnTo>
                    <a:lnTo>
                      <a:pt x="24" y="240"/>
                    </a:lnTo>
                    <a:lnTo>
                      <a:pt x="30" y="240"/>
                    </a:lnTo>
                    <a:lnTo>
                      <a:pt x="30" y="246"/>
                    </a:lnTo>
                    <a:lnTo>
                      <a:pt x="24" y="252"/>
                    </a:lnTo>
                    <a:lnTo>
                      <a:pt x="18" y="252"/>
                    </a:lnTo>
                    <a:lnTo>
                      <a:pt x="12" y="252"/>
                    </a:lnTo>
                    <a:lnTo>
                      <a:pt x="12" y="246"/>
                    </a:lnTo>
                    <a:lnTo>
                      <a:pt x="6" y="216"/>
                    </a:lnTo>
                    <a:lnTo>
                      <a:pt x="6" y="186"/>
                    </a:lnTo>
                    <a:lnTo>
                      <a:pt x="6" y="150"/>
                    </a:lnTo>
                    <a:lnTo>
                      <a:pt x="6" y="120"/>
                    </a:lnTo>
                    <a:lnTo>
                      <a:pt x="0" y="90"/>
                    </a:lnTo>
                    <a:lnTo>
                      <a:pt x="6" y="60"/>
                    </a:lnTo>
                    <a:lnTo>
                      <a:pt x="6" y="30"/>
                    </a:lnTo>
                    <a:lnTo>
                      <a:pt x="12" y="0"/>
                    </a:lnTo>
                    <a:lnTo>
                      <a:pt x="18" y="0"/>
                    </a:lnTo>
                    <a:lnTo>
                      <a:pt x="24" y="6"/>
                    </a:lnTo>
                    <a:lnTo>
                      <a:pt x="30" y="12"/>
                    </a:lnTo>
                    <a:lnTo>
                      <a:pt x="3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0" name="Freeform 25"/>
              <p:cNvSpPr>
                <a:spLocks/>
              </p:cNvSpPr>
              <p:nvPr/>
            </p:nvSpPr>
            <p:spPr bwMode="auto">
              <a:xfrm>
                <a:off x="306" y="1764"/>
                <a:ext cx="138" cy="12"/>
              </a:xfrm>
              <a:custGeom>
                <a:avLst/>
                <a:gdLst>
                  <a:gd name="T0" fmla="*/ 138 w 138"/>
                  <a:gd name="T1" fmla="*/ 6 h 12"/>
                  <a:gd name="T2" fmla="*/ 120 w 138"/>
                  <a:gd name="T3" fmla="*/ 6 h 12"/>
                  <a:gd name="T4" fmla="*/ 108 w 138"/>
                  <a:gd name="T5" fmla="*/ 6 h 12"/>
                  <a:gd name="T6" fmla="*/ 90 w 138"/>
                  <a:gd name="T7" fmla="*/ 6 h 12"/>
                  <a:gd name="T8" fmla="*/ 72 w 138"/>
                  <a:gd name="T9" fmla="*/ 6 h 12"/>
                  <a:gd name="T10" fmla="*/ 60 w 138"/>
                  <a:gd name="T11" fmla="*/ 6 h 12"/>
                  <a:gd name="T12" fmla="*/ 42 w 138"/>
                  <a:gd name="T13" fmla="*/ 6 h 12"/>
                  <a:gd name="T14" fmla="*/ 24 w 138"/>
                  <a:gd name="T15" fmla="*/ 6 h 12"/>
                  <a:gd name="T16" fmla="*/ 6 w 138"/>
                  <a:gd name="T17" fmla="*/ 12 h 12"/>
                  <a:gd name="T18" fmla="*/ 6 w 138"/>
                  <a:gd name="T19" fmla="*/ 12 h 12"/>
                  <a:gd name="T20" fmla="*/ 0 w 138"/>
                  <a:gd name="T21" fmla="*/ 6 h 12"/>
                  <a:gd name="T22" fmla="*/ 12 w 138"/>
                  <a:gd name="T23" fmla="*/ 6 h 12"/>
                  <a:gd name="T24" fmla="*/ 30 w 138"/>
                  <a:gd name="T25" fmla="*/ 6 h 12"/>
                  <a:gd name="T26" fmla="*/ 48 w 138"/>
                  <a:gd name="T27" fmla="*/ 0 h 12"/>
                  <a:gd name="T28" fmla="*/ 66 w 138"/>
                  <a:gd name="T29" fmla="*/ 0 h 12"/>
                  <a:gd name="T30" fmla="*/ 84 w 138"/>
                  <a:gd name="T31" fmla="*/ 0 h 12"/>
                  <a:gd name="T32" fmla="*/ 102 w 138"/>
                  <a:gd name="T33" fmla="*/ 0 h 12"/>
                  <a:gd name="T34" fmla="*/ 120 w 138"/>
                  <a:gd name="T35" fmla="*/ 0 h 12"/>
                  <a:gd name="T36" fmla="*/ 138 w 138"/>
                  <a:gd name="T37" fmla="*/ 0 h 12"/>
                  <a:gd name="T38" fmla="*/ 138 w 138"/>
                  <a:gd name="T39" fmla="*/ 6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8" h="12">
                    <a:moveTo>
                      <a:pt x="138" y="6"/>
                    </a:moveTo>
                    <a:lnTo>
                      <a:pt x="120" y="6"/>
                    </a:lnTo>
                    <a:lnTo>
                      <a:pt x="108" y="6"/>
                    </a:lnTo>
                    <a:lnTo>
                      <a:pt x="90" y="6"/>
                    </a:lnTo>
                    <a:lnTo>
                      <a:pt x="72" y="6"/>
                    </a:lnTo>
                    <a:lnTo>
                      <a:pt x="60" y="6"/>
                    </a:lnTo>
                    <a:lnTo>
                      <a:pt x="42" y="6"/>
                    </a:lnTo>
                    <a:lnTo>
                      <a:pt x="24" y="6"/>
                    </a:lnTo>
                    <a:lnTo>
                      <a:pt x="6" y="12"/>
                    </a:lnTo>
                    <a:lnTo>
                      <a:pt x="0" y="6"/>
                    </a:lnTo>
                    <a:lnTo>
                      <a:pt x="12" y="6"/>
                    </a:lnTo>
                    <a:lnTo>
                      <a:pt x="30" y="6"/>
                    </a:lnTo>
                    <a:lnTo>
                      <a:pt x="48" y="0"/>
                    </a:lnTo>
                    <a:lnTo>
                      <a:pt x="66" y="0"/>
                    </a:lnTo>
                    <a:lnTo>
                      <a:pt x="84" y="0"/>
                    </a:lnTo>
                    <a:lnTo>
                      <a:pt x="102" y="0"/>
                    </a:lnTo>
                    <a:lnTo>
                      <a:pt x="120" y="0"/>
                    </a:lnTo>
                    <a:lnTo>
                      <a:pt x="138" y="0"/>
                    </a:lnTo>
                    <a:lnTo>
                      <a:pt x="13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1" name="Freeform 26"/>
              <p:cNvSpPr>
                <a:spLocks/>
              </p:cNvSpPr>
              <p:nvPr/>
            </p:nvSpPr>
            <p:spPr bwMode="auto">
              <a:xfrm>
                <a:off x="564" y="1764"/>
                <a:ext cx="228" cy="192"/>
              </a:xfrm>
              <a:custGeom>
                <a:avLst/>
                <a:gdLst>
                  <a:gd name="T0" fmla="*/ 228 w 228"/>
                  <a:gd name="T1" fmla="*/ 48 h 192"/>
                  <a:gd name="T2" fmla="*/ 228 w 228"/>
                  <a:gd name="T3" fmla="*/ 120 h 192"/>
                  <a:gd name="T4" fmla="*/ 222 w 228"/>
                  <a:gd name="T5" fmla="*/ 192 h 192"/>
                  <a:gd name="T6" fmla="*/ 204 w 228"/>
                  <a:gd name="T7" fmla="*/ 192 h 192"/>
                  <a:gd name="T8" fmla="*/ 204 w 228"/>
                  <a:gd name="T9" fmla="*/ 168 h 192"/>
                  <a:gd name="T10" fmla="*/ 174 w 228"/>
                  <a:gd name="T11" fmla="*/ 174 h 192"/>
                  <a:gd name="T12" fmla="*/ 174 w 228"/>
                  <a:gd name="T13" fmla="*/ 174 h 192"/>
                  <a:gd name="T14" fmla="*/ 192 w 228"/>
                  <a:gd name="T15" fmla="*/ 162 h 192"/>
                  <a:gd name="T16" fmla="*/ 198 w 228"/>
                  <a:gd name="T17" fmla="*/ 144 h 192"/>
                  <a:gd name="T18" fmla="*/ 174 w 228"/>
                  <a:gd name="T19" fmla="*/ 150 h 192"/>
                  <a:gd name="T20" fmla="*/ 156 w 228"/>
                  <a:gd name="T21" fmla="*/ 162 h 192"/>
                  <a:gd name="T22" fmla="*/ 150 w 228"/>
                  <a:gd name="T23" fmla="*/ 156 h 192"/>
                  <a:gd name="T24" fmla="*/ 174 w 228"/>
                  <a:gd name="T25" fmla="*/ 144 h 192"/>
                  <a:gd name="T26" fmla="*/ 192 w 228"/>
                  <a:gd name="T27" fmla="*/ 132 h 192"/>
                  <a:gd name="T28" fmla="*/ 192 w 228"/>
                  <a:gd name="T29" fmla="*/ 120 h 192"/>
                  <a:gd name="T30" fmla="*/ 144 w 228"/>
                  <a:gd name="T31" fmla="*/ 132 h 192"/>
                  <a:gd name="T32" fmla="*/ 126 w 228"/>
                  <a:gd name="T33" fmla="*/ 138 h 192"/>
                  <a:gd name="T34" fmla="*/ 138 w 228"/>
                  <a:gd name="T35" fmla="*/ 126 h 192"/>
                  <a:gd name="T36" fmla="*/ 168 w 228"/>
                  <a:gd name="T37" fmla="*/ 108 h 192"/>
                  <a:gd name="T38" fmla="*/ 192 w 228"/>
                  <a:gd name="T39" fmla="*/ 90 h 192"/>
                  <a:gd name="T40" fmla="*/ 168 w 228"/>
                  <a:gd name="T41" fmla="*/ 96 h 192"/>
                  <a:gd name="T42" fmla="*/ 144 w 228"/>
                  <a:gd name="T43" fmla="*/ 108 h 192"/>
                  <a:gd name="T44" fmla="*/ 114 w 228"/>
                  <a:gd name="T45" fmla="*/ 126 h 192"/>
                  <a:gd name="T46" fmla="*/ 90 w 228"/>
                  <a:gd name="T47" fmla="*/ 138 h 192"/>
                  <a:gd name="T48" fmla="*/ 126 w 228"/>
                  <a:gd name="T49" fmla="*/ 114 h 192"/>
                  <a:gd name="T50" fmla="*/ 162 w 228"/>
                  <a:gd name="T51" fmla="*/ 84 h 192"/>
                  <a:gd name="T52" fmla="*/ 180 w 228"/>
                  <a:gd name="T53" fmla="*/ 66 h 192"/>
                  <a:gd name="T54" fmla="*/ 156 w 228"/>
                  <a:gd name="T55" fmla="*/ 72 h 192"/>
                  <a:gd name="T56" fmla="*/ 126 w 228"/>
                  <a:gd name="T57" fmla="*/ 84 h 192"/>
                  <a:gd name="T58" fmla="*/ 96 w 228"/>
                  <a:gd name="T59" fmla="*/ 108 h 192"/>
                  <a:gd name="T60" fmla="*/ 84 w 228"/>
                  <a:gd name="T61" fmla="*/ 108 h 192"/>
                  <a:gd name="T62" fmla="*/ 102 w 228"/>
                  <a:gd name="T63" fmla="*/ 96 h 192"/>
                  <a:gd name="T64" fmla="*/ 138 w 228"/>
                  <a:gd name="T65" fmla="*/ 66 h 192"/>
                  <a:gd name="T66" fmla="*/ 174 w 228"/>
                  <a:gd name="T67" fmla="*/ 48 h 192"/>
                  <a:gd name="T68" fmla="*/ 168 w 228"/>
                  <a:gd name="T69" fmla="*/ 36 h 192"/>
                  <a:gd name="T70" fmla="*/ 132 w 228"/>
                  <a:gd name="T71" fmla="*/ 60 h 192"/>
                  <a:gd name="T72" fmla="*/ 96 w 228"/>
                  <a:gd name="T73" fmla="*/ 78 h 192"/>
                  <a:gd name="T74" fmla="*/ 84 w 228"/>
                  <a:gd name="T75" fmla="*/ 84 h 192"/>
                  <a:gd name="T76" fmla="*/ 108 w 228"/>
                  <a:gd name="T77" fmla="*/ 66 h 192"/>
                  <a:gd name="T78" fmla="*/ 138 w 228"/>
                  <a:gd name="T79" fmla="*/ 42 h 192"/>
                  <a:gd name="T80" fmla="*/ 144 w 228"/>
                  <a:gd name="T81" fmla="*/ 24 h 192"/>
                  <a:gd name="T82" fmla="*/ 114 w 228"/>
                  <a:gd name="T83" fmla="*/ 42 h 192"/>
                  <a:gd name="T84" fmla="*/ 84 w 228"/>
                  <a:gd name="T85" fmla="*/ 54 h 192"/>
                  <a:gd name="T86" fmla="*/ 126 w 228"/>
                  <a:gd name="T87" fmla="*/ 24 h 192"/>
                  <a:gd name="T88" fmla="*/ 114 w 228"/>
                  <a:gd name="T89" fmla="*/ 18 h 192"/>
                  <a:gd name="T90" fmla="*/ 90 w 228"/>
                  <a:gd name="T91" fmla="*/ 30 h 192"/>
                  <a:gd name="T92" fmla="*/ 60 w 228"/>
                  <a:gd name="T93" fmla="*/ 48 h 192"/>
                  <a:gd name="T94" fmla="*/ 42 w 228"/>
                  <a:gd name="T95" fmla="*/ 60 h 192"/>
                  <a:gd name="T96" fmla="*/ 36 w 228"/>
                  <a:gd name="T97" fmla="*/ 54 h 192"/>
                  <a:gd name="T98" fmla="*/ 54 w 228"/>
                  <a:gd name="T99" fmla="*/ 42 h 192"/>
                  <a:gd name="T100" fmla="*/ 78 w 228"/>
                  <a:gd name="T101" fmla="*/ 24 h 192"/>
                  <a:gd name="T102" fmla="*/ 78 w 228"/>
                  <a:gd name="T103" fmla="*/ 12 h 192"/>
                  <a:gd name="T104" fmla="*/ 66 w 228"/>
                  <a:gd name="T105" fmla="*/ 18 h 192"/>
                  <a:gd name="T106" fmla="*/ 48 w 228"/>
                  <a:gd name="T107" fmla="*/ 24 h 192"/>
                  <a:gd name="T108" fmla="*/ 42 w 228"/>
                  <a:gd name="T109" fmla="*/ 24 h 192"/>
                  <a:gd name="T110" fmla="*/ 48 w 228"/>
                  <a:gd name="T111" fmla="*/ 18 h 192"/>
                  <a:gd name="T112" fmla="*/ 36 w 228"/>
                  <a:gd name="T113" fmla="*/ 12 h 192"/>
                  <a:gd name="T114" fmla="*/ 24 w 228"/>
                  <a:gd name="T115" fmla="*/ 18 h 192"/>
                  <a:gd name="T116" fmla="*/ 12 w 228"/>
                  <a:gd name="T117" fmla="*/ 12 h 192"/>
                  <a:gd name="T118" fmla="*/ 6 w 228"/>
                  <a:gd name="T119" fmla="*/ 6 h 192"/>
                  <a:gd name="T120" fmla="*/ 24 w 228"/>
                  <a:gd name="T121" fmla="*/ 6 h 192"/>
                  <a:gd name="T122" fmla="*/ 96 w 228"/>
                  <a:gd name="T123" fmla="*/ 6 h 192"/>
                  <a:gd name="T124" fmla="*/ 168 w 228"/>
                  <a:gd name="T125" fmla="*/ 0 h 1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8" h="192">
                    <a:moveTo>
                      <a:pt x="222" y="0"/>
                    </a:moveTo>
                    <a:lnTo>
                      <a:pt x="222" y="24"/>
                    </a:lnTo>
                    <a:lnTo>
                      <a:pt x="228" y="48"/>
                    </a:lnTo>
                    <a:lnTo>
                      <a:pt x="228" y="72"/>
                    </a:lnTo>
                    <a:lnTo>
                      <a:pt x="228" y="96"/>
                    </a:lnTo>
                    <a:lnTo>
                      <a:pt x="228" y="120"/>
                    </a:lnTo>
                    <a:lnTo>
                      <a:pt x="222" y="144"/>
                    </a:lnTo>
                    <a:lnTo>
                      <a:pt x="222" y="168"/>
                    </a:lnTo>
                    <a:lnTo>
                      <a:pt x="222" y="192"/>
                    </a:lnTo>
                    <a:lnTo>
                      <a:pt x="216" y="186"/>
                    </a:lnTo>
                    <a:lnTo>
                      <a:pt x="210" y="192"/>
                    </a:lnTo>
                    <a:lnTo>
                      <a:pt x="204" y="192"/>
                    </a:lnTo>
                    <a:lnTo>
                      <a:pt x="198" y="186"/>
                    </a:lnTo>
                    <a:lnTo>
                      <a:pt x="204" y="180"/>
                    </a:lnTo>
                    <a:lnTo>
                      <a:pt x="204" y="168"/>
                    </a:lnTo>
                    <a:lnTo>
                      <a:pt x="192" y="168"/>
                    </a:lnTo>
                    <a:lnTo>
                      <a:pt x="186" y="174"/>
                    </a:lnTo>
                    <a:lnTo>
                      <a:pt x="174" y="174"/>
                    </a:lnTo>
                    <a:lnTo>
                      <a:pt x="168" y="180"/>
                    </a:lnTo>
                    <a:lnTo>
                      <a:pt x="168" y="174"/>
                    </a:lnTo>
                    <a:lnTo>
                      <a:pt x="174" y="174"/>
                    </a:lnTo>
                    <a:lnTo>
                      <a:pt x="180" y="168"/>
                    </a:lnTo>
                    <a:lnTo>
                      <a:pt x="186" y="168"/>
                    </a:lnTo>
                    <a:lnTo>
                      <a:pt x="192" y="162"/>
                    </a:lnTo>
                    <a:lnTo>
                      <a:pt x="198" y="156"/>
                    </a:lnTo>
                    <a:lnTo>
                      <a:pt x="198" y="150"/>
                    </a:lnTo>
                    <a:lnTo>
                      <a:pt x="198" y="144"/>
                    </a:lnTo>
                    <a:lnTo>
                      <a:pt x="186" y="144"/>
                    </a:lnTo>
                    <a:lnTo>
                      <a:pt x="180" y="150"/>
                    </a:lnTo>
                    <a:lnTo>
                      <a:pt x="174" y="150"/>
                    </a:lnTo>
                    <a:lnTo>
                      <a:pt x="168" y="156"/>
                    </a:lnTo>
                    <a:lnTo>
                      <a:pt x="162" y="156"/>
                    </a:lnTo>
                    <a:lnTo>
                      <a:pt x="156" y="162"/>
                    </a:lnTo>
                    <a:lnTo>
                      <a:pt x="150" y="162"/>
                    </a:lnTo>
                    <a:lnTo>
                      <a:pt x="150" y="156"/>
                    </a:lnTo>
                    <a:lnTo>
                      <a:pt x="156" y="150"/>
                    </a:lnTo>
                    <a:lnTo>
                      <a:pt x="168" y="144"/>
                    </a:lnTo>
                    <a:lnTo>
                      <a:pt x="174" y="144"/>
                    </a:lnTo>
                    <a:lnTo>
                      <a:pt x="180" y="138"/>
                    </a:lnTo>
                    <a:lnTo>
                      <a:pt x="186" y="132"/>
                    </a:lnTo>
                    <a:lnTo>
                      <a:pt x="192" y="132"/>
                    </a:lnTo>
                    <a:lnTo>
                      <a:pt x="198" y="126"/>
                    </a:lnTo>
                    <a:lnTo>
                      <a:pt x="198" y="120"/>
                    </a:lnTo>
                    <a:lnTo>
                      <a:pt x="192" y="120"/>
                    </a:lnTo>
                    <a:lnTo>
                      <a:pt x="150" y="138"/>
                    </a:lnTo>
                    <a:lnTo>
                      <a:pt x="150" y="132"/>
                    </a:lnTo>
                    <a:lnTo>
                      <a:pt x="144" y="132"/>
                    </a:lnTo>
                    <a:lnTo>
                      <a:pt x="138" y="132"/>
                    </a:lnTo>
                    <a:lnTo>
                      <a:pt x="132" y="138"/>
                    </a:lnTo>
                    <a:lnTo>
                      <a:pt x="126" y="138"/>
                    </a:lnTo>
                    <a:lnTo>
                      <a:pt x="120" y="138"/>
                    </a:lnTo>
                    <a:lnTo>
                      <a:pt x="126" y="132"/>
                    </a:lnTo>
                    <a:lnTo>
                      <a:pt x="138" y="126"/>
                    </a:lnTo>
                    <a:lnTo>
                      <a:pt x="144" y="120"/>
                    </a:lnTo>
                    <a:lnTo>
                      <a:pt x="156" y="120"/>
                    </a:lnTo>
                    <a:lnTo>
                      <a:pt x="168" y="108"/>
                    </a:lnTo>
                    <a:lnTo>
                      <a:pt x="174" y="102"/>
                    </a:lnTo>
                    <a:lnTo>
                      <a:pt x="186" y="96"/>
                    </a:lnTo>
                    <a:lnTo>
                      <a:pt x="192" y="90"/>
                    </a:lnTo>
                    <a:lnTo>
                      <a:pt x="186" y="84"/>
                    </a:lnTo>
                    <a:lnTo>
                      <a:pt x="180" y="90"/>
                    </a:lnTo>
                    <a:lnTo>
                      <a:pt x="168" y="96"/>
                    </a:lnTo>
                    <a:lnTo>
                      <a:pt x="162" y="102"/>
                    </a:lnTo>
                    <a:lnTo>
                      <a:pt x="150" y="102"/>
                    </a:lnTo>
                    <a:lnTo>
                      <a:pt x="144" y="108"/>
                    </a:lnTo>
                    <a:lnTo>
                      <a:pt x="132" y="114"/>
                    </a:lnTo>
                    <a:lnTo>
                      <a:pt x="126" y="120"/>
                    </a:lnTo>
                    <a:lnTo>
                      <a:pt x="114" y="126"/>
                    </a:lnTo>
                    <a:lnTo>
                      <a:pt x="108" y="126"/>
                    </a:lnTo>
                    <a:lnTo>
                      <a:pt x="96" y="132"/>
                    </a:lnTo>
                    <a:lnTo>
                      <a:pt x="90" y="138"/>
                    </a:lnTo>
                    <a:lnTo>
                      <a:pt x="102" y="132"/>
                    </a:lnTo>
                    <a:lnTo>
                      <a:pt x="114" y="120"/>
                    </a:lnTo>
                    <a:lnTo>
                      <a:pt x="126" y="114"/>
                    </a:lnTo>
                    <a:lnTo>
                      <a:pt x="138" y="102"/>
                    </a:lnTo>
                    <a:lnTo>
                      <a:pt x="150" y="96"/>
                    </a:lnTo>
                    <a:lnTo>
                      <a:pt x="162" y="84"/>
                    </a:lnTo>
                    <a:lnTo>
                      <a:pt x="174" y="78"/>
                    </a:lnTo>
                    <a:lnTo>
                      <a:pt x="186" y="66"/>
                    </a:lnTo>
                    <a:lnTo>
                      <a:pt x="180" y="66"/>
                    </a:lnTo>
                    <a:lnTo>
                      <a:pt x="180" y="60"/>
                    </a:lnTo>
                    <a:lnTo>
                      <a:pt x="168" y="66"/>
                    </a:lnTo>
                    <a:lnTo>
                      <a:pt x="156" y="72"/>
                    </a:lnTo>
                    <a:lnTo>
                      <a:pt x="150" y="72"/>
                    </a:lnTo>
                    <a:lnTo>
                      <a:pt x="138" y="78"/>
                    </a:lnTo>
                    <a:lnTo>
                      <a:pt x="126" y="84"/>
                    </a:lnTo>
                    <a:lnTo>
                      <a:pt x="114" y="90"/>
                    </a:lnTo>
                    <a:lnTo>
                      <a:pt x="108" y="96"/>
                    </a:lnTo>
                    <a:lnTo>
                      <a:pt x="96" y="108"/>
                    </a:lnTo>
                    <a:lnTo>
                      <a:pt x="96" y="102"/>
                    </a:lnTo>
                    <a:lnTo>
                      <a:pt x="90" y="108"/>
                    </a:lnTo>
                    <a:lnTo>
                      <a:pt x="84" y="108"/>
                    </a:lnTo>
                    <a:lnTo>
                      <a:pt x="96" y="102"/>
                    </a:lnTo>
                    <a:lnTo>
                      <a:pt x="102" y="96"/>
                    </a:lnTo>
                    <a:lnTo>
                      <a:pt x="114" y="84"/>
                    </a:lnTo>
                    <a:lnTo>
                      <a:pt x="126" y="78"/>
                    </a:lnTo>
                    <a:lnTo>
                      <a:pt x="138" y="66"/>
                    </a:lnTo>
                    <a:lnTo>
                      <a:pt x="150" y="60"/>
                    </a:lnTo>
                    <a:lnTo>
                      <a:pt x="162" y="54"/>
                    </a:lnTo>
                    <a:lnTo>
                      <a:pt x="174" y="48"/>
                    </a:lnTo>
                    <a:lnTo>
                      <a:pt x="174" y="42"/>
                    </a:lnTo>
                    <a:lnTo>
                      <a:pt x="174" y="36"/>
                    </a:lnTo>
                    <a:lnTo>
                      <a:pt x="168" y="36"/>
                    </a:lnTo>
                    <a:lnTo>
                      <a:pt x="156" y="42"/>
                    </a:lnTo>
                    <a:lnTo>
                      <a:pt x="144" y="48"/>
                    </a:lnTo>
                    <a:lnTo>
                      <a:pt x="132" y="60"/>
                    </a:lnTo>
                    <a:lnTo>
                      <a:pt x="120" y="66"/>
                    </a:lnTo>
                    <a:lnTo>
                      <a:pt x="108" y="72"/>
                    </a:lnTo>
                    <a:lnTo>
                      <a:pt x="96" y="78"/>
                    </a:lnTo>
                    <a:lnTo>
                      <a:pt x="84" y="90"/>
                    </a:lnTo>
                    <a:lnTo>
                      <a:pt x="72" y="96"/>
                    </a:lnTo>
                    <a:lnTo>
                      <a:pt x="84" y="84"/>
                    </a:lnTo>
                    <a:lnTo>
                      <a:pt x="90" y="78"/>
                    </a:lnTo>
                    <a:lnTo>
                      <a:pt x="102" y="72"/>
                    </a:lnTo>
                    <a:lnTo>
                      <a:pt x="108" y="66"/>
                    </a:lnTo>
                    <a:lnTo>
                      <a:pt x="120" y="60"/>
                    </a:lnTo>
                    <a:lnTo>
                      <a:pt x="126" y="54"/>
                    </a:lnTo>
                    <a:lnTo>
                      <a:pt x="138" y="42"/>
                    </a:lnTo>
                    <a:lnTo>
                      <a:pt x="150" y="36"/>
                    </a:lnTo>
                    <a:lnTo>
                      <a:pt x="150" y="30"/>
                    </a:lnTo>
                    <a:lnTo>
                      <a:pt x="144" y="24"/>
                    </a:lnTo>
                    <a:lnTo>
                      <a:pt x="138" y="30"/>
                    </a:lnTo>
                    <a:lnTo>
                      <a:pt x="126" y="36"/>
                    </a:lnTo>
                    <a:lnTo>
                      <a:pt x="114" y="42"/>
                    </a:lnTo>
                    <a:lnTo>
                      <a:pt x="108" y="48"/>
                    </a:lnTo>
                    <a:lnTo>
                      <a:pt x="96" y="54"/>
                    </a:lnTo>
                    <a:lnTo>
                      <a:pt x="84" y="54"/>
                    </a:lnTo>
                    <a:lnTo>
                      <a:pt x="78" y="60"/>
                    </a:lnTo>
                    <a:lnTo>
                      <a:pt x="66" y="66"/>
                    </a:lnTo>
                    <a:lnTo>
                      <a:pt x="126" y="24"/>
                    </a:lnTo>
                    <a:lnTo>
                      <a:pt x="126" y="18"/>
                    </a:lnTo>
                    <a:lnTo>
                      <a:pt x="120" y="12"/>
                    </a:lnTo>
                    <a:lnTo>
                      <a:pt x="114" y="18"/>
                    </a:lnTo>
                    <a:lnTo>
                      <a:pt x="102" y="24"/>
                    </a:lnTo>
                    <a:lnTo>
                      <a:pt x="96" y="24"/>
                    </a:lnTo>
                    <a:lnTo>
                      <a:pt x="90" y="30"/>
                    </a:lnTo>
                    <a:lnTo>
                      <a:pt x="78" y="36"/>
                    </a:lnTo>
                    <a:lnTo>
                      <a:pt x="72" y="42"/>
                    </a:lnTo>
                    <a:lnTo>
                      <a:pt x="60" y="48"/>
                    </a:lnTo>
                    <a:lnTo>
                      <a:pt x="54" y="54"/>
                    </a:lnTo>
                    <a:lnTo>
                      <a:pt x="48" y="54"/>
                    </a:lnTo>
                    <a:lnTo>
                      <a:pt x="42" y="60"/>
                    </a:lnTo>
                    <a:lnTo>
                      <a:pt x="36" y="60"/>
                    </a:lnTo>
                    <a:lnTo>
                      <a:pt x="30" y="66"/>
                    </a:lnTo>
                    <a:lnTo>
                      <a:pt x="36" y="54"/>
                    </a:lnTo>
                    <a:lnTo>
                      <a:pt x="42" y="48"/>
                    </a:lnTo>
                    <a:lnTo>
                      <a:pt x="48" y="42"/>
                    </a:lnTo>
                    <a:lnTo>
                      <a:pt x="54" y="42"/>
                    </a:lnTo>
                    <a:lnTo>
                      <a:pt x="60" y="36"/>
                    </a:lnTo>
                    <a:lnTo>
                      <a:pt x="66" y="30"/>
                    </a:lnTo>
                    <a:lnTo>
                      <a:pt x="78" y="24"/>
                    </a:lnTo>
                    <a:lnTo>
                      <a:pt x="84" y="18"/>
                    </a:lnTo>
                    <a:lnTo>
                      <a:pt x="78" y="12"/>
                    </a:lnTo>
                    <a:lnTo>
                      <a:pt x="72" y="12"/>
                    </a:lnTo>
                    <a:lnTo>
                      <a:pt x="66" y="18"/>
                    </a:lnTo>
                    <a:lnTo>
                      <a:pt x="60" y="18"/>
                    </a:lnTo>
                    <a:lnTo>
                      <a:pt x="54" y="18"/>
                    </a:lnTo>
                    <a:lnTo>
                      <a:pt x="48" y="24"/>
                    </a:lnTo>
                    <a:lnTo>
                      <a:pt x="42" y="24"/>
                    </a:lnTo>
                    <a:lnTo>
                      <a:pt x="48" y="18"/>
                    </a:lnTo>
                    <a:lnTo>
                      <a:pt x="48" y="12"/>
                    </a:lnTo>
                    <a:lnTo>
                      <a:pt x="42" y="12"/>
                    </a:lnTo>
                    <a:lnTo>
                      <a:pt x="36" y="12"/>
                    </a:lnTo>
                    <a:lnTo>
                      <a:pt x="30" y="18"/>
                    </a:lnTo>
                    <a:lnTo>
                      <a:pt x="24" y="12"/>
                    </a:lnTo>
                    <a:lnTo>
                      <a:pt x="24" y="18"/>
                    </a:lnTo>
                    <a:lnTo>
                      <a:pt x="18" y="12"/>
                    </a:lnTo>
                    <a:lnTo>
                      <a:pt x="12" y="12"/>
                    </a:lnTo>
                    <a:lnTo>
                      <a:pt x="6" y="12"/>
                    </a:lnTo>
                    <a:lnTo>
                      <a:pt x="0" y="12"/>
                    </a:lnTo>
                    <a:lnTo>
                      <a:pt x="6" y="6"/>
                    </a:lnTo>
                    <a:lnTo>
                      <a:pt x="12" y="6"/>
                    </a:lnTo>
                    <a:lnTo>
                      <a:pt x="18" y="6"/>
                    </a:lnTo>
                    <a:lnTo>
                      <a:pt x="24" y="6"/>
                    </a:lnTo>
                    <a:lnTo>
                      <a:pt x="48" y="6"/>
                    </a:lnTo>
                    <a:lnTo>
                      <a:pt x="72" y="6"/>
                    </a:lnTo>
                    <a:lnTo>
                      <a:pt x="96" y="6"/>
                    </a:lnTo>
                    <a:lnTo>
                      <a:pt x="120" y="6"/>
                    </a:lnTo>
                    <a:lnTo>
                      <a:pt x="144" y="0"/>
                    </a:lnTo>
                    <a:lnTo>
                      <a:pt x="168" y="0"/>
                    </a:lnTo>
                    <a:lnTo>
                      <a:pt x="192" y="0"/>
                    </a:lnTo>
                    <a:lnTo>
                      <a:pt x="222" y="0"/>
                    </a:lnTo>
                    <a:close/>
                  </a:path>
                </a:pathLst>
              </a:custGeom>
              <a:solidFill>
                <a:srgbClr val="B0B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2" name="Freeform 27"/>
              <p:cNvSpPr>
                <a:spLocks/>
              </p:cNvSpPr>
              <p:nvPr/>
            </p:nvSpPr>
            <p:spPr bwMode="auto">
              <a:xfrm>
                <a:off x="138" y="1770"/>
                <a:ext cx="78" cy="180"/>
              </a:xfrm>
              <a:custGeom>
                <a:avLst/>
                <a:gdLst>
                  <a:gd name="T0" fmla="*/ 78 w 78"/>
                  <a:gd name="T1" fmla="*/ 6 h 180"/>
                  <a:gd name="T2" fmla="*/ 78 w 78"/>
                  <a:gd name="T3" fmla="*/ 6 h 180"/>
                  <a:gd name="T4" fmla="*/ 72 w 78"/>
                  <a:gd name="T5" fmla="*/ 6 h 180"/>
                  <a:gd name="T6" fmla="*/ 66 w 78"/>
                  <a:gd name="T7" fmla="*/ 12 h 180"/>
                  <a:gd name="T8" fmla="*/ 66 w 78"/>
                  <a:gd name="T9" fmla="*/ 12 h 180"/>
                  <a:gd name="T10" fmla="*/ 60 w 78"/>
                  <a:gd name="T11" fmla="*/ 18 h 180"/>
                  <a:gd name="T12" fmla="*/ 60 w 78"/>
                  <a:gd name="T13" fmla="*/ 24 h 180"/>
                  <a:gd name="T14" fmla="*/ 54 w 78"/>
                  <a:gd name="T15" fmla="*/ 36 h 180"/>
                  <a:gd name="T16" fmla="*/ 54 w 78"/>
                  <a:gd name="T17" fmla="*/ 42 h 180"/>
                  <a:gd name="T18" fmla="*/ 54 w 78"/>
                  <a:gd name="T19" fmla="*/ 42 h 180"/>
                  <a:gd name="T20" fmla="*/ 54 w 78"/>
                  <a:gd name="T21" fmla="*/ 48 h 180"/>
                  <a:gd name="T22" fmla="*/ 54 w 78"/>
                  <a:gd name="T23" fmla="*/ 60 h 180"/>
                  <a:gd name="T24" fmla="*/ 48 w 78"/>
                  <a:gd name="T25" fmla="*/ 60 h 180"/>
                  <a:gd name="T26" fmla="*/ 48 w 78"/>
                  <a:gd name="T27" fmla="*/ 60 h 180"/>
                  <a:gd name="T28" fmla="*/ 48 w 78"/>
                  <a:gd name="T29" fmla="*/ 66 h 180"/>
                  <a:gd name="T30" fmla="*/ 48 w 78"/>
                  <a:gd name="T31" fmla="*/ 78 h 180"/>
                  <a:gd name="T32" fmla="*/ 42 w 78"/>
                  <a:gd name="T33" fmla="*/ 78 h 180"/>
                  <a:gd name="T34" fmla="*/ 36 w 78"/>
                  <a:gd name="T35" fmla="*/ 84 h 180"/>
                  <a:gd name="T36" fmla="*/ 42 w 78"/>
                  <a:gd name="T37" fmla="*/ 96 h 180"/>
                  <a:gd name="T38" fmla="*/ 36 w 78"/>
                  <a:gd name="T39" fmla="*/ 96 h 180"/>
                  <a:gd name="T40" fmla="*/ 36 w 78"/>
                  <a:gd name="T41" fmla="*/ 102 h 180"/>
                  <a:gd name="T42" fmla="*/ 36 w 78"/>
                  <a:gd name="T43" fmla="*/ 102 h 180"/>
                  <a:gd name="T44" fmla="*/ 36 w 78"/>
                  <a:gd name="T45" fmla="*/ 108 h 180"/>
                  <a:gd name="T46" fmla="*/ 36 w 78"/>
                  <a:gd name="T47" fmla="*/ 114 h 180"/>
                  <a:gd name="T48" fmla="*/ 36 w 78"/>
                  <a:gd name="T49" fmla="*/ 120 h 180"/>
                  <a:gd name="T50" fmla="*/ 30 w 78"/>
                  <a:gd name="T51" fmla="*/ 120 h 180"/>
                  <a:gd name="T52" fmla="*/ 24 w 78"/>
                  <a:gd name="T53" fmla="*/ 120 h 180"/>
                  <a:gd name="T54" fmla="*/ 30 w 78"/>
                  <a:gd name="T55" fmla="*/ 132 h 180"/>
                  <a:gd name="T56" fmla="*/ 24 w 78"/>
                  <a:gd name="T57" fmla="*/ 132 h 180"/>
                  <a:gd name="T58" fmla="*/ 24 w 78"/>
                  <a:gd name="T59" fmla="*/ 138 h 180"/>
                  <a:gd name="T60" fmla="*/ 18 w 78"/>
                  <a:gd name="T61" fmla="*/ 138 h 180"/>
                  <a:gd name="T62" fmla="*/ 24 w 78"/>
                  <a:gd name="T63" fmla="*/ 144 h 180"/>
                  <a:gd name="T64" fmla="*/ 24 w 78"/>
                  <a:gd name="T65" fmla="*/ 144 h 180"/>
                  <a:gd name="T66" fmla="*/ 30 w 78"/>
                  <a:gd name="T67" fmla="*/ 150 h 180"/>
                  <a:gd name="T68" fmla="*/ 30 w 78"/>
                  <a:gd name="T69" fmla="*/ 150 h 180"/>
                  <a:gd name="T70" fmla="*/ 30 w 78"/>
                  <a:gd name="T71" fmla="*/ 156 h 180"/>
                  <a:gd name="T72" fmla="*/ 24 w 78"/>
                  <a:gd name="T73" fmla="*/ 156 h 180"/>
                  <a:gd name="T74" fmla="*/ 18 w 78"/>
                  <a:gd name="T75" fmla="*/ 156 h 180"/>
                  <a:gd name="T76" fmla="*/ 12 w 78"/>
                  <a:gd name="T77" fmla="*/ 156 h 180"/>
                  <a:gd name="T78" fmla="*/ 6 w 78"/>
                  <a:gd name="T79" fmla="*/ 162 h 180"/>
                  <a:gd name="T80" fmla="*/ 6 w 78"/>
                  <a:gd name="T81" fmla="*/ 168 h 180"/>
                  <a:gd name="T82" fmla="*/ 12 w 78"/>
                  <a:gd name="T83" fmla="*/ 168 h 180"/>
                  <a:gd name="T84" fmla="*/ 6 w 78"/>
                  <a:gd name="T85" fmla="*/ 174 h 180"/>
                  <a:gd name="T86" fmla="*/ 0 w 78"/>
                  <a:gd name="T87" fmla="*/ 180 h 180"/>
                  <a:gd name="T88" fmla="*/ 0 w 78"/>
                  <a:gd name="T89" fmla="*/ 168 h 180"/>
                  <a:gd name="T90" fmla="*/ 6 w 78"/>
                  <a:gd name="T91" fmla="*/ 156 h 180"/>
                  <a:gd name="T92" fmla="*/ 6 w 78"/>
                  <a:gd name="T93" fmla="*/ 144 h 180"/>
                  <a:gd name="T94" fmla="*/ 12 w 78"/>
                  <a:gd name="T95" fmla="*/ 132 h 180"/>
                  <a:gd name="T96" fmla="*/ 18 w 78"/>
                  <a:gd name="T97" fmla="*/ 120 h 180"/>
                  <a:gd name="T98" fmla="*/ 24 w 78"/>
                  <a:gd name="T99" fmla="*/ 108 h 180"/>
                  <a:gd name="T100" fmla="*/ 24 w 78"/>
                  <a:gd name="T101" fmla="*/ 102 h 180"/>
                  <a:gd name="T102" fmla="*/ 30 w 78"/>
                  <a:gd name="T103" fmla="*/ 90 h 180"/>
                  <a:gd name="T104" fmla="*/ 36 w 78"/>
                  <a:gd name="T105" fmla="*/ 78 h 180"/>
                  <a:gd name="T106" fmla="*/ 42 w 78"/>
                  <a:gd name="T107" fmla="*/ 66 h 180"/>
                  <a:gd name="T108" fmla="*/ 42 w 78"/>
                  <a:gd name="T109" fmla="*/ 54 h 180"/>
                  <a:gd name="T110" fmla="*/ 48 w 78"/>
                  <a:gd name="T111" fmla="*/ 42 h 180"/>
                  <a:gd name="T112" fmla="*/ 54 w 78"/>
                  <a:gd name="T113" fmla="*/ 30 h 180"/>
                  <a:gd name="T114" fmla="*/ 60 w 78"/>
                  <a:gd name="T115" fmla="*/ 24 h 180"/>
                  <a:gd name="T116" fmla="*/ 60 w 78"/>
                  <a:gd name="T117" fmla="*/ 12 h 180"/>
                  <a:gd name="T118" fmla="*/ 66 w 78"/>
                  <a:gd name="T119" fmla="*/ 0 h 180"/>
                  <a:gd name="T120" fmla="*/ 72 w 78"/>
                  <a:gd name="T121" fmla="*/ 6 h 180"/>
                  <a:gd name="T122" fmla="*/ 78 w 78"/>
                  <a:gd name="T123" fmla="*/ 6 h 1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8" h="180">
                    <a:moveTo>
                      <a:pt x="78" y="6"/>
                    </a:moveTo>
                    <a:lnTo>
                      <a:pt x="78" y="6"/>
                    </a:lnTo>
                    <a:lnTo>
                      <a:pt x="72" y="6"/>
                    </a:lnTo>
                    <a:lnTo>
                      <a:pt x="66" y="12"/>
                    </a:lnTo>
                    <a:lnTo>
                      <a:pt x="60" y="18"/>
                    </a:lnTo>
                    <a:lnTo>
                      <a:pt x="60" y="24"/>
                    </a:lnTo>
                    <a:lnTo>
                      <a:pt x="54" y="36"/>
                    </a:lnTo>
                    <a:lnTo>
                      <a:pt x="54" y="42"/>
                    </a:lnTo>
                    <a:lnTo>
                      <a:pt x="54" y="48"/>
                    </a:lnTo>
                    <a:lnTo>
                      <a:pt x="54" y="60"/>
                    </a:lnTo>
                    <a:lnTo>
                      <a:pt x="48" y="60"/>
                    </a:lnTo>
                    <a:lnTo>
                      <a:pt x="48" y="66"/>
                    </a:lnTo>
                    <a:lnTo>
                      <a:pt x="48" y="78"/>
                    </a:lnTo>
                    <a:lnTo>
                      <a:pt x="42" y="78"/>
                    </a:lnTo>
                    <a:lnTo>
                      <a:pt x="36" y="84"/>
                    </a:lnTo>
                    <a:lnTo>
                      <a:pt x="42" y="96"/>
                    </a:lnTo>
                    <a:lnTo>
                      <a:pt x="36" y="96"/>
                    </a:lnTo>
                    <a:lnTo>
                      <a:pt x="36" y="102"/>
                    </a:lnTo>
                    <a:lnTo>
                      <a:pt x="36" y="108"/>
                    </a:lnTo>
                    <a:lnTo>
                      <a:pt x="36" y="114"/>
                    </a:lnTo>
                    <a:lnTo>
                      <a:pt x="36" y="120"/>
                    </a:lnTo>
                    <a:lnTo>
                      <a:pt x="30" y="120"/>
                    </a:lnTo>
                    <a:lnTo>
                      <a:pt x="24" y="120"/>
                    </a:lnTo>
                    <a:lnTo>
                      <a:pt x="30" y="132"/>
                    </a:lnTo>
                    <a:lnTo>
                      <a:pt x="24" y="132"/>
                    </a:lnTo>
                    <a:lnTo>
                      <a:pt x="24" y="138"/>
                    </a:lnTo>
                    <a:lnTo>
                      <a:pt x="18" y="138"/>
                    </a:lnTo>
                    <a:lnTo>
                      <a:pt x="24" y="144"/>
                    </a:lnTo>
                    <a:lnTo>
                      <a:pt x="30" y="150"/>
                    </a:lnTo>
                    <a:lnTo>
                      <a:pt x="30" y="156"/>
                    </a:lnTo>
                    <a:lnTo>
                      <a:pt x="24" y="156"/>
                    </a:lnTo>
                    <a:lnTo>
                      <a:pt x="18" y="156"/>
                    </a:lnTo>
                    <a:lnTo>
                      <a:pt x="12" y="156"/>
                    </a:lnTo>
                    <a:lnTo>
                      <a:pt x="6" y="162"/>
                    </a:lnTo>
                    <a:lnTo>
                      <a:pt x="6" y="168"/>
                    </a:lnTo>
                    <a:lnTo>
                      <a:pt x="12" y="168"/>
                    </a:lnTo>
                    <a:lnTo>
                      <a:pt x="6" y="174"/>
                    </a:lnTo>
                    <a:lnTo>
                      <a:pt x="0" y="180"/>
                    </a:lnTo>
                    <a:lnTo>
                      <a:pt x="0" y="168"/>
                    </a:lnTo>
                    <a:lnTo>
                      <a:pt x="6" y="156"/>
                    </a:lnTo>
                    <a:lnTo>
                      <a:pt x="6" y="144"/>
                    </a:lnTo>
                    <a:lnTo>
                      <a:pt x="12" y="132"/>
                    </a:lnTo>
                    <a:lnTo>
                      <a:pt x="18" y="120"/>
                    </a:lnTo>
                    <a:lnTo>
                      <a:pt x="24" y="108"/>
                    </a:lnTo>
                    <a:lnTo>
                      <a:pt x="24" y="102"/>
                    </a:lnTo>
                    <a:lnTo>
                      <a:pt x="30" y="90"/>
                    </a:lnTo>
                    <a:lnTo>
                      <a:pt x="36" y="78"/>
                    </a:lnTo>
                    <a:lnTo>
                      <a:pt x="42" y="66"/>
                    </a:lnTo>
                    <a:lnTo>
                      <a:pt x="42" y="54"/>
                    </a:lnTo>
                    <a:lnTo>
                      <a:pt x="48" y="42"/>
                    </a:lnTo>
                    <a:lnTo>
                      <a:pt x="54" y="30"/>
                    </a:lnTo>
                    <a:lnTo>
                      <a:pt x="60" y="24"/>
                    </a:lnTo>
                    <a:lnTo>
                      <a:pt x="60" y="12"/>
                    </a:lnTo>
                    <a:lnTo>
                      <a:pt x="66" y="0"/>
                    </a:lnTo>
                    <a:lnTo>
                      <a:pt x="72" y="6"/>
                    </a:lnTo>
                    <a:lnTo>
                      <a:pt x="78" y="6"/>
                    </a:lnTo>
                    <a:close/>
                  </a:path>
                </a:pathLst>
              </a:custGeom>
              <a:solidFill>
                <a:srgbClr val="B0B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3" name="Freeform 28"/>
              <p:cNvSpPr>
                <a:spLocks/>
              </p:cNvSpPr>
              <p:nvPr/>
            </p:nvSpPr>
            <p:spPr bwMode="auto">
              <a:xfrm>
                <a:off x="2568" y="1770"/>
                <a:ext cx="30" cy="6"/>
              </a:xfrm>
              <a:custGeom>
                <a:avLst/>
                <a:gdLst>
                  <a:gd name="T0" fmla="*/ 30 w 30"/>
                  <a:gd name="T1" fmla="*/ 0 h 6"/>
                  <a:gd name="T2" fmla="*/ 18 w 30"/>
                  <a:gd name="T3" fmla="*/ 0 h 6"/>
                  <a:gd name="T4" fmla="*/ 12 w 30"/>
                  <a:gd name="T5" fmla="*/ 6 h 6"/>
                  <a:gd name="T6" fmla="*/ 6 w 30"/>
                  <a:gd name="T7" fmla="*/ 6 h 6"/>
                  <a:gd name="T8" fmla="*/ 0 w 30"/>
                  <a:gd name="T9" fmla="*/ 6 h 6"/>
                  <a:gd name="T10" fmla="*/ 0 w 30"/>
                  <a:gd name="T11" fmla="*/ 6 h 6"/>
                  <a:gd name="T12" fmla="*/ 6 w 30"/>
                  <a:gd name="T13" fmla="*/ 6 h 6"/>
                  <a:gd name="T14" fmla="*/ 18 w 30"/>
                  <a:gd name="T15" fmla="*/ 0 h 6"/>
                  <a:gd name="T16" fmla="*/ 24 w 30"/>
                  <a:gd name="T17" fmla="*/ 0 h 6"/>
                  <a:gd name="T18" fmla="*/ 30 w 30"/>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6">
                    <a:moveTo>
                      <a:pt x="30" y="0"/>
                    </a:moveTo>
                    <a:lnTo>
                      <a:pt x="18" y="0"/>
                    </a:lnTo>
                    <a:lnTo>
                      <a:pt x="12" y="6"/>
                    </a:lnTo>
                    <a:lnTo>
                      <a:pt x="6" y="6"/>
                    </a:lnTo>
                    <a:lnTo>
                      <a:pt x="0" y="6"/>
                    </a:lnTo>
                    <a:lnTo>
                      <a:pt x="6" y="6"/>
                    </a:lnTo>
                    <a:lnTo>
                      <a:pt x="18" y="0"/>
                    </a:lnTo>
                    <a:lnTo>
                      <a:pt x="24"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4" name="Freeform 29"/>
              <p:cNvSpPr>
                <a:spLocks/>
              </p:cNvSpPr>
              <p:nvPr/>
            </p:nvSpPr>
            <p:spPr bwMode="auto">
              <a:xfrm>
                <a:off x="1062" y="1776"/>
                <a:ext cx="1668" cy="36"/>
              </a:xfrm>
              <a:custGeom>
                <a:avLst/>
                <a:gdLst>
                  <a:gd name="T0" fmla="*/ 450 w 1668"/>
                  <a:gd name="T1" fmla="*/ 0 h 36"/>
                  <a:gd name="T2" fmla="*/ 570 w 1668"/>
                  <a:gd name="T3" fmla="*/ 6 h 36"/>
                  <a:gd name="T4" fmla="*/ 696 w 1668"/>
                  <a:gd name="T5" fmla="*/ 6 h 36"/>
                  <a:gd name="T6" fmla="*/ 822 w 1668"/>
                  <a:gd name="T7" fmla="*/ 12 h 36"/>
                  <a:gd name="T8" fmla="*/ 918 w 1668"/>
                  <a:gd name="T9" fmla="*/ 12 h 36"/>
                  <a:gd name="T10" fmla="*/ 1002 w 1668"/>
                  <a:gd name="T11" fmla="*/ 12 h 36"/>
                  <a:gd name="T12" fmla="*/ 1080 w 1668"/>
                  <a:gd name="T13" fmla="*/ 12 h 36"/>
                  <a:gd name="T14" fmla="*/ 1164 w 1668"/>
                  <a:gd name="T15" fmla="*/ 12 h 36"/>
                  <a:gd name="T16" fmla="*/ 1242 w 1668"/>
                  <a:gd name="T17" fmla="*/ 18 h 36"/>
                  <a:gd name="T18" fmla="*/ 1350 w 1668"/>
                  <a:gd name="T19" fmla="*/ 18 h 36"/>
                  <a:gd name="T20" fmla="*/ 1452 w 1668"/>
                  <a:gd name="T21" fmla="*/ 18 h 36"/>
                  <a:gd name="T22" fmla="*/ 1560 w 1668"/>
                  <a:gd name="T23" fmla="*/ 24 h 36"/>
                  <a:gd name="T24" fmla="*/ 1662 w 1668"/>
                  <a:gd name="T25" fmla="*/ 30 h 36"/>
                  <a:gd name="T26" fmla="*/ 1602 w 1668"/>
                  <a:gd name="T27" fmla="*/ 36 h 36"/>
                  <a:gd name="T28" fmla="*/ 1482 w 1668"/>
                  <a:gd name="T29" fmla="*/ 36 h 36"/>
                  <a:gd name="T30" fmla="*/ 1362 w 1668"/>
                  <a:gd name="T31" fmla="*/ 36 h 36"/>
                  <a:gd name="T32" fmla="*/ 1248 w 1668"/>
                  <a:gd name="T33" fmla="*/ 30 h 36"/>
                  <a:gd name="T34" fmla="*/ 1122 w 1668"/>
                  <a:gd name="T35" fmla="*/ 30 h 36"/>
                  <a:gd name="T36" fmla="*/ 1002 w 1668"/>
                  <a:gd name="T37" fmla="*/ 30 h 36"/>
                  <a:gd name="T38" fmla="*/ 876 w 1668"/>
                  <a:gd name="T39" fmla="*/ 24 h 36"/>
                  <a:gd name="T40" fmla="*/ 750 w 1668"/>
                  <a:gd name="T41" fmla="*/ 24 h 36"/>
                  <a:gd name="T42" fmla="*/ 630 w 1668"/>
                  <a:gd name="T43" fmla="*/ 18 h 36"/>
                  <a:gd name="T44" fmla="*/ 516 w 1668"/>
                  <a:gd name="T45" fmla="*/ 24 h 36"/>
                  <a:gd name="T46" fmla="*/ 396 w 1668"/>
                  <a:gd name="T47" fmla="*/ 24 h 36"/>
                  <a:gd name="T48" fmla="*/ 276 w 1668"/>
                  <a:gd name="T49" fmla="*/ 18 h 36"/>
                  <a:gd name="T50" fmla="*/ 186 w 1668"/>
                  <a:gd name="T51" fmla="*/ 18 h 36"/>
                  <a:gd name="T52" fmla="*/ 132 w 1668"/>
                  <a:gd name="T53" fmla="*/ 18 h 36"/>
                  <a:gd name="T54" fmla="*/ 84 w 1668"/>
                  <a:gd name="T55" fmla="*/ 18 h 36"/>
                  <a:gd name="T56" fmla="*/ 24 w 1668"/>
                  <a:gd name="T57" fmla="*/ 18 h 36"/>
                  <a:gd name="T58" fmla="*/ 0 w 1668"/>
                  <a:gd name="T59" fmla="*/ 0 h 36"/>
                  <a:gd name="T60" fmla="*/ 24 w 1668"/>
                  <a:gd name="T61" fmla="*/ 0 h 36"/>
                  <a:gd name="T62" fmla="*/ 48 w 1668"/>
                  <a:gd name="T63" fmla="*/ 0 h 36"/>
                  <a:gd name="T64" fmla="*/ 72 w 1668"/>
                  <a:gd name="T65" fmla="*/ 0 h 36"/>
                  <a:gd name="T66" fmla="*/ 96 w 1668"/>
                  <a:gd name="T67" fmla="*/ 0 h 36"/>
                  <a:gd name="T68" fmla="*/ 168 w 1668"/>
                  <a:gd name="T69" fmla="*/ 0 h 36"/>
                  <a:gd name="T70" fmla="*/ 246 w 1668"/>
                  <a:gd name="T71" fmla="*/ 0 h 36"/>
                  <a:gd name="T72" fmla="*/ 324 w 1668"/>
                  <a:gd name="T73" fmla="*/ 0 h 36"/>
                  <a:gd name="T74" fmla="*/ 396 w 1668"/>
                  <a:gd name="T75" fmla="*/ 0 h 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68" h="36">
                    <a:moveTo>
                      <a:pt x="396" y="0"/>
                    </a:moveTo>
                    <a:lnTo>
                      <a:pt x="450" y="0"/>
                    </a:lnTo>
                    <a:lnTo>
                      <a:pt x="510" y="6"/>
                    </a:lnTo>
                    <a:lnTo>
                      <a:pt x="570" y="6"/>
                    </a:lnTo>
                    <a:lnTo>
                      <a:pt x="636" y="6"/>
                    </a:lnTo>
                    <a:lnTo>
                      <a:pt x="696" y="6"/>
                    </a:lnTo>
                    <a:lnTo>
                      <a:pt x="756" y="12"/>
                    </a:lnTo>
                    <a:lnTo>
                      <a:pt x="822" y="12"/>
                    </a:lnTo>
                    <a:lnTo>
                      <a:pt x="882" y="12"/>
                    </a:lnTo>
                    <a:lnTo>
                      <a:pt x="918" y="12"/>
                    </a:lnTo>
                    <a:lnTo>
                      <a:pt x="960" y="12"/>
                    </a:lnTo>
                    <a:lnTo>
                      <a:pt x="1002" y="12"/>
                    </a:lnTo>
                    <a:lnTo>
                      <a:pt x="1038" y="12"/>
                    </a:lnTo>
                    <a:lnTo>
                      <a:pt x="1080" y="12"/>
                    </a:lnTo>
                    <a:lnTo>
                      <a:pt x="1122" y="12"/>
                    </a:lnTo>
                    <a:lnTo>
                      <a:pt x="1164" y="12"/>
                    </a:lnTo>
                    <a:lnTo>
                      <a:pt x="1200" y="18"/>
                    </a:lnTo>
                    <a:lnTo>
                      <a:pt x="1242" y="18"/>
                    </a:lnTo>
                    <a:lnTo>
                      <a:pt x="1296" y="18"/>
                    </a:lnTo>
                    <a:lnTo>
                      <a:pt x="1350" y="18"/>
                    </a:lnTo>
                    <a:lnTo>
                      <a:pt x="1404" y="18"/>
                    </a:lnTo>
                    <a:lnTo>
                      <a:pt x="1452" y="18"/>
                    </a:lnTo>
                    <a:lnTo>
                      <a:pt x="1506" y="18"/>
                    </a:lnTo>
                    <a:lnTo>
                      <a:pt x="1560" y="24"/>
                    </a:lnTo>
                    <a:lnTo>
                      <a:pt x="1608" y="24"/>
                    </a:lnTo>
                    <a:lnTo>
                      <a:pt x="1662" y="30"/>
                    </a:lnTo>
                    <a:lnTo>
                      <a:pt x="1668" y="36"/>
                    </a:lnTo>
                    <a:lnTo>
                      <a:pt x="1602" y="36"/>
                    </a:lnTo>
                    <a:lnTo>
                      <a:pt x="1542" y="36"/>
                    </a:lnTo>
                    <a:lnTo>
                      <a:pt x="1482" y="36"/>
                    </a:lnTo>
                    <a:lnTo>
                      <a:pt x="1422" y="36"/>
                    </a:lnTo>
                    <a:lnTo>
                      <a:pt x="1362" y="36"/>
                    </a:lnTo>
                    <a:lnTo>
                      <a:pt x="1308" y="36"/>
                    </a:lnTo>
                    <a:lnTo>
                      <a:pt x="1248" y="30"/>
                    </a:lnTo>
                    <a:lnTo>
                      <a:pt x="1188" y="30"/>
                    </a:lnTo>
                    <a:lnTo>
                      <a:pt x="1122" y="30"/>
                    </a:lnTo>
                    <a:lnTo>
                      <a:pt x="1062" y="30"/>
                    </a:lnTo>
                    <a:lnTo>
                      <a:pt x="1002" y="30"/>
                    </a:lnTo>
                    <a:lnTo>
                      <a:pt x="936" y="30"/>
                    </a:lnTo>
                    <a:lnTo>
                      <a:pt x="876" y="24"/>
                    </a:lnTo>
                    <a:lnTo>
                      <a:pt x="816" y="24"/>
                    </a:lnTo>
                    <a:lnTo>
                      <a:pt x="750" y="24"/>
                    </a:lnTo>
                    <a:lnTo>
                      <a:pt x="690" y="18"/>
                    </a:lnTo>
                    <a:lnTo>
                      <a:pt x="630" y="18"/>
                    </a:lnTo>
                    <a:lnTo>
                      <a:pt x="576" y="24"/>
                    </a:lnTo>
                    <a:lnTo>
                      <a:pt x="516" y="24"/>
                    </a:lnTo>
                    <a:lnTo>
                      <a:pt x="456" y="24"/>
                    </a:lnTo>
                    <a:lnTo>
                      <a:pt x="396" y="24"/>
                    </a:lnTo>
                    <a:lnTo>
                      <a:pt x="336" y="24"/>
                    </a:lnTo>
                    <a:lnTo>
                      <a:pt x="276" y="18"/>
                    </a:lnTo>
                    <a:lnTo>
                      <a:pt x="216" y="18"/>
                    </a:lnTo>
                    <a:lnTo>
                      <a:pt x="186" y="18"/>
                    </a:lnTo>
                    <a:lnTo>
                      <a:pt x="162" y="18"/>
                    </a:lnTo>
                    <a:lnTo>
                      <a:pt x="132" y="18"/>
                    </a:lnTo>
                    <a:lnTo>
                      <a:pt x="108" y="18"/>
                    </a:lnTo>
                    <a:lnTo>
                      <a:pt x="84" y="18"/>
                    </a:lnTo>
                    <a:lnTo>
                      <a:pt x="54" y="18"/>
                    </a:lnTo>
                    <a:lnTo>
                      <a:pt x="24" y="18"/>
                    </a:lnTo>
                    <a:lnTo>
                      <a:pt x="0" y="18"/>
                    </a:lnTo>
                    <a:lnTo>
                      <a:pt x="0" y="0"/>
                    </a:lnTo>
                    <a:lnTo>
                      <a:pt x="12" y="0"/>
                    </a:lnTo>
                    <a:lnTo>
                      <a:pt x="24" y="0"/>
                    </a:lnTo>
                    <a:lnTo>
                      <a:pt x="36" y="0"/>
                    </a:lnTo>
                    <a:lnTo>
                      <a:pt x="48" y="0"/>
                    </a:lnTo>
                    <a:lnTo>
                      <a:pt x="54" y="0"/>
                    </a:lnTo>
                    <a:lnTo>
                      <a:pt x="72" y="0"/>
                    </a:lnTo>
                    <a:lnTo>
                      <a:pt x="84" y="0"/>
                    </a:lnTo>
                    <a:lnTo>
                      <a:pt x="96" y="0"/>
                    </a:lnTo>
                    <a:lnTo>
                      <a:pt x="132" y="0"/>
                    </a:lnTo>
                    <a:lnTo>
                      <a:pt x="168" y="0"/>
                    </a:lnTo>
                    <a:lnTo>
                      <a:pt x="204" y="0"/>
                    </a:lnTo>
                    <a:lnTo>
                      <a:pt x="246" y="0"/>
                    </a:lnTo>
                    <a:lnTo>
                      <a:pt x="282" y="0"/>
                    </a:lnTo>
                    <a:lnTo>
                      <a:pt x="324" y="0"/>
                    </a:lnTo>
                    <a:lnTo>
                      <a:pt x="360" y="0"/>
                    </a:lnTo>
                    <a:lnTo>
                      <a:pt x="3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5" name="Freeform 30"/>
              <p:cNvSpPr>
                <a:spLocks/>
              </p:cNvSpPr>
              <p:nvPr/>
            </p:nvSpPr>
            <p:spPr bwMode="auto">
              <a:xfrm>
                <a:off x="330" y="1782"/>
                <a:ext cx="126" cy="180"/>
              </a:xfrm>
              <a:custGeom>
                <a:avLst/>
                <a:gdLst>
                  <a:gd name="T0" fmla="*/ 120 w 126"/>
                  <a:gd name="T1" fmla="*/ 48 h 180"/>
                  <a:gd name="T2" fmla="*/ 120 w 126"/>
                  <a:gd name="T3" fmla="*/ 114 h 180"/>
                  <a:gd name="T4" fmla="*/ 126 w 126"/>
                  <a:gd name="T5" fmla="*/ 180 h 180"/>
                  <a:gd name="T6" fmla="*/ 102 w 126"/>
                  <a:gd name="T7" fmla="*/ 180 h 180"/>
                  <a:gd name="T8" fmla="*/ 96 w 126"/>
                  <a:gd name="T9" fmla="*/ 174 h 180"/>
                  <a:gd name="T10" fmla="*/ 90 w 126"/>
                  <a:gd name="T11" fmla="*/ 156 h 180"/>
                  <a:gd name="T12" fmla="*/ 72 w 126"/>
                  <a:gd name="T13" fmla="*/ 156 h 180"/>
                  <a:gd name="T14" fmla="*/ 84 w 126"/>
                  <a:gd name="T15" fmla="*/ 150 h 180"/>
                  <a:gd name="T16" fmla="*/ 84 w 126"/>
                  <a:gd name="T17" fmla="*/ 132 h 180"/>
                  <a:gd name="T18" fmla="*/ 66 w 126"/>
                  <a:gd name="T19" fmla="*/ 144 h 180"/>
                  <a:gd name="T20" fmla="*/ 60 w 126"/>
                  <a:gd name="T21" fmla="*/ 144 h 180"/>
                  <a:gd name="T22" fmla="*/ 72 w 126"/>
                  <a:gd name="T23" fmla="*/ 138 h 180"/>
                  <a:gd name="T24" fmla="*/ 84 w 126"/>
                  <a:gd name="T25" fmla="*/ 120 h 180"/>
                  <a:gd name="T26" fmla="*/ 72 w 126"/>
                  <a:gd name="T27" fmla="*/ 114 h 180"/>
                  <a:gd name="T28" fmla="*/ 60 w 126"/>
                  <a:gd name="T29" fmla="*/ 120 h 180"/>
                  <a:gd name="T30" fmla="*/ 48 w 126"/>
                  <a:gd name="T31" fmla="*/ 132 h 180"/>
                  <a:gd name="T32" fmla="*/ 60 w 126"/>
                  <a:gd name="T33" fmla="*/ 120 h 180"/>
                  <a:gd name="T34" fmla="*/ 78 w 126"/>
                  <a:gd name="T35" fmla="*/ 108 h 180"/>
                  <a:gd name="T36" fmla="*/ 78 w 126"/>
                  <a:gd name="T37" fmla="*/ 90 h 180"/>
                  <a:gd name="T38" fmla="*/ 54 w 126"/>
                  <a:gd name="T39" fmla="*/ 108 h 180"/>
                  <a:gd name="T40" fmla="*/ 48 w 126"/>
                  <a:gd name="T41" fmla="*/ 102 h 180"/>
                  <a:gd name="T42" fmla="*/ 72 w 126"/>
                  <a:gd name="T43" fmla="*/ 90 h 180"/>
                  <a:gd name="T44" fmla="*/ 72 w 126"/>
                  <a:gd name="T45" fmla="*/ 72 h 180"/>
                  <a:gd name="T46" fmla="*/ 60 w 126"/>
                  <a:gd name="T47" fmla="*/ 78 h 180"/>
                  <a:gd name="T48" fmla="*/ 66 w 126"/>
                  <a:gd name="T49" fmla="*/ 66 h 180"/>
                  <a:gd name="T50" fmla="*/ 66 w 126"/>
                  <a:gd name="T51" fmla="*/ 54 h 180"/>
                  <a:gd name="T52" fmla="*/ 72 w 126"/>
                  <a:gd name="T53" fmla="*/ 42 h 180"/>
                  <a:gd name="T54" fmla="*/ 42 w 126"/>
                  <a:gd name="T55" fmla="*/ 54 h 180"/>
                  <a:gd name="T56" fmla="*/ 30 w 126"/>
                  <a:gd name="T57" fmla="*/ 54 h 180"/>
                  <a:gd name="T58" fmla="*/ 48 w 126"/>
                  <a:gd name="T59" fmla="*/ 48 h 180"/>
                  <a:gd name="T60" fmla="*/ 54 w 126"/>
                  <a:gd name="T61" fmla="*/ 30 h 180"/>
                  <a:gd name="T62" fmla="*/ 42 w 126"/>
                  <a:gd name="T63" fmla="*/ 36 h 180"/>
                  <a:gd name="T64" fmla="*/ 18 w 126"/>
                  <a:gd name="T65" fmla="*/ 48 h 180"/>
                  <a:gd name="T66" fmla="*/ 18 w 126"/>
                  <a:gd name="T67" fmla="*/ 42 h 180"/>
                  <a:gd name="T68" fmla="*/ 36 w 126"/>
                  <a:gd name="T69" fmla="*/ 30 h 180"/>
                  <a:gd name="T70" fmla="*/ 48 w 126"/>
                  <a:gd name="T71" fmla="*/ 12 h 180"/>
                  <a:gd name="T72" fmla="*/ 24 w 126"/>
                  <a:gd name="T73" fmla="*/ 24 h 180"/>
                  <a:gd name="T74" fmla="*/ 6 w 126"/>
                  <a:gd name="T75" fmla="*/ 30 h 180"/>
                  <a:gd name="T76" fmla="*/ 24 w 126"/>
                  <a:gd name="T77" fmla="*/ 24 h 180"/>
                  <a:gd name="T78" fmla="*/ 36 w 126"/>
                  <a:gd name="T79" fmla="*/ 12 h 180"/>
                  <a:gd name="T80" fmla="*/ 54 w 126"/>
                  <a:gd name="T81" fmla="*/ 0 h 180"/>
                  <a:gd name="T82" fmla="*/ 84 w 126"/>
                  <a:gd name="T83" fmla="*/ 0 h 180"/>
                  <a:gd name="T84" fmla="*/ 114 w 126"/>
                  <a:gd name="T85" fmla="*/ 0 h 1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180">
                    <a:moveTo>
                      <a:pt x="114" y="0"/>
                    </a:moveTo>
                    <a:lnTo>
                      <a:pt x="120" y="24"/>
                    </a:lnTo>
                    <a:lnTo>
                      <a:pt x="120" y="48"/>
                    </a:lnTo>
                    <a:lnTo>
                      <a:pt x="120" y="66"/>
                    </a:lnTo>
                    <a:lnTo>
                      <a:pt x="120" y="90"/>
                    </a:lnTo>
                    <a:lnTo>
                      <a:pt x="120" y="114"/>
                    </a:lnTo>
                    <a:lnTo>
                      <a:pt x="120" y="132"/>
                    </a:lnTo>
                    <a:lnTo>
                      <a:pt x="120" y="156"/>
                    </a:lnTo>
                    <a:lnTo>
                      <a:pt x="126" y="180"/>
                    </a:lnTo>
                    <a:lnTo>
                      <a:pt x="120" y="180"/>
                    </a:lnTo>
                    <a:lnTo>
                      <a:pt x="108" y="180"/>
                    </a:lnTo>
                    <a:lnTo>
                      <a:pt x="102" y="180"/>
                    </a:lnTo>
                    <a:lnTo>
                      <a:pt x="102" y="174"/>
                    </a:lnTo>
                    <a:lnTo>
                      <a:pt x="96" y="174"/>
                    </a:lnTo>
                    <a:lnTo>
                      <a:pt x="84" y="174"/>
                    </a:lnTo>
                    <a:lnTo>
                      <a:pt x="90" y="162"/>
                    </a:lnTo>
                    <a:lnTo>
                      <a:pt x="90" y="156"/>
                    </a:lnTo>
                    <a:lnTo>
                      <a:pt x="84" y="156"/>
                    </a:lnTo>
                    <a:lnTo>
                      <a:pt x="78" y="156"/>
                    </a:lnTo>
                    <a:lnTo>
                      <a:pt x="72" y="156"/>
                    </a:lnTo>
                    <a:lnTo>
                      <a:pt x="72" y="162"/>
                    </a:lnTo>
                    <a:lnTo>
                      <a:pt x="72" y="156"/>
                    </a:lnTo>
                    <a:lnTo>
                      <a:pt x="84" y="150"/>
                    </a:lnTo>
                    <a:lnTo>
                      <a:pt x="84" y="144"/>
                    </a:lnTo>
                    <a:lnTo>
                      <a:pt x="84" y="138"/>
                    </a:lnTo>
                    <a:lnTo>
                      <a:pt x="84" y="132"/>
                    </a:lnTo>
                    <a:lnTo>
                      <a:pt x="78" y="132"/>
                    </a:lnTo>
                    <a:lnTo>
                      <a:pt x="72" y="138"/>
                    </a:lnTo>
                    <a:lnTo>
                      <a:pt x="66" y="144"/>
                    </a:lnTo>
                    <a:lnTo>
                      <a:pt x="60" y="150"/>
                    </a:lnTo>
                    <a:lnTo>
                      <a:pt x="54" y="150"/>
                    </a:lnTo>
                    <a:lnTo>
                      <a:pt x="60" y="144"/>
                    </a:lnTo>
                    <a:lnTo>
                      <a:pt x="66" y="144"/>
                    </a:lnTo>
                    <a:lnTo>
                      <a:pt x="72" y="138"/>
                    </a:lnTo>
                    <a:lnTo>
                      <a:pt x="78" y="132"/>
                    </a:lnTo>
                    <a:lnTo>
                      <a:pt x="84" y="126"/>
                    </a:lnTo>
                    <a:lnTo>
                      <a:pt x="84" y="120"/>
                    </a:lnTo>
                    <a:lnTo>
                      <a:pt x="90" y="114"/>
                    </a:lnTo>
                    <a:lnTo>
                      <a:pt x="78" y="114"/>
                    </a:lnTo>
                    <a:lnTo>
                      <a:pt x="72" y="114"/>
                    </a:lnTo>
                    <a:lnTo>
                      <a:pt x="66" y="120"/>
                    </a:lnTo>
                    <a:lnTo>
                      <a:pt x="60" y="120"/>
                    </a:lnTo>
                    <a:lnTo>
                      <a:pt x="54" y="126"/>
                    </a:lnTo>
                    <a:lnTo>
                      <a:pt x="48" y="132"/>
                    </a:lnTo>
                    <a:lnTo>
                      <a:pt x="48" y="126"/>
                    </a:lnTo>
                    <a:lnTo>
                      <a:pt x="54" y="126"/>
                    </a:lnTo>
                    <a:lnTo>
                      <a:pt x="60" y="120"/>
                    </a:lnTo>
                    <a:lnTo>
                      <a:pt x="66" y="114"/>
                    </a:lnTo>
                    <a:lnTo>
                      <a:pt x="72" y="114"/>
                    </a:lnTo>
                    <a:lnTo>
                      <a:pt x="78" y="108"/>
                    </a:lnTo>
                    <a:lnTo>
                      <a:pt x="78" y="102"/>
                    </a:lnTo>
                    <a:lnTo>
                      <a:pt x="84" y="96"/>
                    </a:lnTo>
                    <a:lnTo>
                      <a:pt x="78" y="90"/>
                    </a:lnTo>
                    <a:lnTo>
                      <a:pt x="72" y="96"/>
                    </a:lnTo>
                    <a:lnTo>
                      <a:pt x="60" y="102"/>
                    </a:lnTo>
                    <a:lnTo>
                      <a:pt x="54" y="108"/>
                    </a:lnTo>
                    <a:lnTo>
                      <a:pt x="48" y="108"/>
                    </a:lnTo>
                    <a:lnTo>
                      <a:pt x="48" y="114"/>
                    </a:lnTo>
                    <a:lnTo>
                      <a:pt x="48" y="102"/>
                    </a:lnTo>
                    <a:lnTo>
                      <a:pt x="60" y="96"/>
                    </a:lnTo>
                    <a:lnTo>
                      <a:pt x="66" y="90"/>
                    </a:lnTo>
                    <a:lnTo>
                      <a:pt x="72" y="90"/>
                    </a:lnTo>
                    <a:lnTo>
                      <a:pt x="78" y="84"/>
                    </a:lnTo>
                    <a:lnTo>
                      <a:pt x="78" y="72"/>
                    </a:lnTo>
                    <a:lnTo>
                      <a:pt x="72" y="72"/>
                    </a:lnTo>
                    <a:lnTo>
                      <a:pt x="66" y="72"/>
                    </a:lnTo>
                    <a:lnTo>
                      <a:pt x="60" y="78"/>
                    </a:lnTo>
                    <a:lnTo>
                      <a:pt x="60" y="72"/>
                    </a:lnTo>
                    <a:lnTo>
                      <a:pt x="66" y="66"/>
                    </a:lnTo>
                    <a:lnTo>
                      <a:pt x="66" y="60"/>
                    </a:lnTo>
                    <a:lnTo>
                      <a:pt x="66" y="54"/>
                    </a:lnTo>
                    <a:lnTo>
                      <a:pt x="72" y="48"/>
                    </a:lnTo>
                    <a:lnTo>
                      <a:pt x="72" y="42"/>
                    </a:lnTo>
                    <a:lnTo>
                      <a:pt x="60" y="42"/>
                    </a:lnTo>
                    <a:lnTo>
                      <a:pt x="54" y="48"/>
                    </a:lnTo>
                    <a:lnTo>
                      <a:pt x="42" y="54"/>
                    </a:lnTo>
                    <a:lnTo>
                      <a:pt x="36" y="54"/>
                    </a:lnTo>
                    <a:lnTo>
                      <a:pt x="24" y="60"/>
                    </a:lnTo>
                    <a:lnTo>
                      <a:pt x="30" y="54"/>
                    </a:lnTo>
                    <a:lnTo>
                      <a:pt x="36" y="48"/>
                    </a:lnTo>
                    <a:lnTo>
                      <a:pt x="42" y="48"/>
                    </a:lnTo>
                    <a:lnTo>
                      <a:pt x="48" y="48"/>
                    </a:lnTo>
                    <a:lnTo>
                      <a:pt x="54" y="42"/>
                    </a:lnTo>
                    <a:lnTo>
                      <a:pt x="54" y="36"/>
                    </a:lnTo>
                    <a:lnTo>
                      <a:pt x="54" y="30"/>
                    </a:lnTo>
                    <a:lnTo>
                      <a:pt x="54" y="24"/>
                    </a:lnTo>
                    <a:lnTo>
                      <a:pt x="48" y="30"/>
                    </a:lnTo>
                    <a:lnTo>
                      <a:pt x="42" y="36"/>
                    </a:lnTo>
                    <a:lnTo>
                      <a:pt x="30" y="36"/>
                    </a:lnTo>
                    <a:lnTo>
                      <a:pt x="24" y="42"/>
                    </a:lnTo>
                    <a:lnTo>
                      <a:pt x="18" y="48"/>
                    </a:lnTo>
                    <a:lnTo>
                      <a:pt x="12" y="48"/>
                    </a:lnTo>
                    <a:lnTo>
                      <a:pt x="12" y="42"/>
                    </a:lnTo>
                    <a:lnTo>
                      <a:pt x="18" y="42"/>
                    </a:lnTo>
                    <a:lnTo>
                      <a:pt x="24" y="36"/>
                    </a:lnTo>
                    <a:lnTo>
                      <a:pt x="30" y="36"/>
                    </a:lnTo>
                    <a:lnTo>
                      <a:pt x="36" y="30"/>
                    </a:lnTo>
                    <a:lnTo>
                      <a:pt x="42" y="24"/>
                    </a:lnTo>
                    <a:lnTo>
                      <a:pt x="42" y="18"/>
                    </a:lnTo>
                    <a:lnTo>
                      <a:pt x="48" y="12"/>
                    </a:lnTo>
                    <a:lnTo>
                      <a:pt x="42" y="12"/>
                    </a:lnTo>
                    <a:lnTo>
                      <a:pt x="36" y="18"/>
                    </a:lnTo>
                    <a:lnTo>
                      <a:pt x="24" y="24"/>
                    </a:lnTo>
                    <a:lnTo>
                      <a:pt x="18" y="24"/>
                    </a:lnTo>
                    <a:lnTo>
                      <a:pt x="0" y="36"/>
                    </a:lnTo>
                    <a:lnTo>
                      <a:pt x="6" y="30"/>
                    </a:lnTo>
                    <a:lnTo>
                      <a:pt x="12" y="30"/>
                    </a:lnTo>
                    <a:lnTo>
                      <a:pt x="12" y="24"/>
                    </a:lnTo>
                    <a:lnTo>
                      <a:pt x="24" y="24"/>
                    </a:lnTo>
                    <a:lnTo>
                      <a:pt x="24" y="18"/>
                    </a:lnTo>
                    <a:lnTo>
                      <a:pt x="30" y="18"/>
                    </a:lnTo>
                    <a:lnTo>
                      <a:pt x="36" y="12"/>
                    </a:lnTo>
                    <a:lnTo>
                      <a:pt x="36" y="6"/>
                    </a:lnTo>
                    <a:lnTo>
                      <a:pt x="42" y="0"/>
                    </a:lnTo>
                    <a:lnTo>
                      <a:pt x="54" y="0"/>
                    </a:lnTo>
                    <a:lnTo>
                      <a:pt x="66" y="0"/>
                    </a:lnTo>
                    <a:lnTo>
                      <a:pt x="72" y="0"/>
                    </a:lnTo>
                    <a:lnTo>
                      <a:pt x="84" y="0"/>
                    </a:lnTo>
                    <a:lnTo>
                      <a:pt x="96" y="0"/>
                    </a:lnTo>
                    <a:lnTo>
                      <a:pt x="102" y="0"/>
                    </a:lnTo>
                    <a:lnTo>
                      <a:pt x="114" y="0"/>
                    </a:lnTo>
                    <a:close/>
                  </a:path>
                </a:pathLst>
              </a:custGeom>
              <a:solidFill>
                <a:srgbClr val="B0B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6" name="Freeform 31"/>
              <p:cNvSpPr>
                <a:spLocks/>
              </p:cNvSpPr>
              <p:nvPr/>
            </p:nvSpPr>
            <p:spPr bwMode="auto">
              <a:xfrm>
                <a:off x="348" y="1788"/>
                <a:ext cx="12" cy="6"/>
              </a:xfrm>
              <a:custGeom>
                <a:avLst/>
                <a:gdLst>
                  <a:gd name="T0" fmla="*/ 0 w 12"/>
                  <a:gd name="T1" fmla="*/ 6 h 6"/>
                  <a:gd name="T2" fmla="*/ 0 w 12"/>
                  <a:gd name="T3" fmla="*/ 0 h 6"/>
                  <a:gd name="T4" fmla="*/ 12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7" name="Freeform 32"/>
              <p:cNvSpPr>
                <a:spLocks/>
              </p:cNvSpPr>
              <p:nvPr/>
            </p:nvSpPr>
            <p:spPr bwMode="auto">
              <a:xfrm>
                <a:off x="270" y="1788"/>
                <a:ext cx="12" cy="78"/>
              </a:xfrm>
              <a:custGeom>
                <a:avLst/>
                <a:gdLst>
                  <a:gd name="T0" fmla="*/ 12 w 12"/>
                  <a:gd name="T1" fmla="*/ 0 h 78"/>
                  <a:gd name="T2" fmla="*/ 6 w 12"/>
                  <a:gd name="T3" fmla="*/ 12 h 78"/>
                  <a:gd name="T4" fmla="*/ 6 w 12"/>
                  <a:gd name="T5" fmla="*/ 24 h 78"/>
                  <a:gd name="T6" fmla="*/ 6 w 12"/>
                  <a:gd name="T7" fmla="*/ 30 h 78"/>
                  <a:gd name="T8" fmla="*/ 6 w 12"/>
                  <a:gd name="T9" fmla="*/ 42 h 78"/>
                  <a:gd name="T10" fmla="*/ 6 w 12"/>
                  <a:gd name="T11" fmla="*/ 48 h 78"/>
                  <a:gd name="T12" fmla="*/ 6 w 12"/>
                  <a:gd name="T13" fmla="*/ 60 h 78"/>
                  <a:gd name="T14" fmla="*/ 6 w 12"/>
                  <a:gd name="T15" fmla="*/ 72 h 78"/>
                  <a:gd name="T16" fmla="*/ 6 w 12"/>
                  <a:gd name="T17" fmla="*/ 78 h 78"/>
                  <a:gd name="T18" fmla="*/ 0 w 12"/>
                  <a:gd name="T19" fmla="*/ 72 h 78"/>
                  <a:gd name="T20" fmla="*/ 0 w 12"/>
                  <a:gd name="T21" fmla="*/ 60 h 78"/>
                  <a:gd name="T22" fmla="*/ 0 w 12"/>
                  <a:gd name="T23" fmla="*/ 54 h 78"/>
                  <a:gd name="T24" fmla="*/ 0 w 12"/>
                  <a:gd name="T25" fmla="*/ 42 h 78"/>
                  <a:gd name="T26" fmla="*/ 0 w 12"/>
                  <a:gd name="T27" fmla="*/ 36 h 78"/>
                  <a:gd name="T28" fmla="*/ 0 w 12"/>
                  <a:gd name="T29" fmla="*/ 24 h 78"/>
                  <a:gd name="T30" fmla="*/ 0 w 12"/>
                  <a:gd name="T31" fmla="*/ 12 h 78"/>
                  <a:gd name="T32" fmla="*/ 0 w 12"/>
                  <a:gd name="T33" fmla="*/ 6 h 78"/>
                  <a:gd name="T34" fmla="*/ 6 w 12"/>
                  <a:gd name="T35" fmla="*/ 0 h 78"/>
                  <a:gd name="T36" fmla="*/ 12 w 12"/>
                  <a:gd name="T37" fmla="*/ 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 h="78">
                    <a:moveTo>
                      <a:pt x="12" y="0"/>
                    </a:moveTo>
                    <a:lnTo>
                      <a:pt x="6" y="12"/>
                    </a:lnTo>
                    <a:lnTo>
                      <a:pt x="6" y="24"/>
                    </a:lnTo>
                    <a:lnTo>
                      <a:pt x="6" y="30"/>
                    </a:lnTo>
                    <a:lnTo>
                      <a:pt x="6" y="42"/>
                    </a:lnTo>
                    <a:lnTo>
                      <a:pt x="6" y="48"/>
                    </a:lnTo>
                    <a:lnTo>
                      <a:pt x="6" y="60"/>
                    </a:lnTo>
                    <a:lnTo>
                      <a:pt x="6" y="72"/>
                    </a:lnTo>
                    <a:lnTo>
                      <a:pt x="6" y="78"/>
                    </a:lnTo>
                    <a:lnTo>
                      <a:pt x="0" y="72"/>
                    </a:lnTo>
                    <a:lnTo>
                      <a:pt x="0" y="60"/>
                    </a:lnTo>
                    <a:lnTo>
                      <a:pt x="0" y="54"/>
                    </a:lnTo>
                    <a:lnTo>
                      <a:pt x="0" y="42"/>
                    </a:lnTo>
                    <a:lnTo>
                      <a:pt x="0" y="36"/>
                    </a:lnTo>
                    <a:lnTo>
                      <a:pt x="0" y="24"/>
                    </a:lnTo>
                    <a:lnTo>
                      <a:pt x="0" y="12"/>
                    </a:lnTo>
                    <a:lnTo>
                      <a:pt x="0" y="6"/>
                    </a:lnTo>
                    <a:lnTo>
                      <a:pt x="6"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8" name="Freeform 33"/>
              <p:cNvSpPr>
                <a:spLocks/>
              </p:cNvSpPr>
              <p:nvPr/>
            </p:nvSpPr>
            <p:spPr bwMode="auto">
              <a:xfrm>
                <a:off x="1236" y="1806"/>
                <a:ext cx="12" cy="150"/>
              </a:xfrm>
              <a:custGeom>
                <a:avLst/>
                <a:gdLst>
                  <a:gd name="T0" fmla="*/ 12 w 12"/>
                  <a:gd name="T1" fmla="*/ 0 h 150"/>
                  <a:gd name="T2" fmla="*/ 12 w 12"/>
                  <a:gd name="T3" fmla="*/ 18 h 150"/>
                  <a:gd name="T4" fmla="*/ 12 w 12"/>
                  <a:gd name="T5" fmla="*/ 42 h 150"/>
                  <a:gd name="T6" fmla="*/ 12 w 12"/>
                  <a:gd name="T7" fmla="*/ 60 h 150"/>
                  <a:gd name="T8" fmla="*/ 12 w 12"/>
                  <a:gd name="T9" fmla="*/ 78 h 150"/>
                  <a:gd name="T10" fmla="*/ 12 w 12"/>
                  <a:gd name="T11" fmla="*/ 96 h 150"/>
                  <a:gd name="T12" fmla="*/ 12 w 12"/>
                  <a:gd name="T13" fmla="*/ 120 h 150"/>
                  <a:gd name="T14" fmla="*/ 12 w 12"/>
                  <a:gd name="T15" fmla="*/ 132 h 150"/>
                  <a:gd name="T16" fmla="*/ 6 w 12"/>
                  <a:gd name="T17" fmla="*/ 150 h 150"/>
                  <a:gd name="T18" fmla="*/ 6 w 12"/>
                  <a:gd name="T19" fmla="*/ 150 h 150"/>
                  <a:gd name="T20" fmla="*/ 6 w 12"/>
                  <a:gd name="T21" fmla="*/ 132 h 150"/>
                  <a:gd name="T22" fmla="*/ 0 w 12"/>
                  <a:gd name="T23" fmla="*/ 114 h 150"/>
                  <a:gd name="T24" fmla="*/ 0 w 12"/>
                  <a:gd name="T25" fmla="*/ 96 h 150"/>
                  <a:gd name="T26" fmla="*/ 0 w 12"/>
                  <a:gd name="T27" fmla="*/ 78 h 150"/>
                  <a:gd name="T28" fmla="*/ 0 w 12"/>
                  <a:gd name="T29" fmla="*/ 60 h 150"/>
                  <a:gd name="T30" fmla="*/ 0 w 12"/>
                  <a:gd name="T31" fmla="*/ 36 h 150"/>
                  <a:gd name="T32" fmla="*/ 0 w 12"/>
                  <a:gd name="T33" fmla="*/ 18 h 150"/>
                  <a:gd name="T34" fmla="*/ 6 w 12"/>
                  <a:gd name="T35" fmla="*/ 0 h 150"/>
                  <a:gd name="T36" fmla="*/ 12 w 12"/>
                  <a:gd name="T37" fmla="*/ 0 h 1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 h="150">
                    <a:moveTo>
                      <a:pt x="12" y="0"/>
                    </a:moveTo>
                    <a:lnTo>
                      <a:pt x="12" y="18"/>
                    </a:lnTo>
                    <a:lnTo>
                      <a:pt x="12" y="42"/>
                    </a:lnTo>
                    <a:lnTo>
                      <a:pt x="12" y="60"/>
                    </a:lnTo>
                    <a:lnTo>
                      <a:pt x="12" y="78"/>
                    </a:lnTo>
                    <a:lnTo>
                      <a:pt x="12" y="96"/>
                    </a:lnTo>
                    <a:lnTo>
                      <a:pt x="12" y="120"/>
                    </a:lnTo>
                    <a:lnTo>
                      <a:pt x="12" y="132"/>
                    </a:lnTo>
                    <a:lnTo>
                      <a:pt x="6" y="150"/>
                    </a:lnTo>
                    <a:lnTo>
                      <a:pt x="6" y="132"/>
                    </a:lnTo>
                    <a:lnTo>
                      <a:pt x="0" y="114"/>
                    </a:lnTo>
                    <a:lnTo>
                      <a:pt x="0" y="96"/>
                    </a:lnTo>
                    <a:lnTo>
                      <a:pt x="0" y="78"/>
                    </a:lnTo>
                    <a:lnTo>
                      <a:pt x="0" y="60"/>
                    </a:lnTo>
                    <a:lnTo>
                      <a:pt x="0" y="36"/>
                    </a:lnTo>
                    <a:lnTo>
                      <a:pt x="0" y="18"/>
                    </a:lnTo>
                    <a:lnTo>
                      <a:pt x="6"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9" name="Freeform 34"/>
              <p:cNvSpPr>
                <a:spLocks/>
              </p:cNvSpPr>
              <p:nvPr/>
            </p:nvSpPr>
            <p:spPr bwMode="auto">
              <a:xfrm>
                <a:off x="1128" y="1806"/>
                <a:ext cx="18" cy="6"/>
              </a:xfrm>
              <a:custGeom>
                <a:avLst/>
                <a:gdLst>
                  <a:gd name="T0" fmla="*/ 18 w 18"/>
                  <a:gd name="T1" fmla="*/ 0 h 6"/>
                  <a:gd name="T2" fmla="*/ 18 w 18"/>
                  <a:gd name="T3" fmla="*/ 6 h 6"/>
                  <a:gd name="T4" fmla="*/ 12 w 18"/>
                  <a:gd name="T5" fmla="*/ 6 h 6"/>
                  <a:gd name="T6" fmla="*/ 12 w 18"/>
                  <a:gd name="T7" fmla="*/ 6 h 6"/>
                  <a:gd name="T8" fmla="*/ 6 w 18"/>
                  <a:gd name="T9" fmla="*/ 6 h 6"/>
                  <a:gd name="T10" fmla="*/ 0 w 18"/>
                  <a:gd name="T11" fmla="*/ 6 h 6"/>
                  <a:gd name="T12" fmla="*/ 0 w 18"/>
                  <a:gd name="T13" fmla="*/ 0 h 6"/>
                  <a:gd name="T14" fmla="*/ 6 w 18"/>
                  <a:gd name="T15" fmla="*/ 0 h 6"/>
                  <a:gd name="T16" fmla="*/ 12 w 18"/>
                  <a:gd name="T17" fmla="*/ 0 h 6"/>
                  <a:gd name="T18" fmla="*/ 18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6">
                    <a:moveTo>
                      <a:pt x="18" y="0"/>
                    </a:moveTo>
                    <a:lnTo>
                      <a:pt x="18" y="6"/>
                    </a:lnTo>
                    <a:lnTo>
                      <a:pt x="12" y="6"/>
                    </a:lnTo>
                    <a:lnTo>
                      <a:pt x="6" y="6"/>
                    </a:lnTo>
                    <a:lnTo>
                      <a:pt x="0" y="6"/>
                    </a:lnTo>
                    <a:lnTo>
                      <a:pt x="0" y="0"/>
                    </a:lnTo>
                    <a:lnTo>
                      <a:pt x="6" y="0"/>
                    </a:lnTo>
                    <a:lnTo>
                      <a:pt x="12" y="0"/>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0" name="Freeform 35"/>
              <p:cNvSpPr>
                <a:spLocks/>
              </p:cNvSpPr>
              <p:nvPr/>
            </p:nvSpPr>
            <p:spPr bwMode="auto">
              <a:xfrm>
                <a:off x="1644" y="1812"/>
                <a:ext cx="78" cy="12"/>
              </a:xfrm>
              <a:custGeom>
                <a:avLst/>
                <a:gdLst>
                  <a:gd name="T0" fmla="*/ 78 w 78"/>
                  <a:gd name="T1" fmla="*/ 12 h 12"/>
                  <a:gd name="T2" fmla="*/ 72 w 78"/>
                  <a:gd name="T3" fmla="*/ 12 h 12"/>
                  <a:gd name="T4" fmla="*/ 72 w 78"/>
                  <a:gd name="T5" fmla="*/ 6 h 12"/>
                  <a:gd name="T6" fmla="*/ 66 w 78"/>
                  <a:gd name="T7" fmla="*/ 6 h 12"/>
                  <a:gd name="T8" fmla="*/ 0 w 78"/>
                  <a:gd name="T9" fmla="*/ 6 h 12"/>
                  <a:gd name="T10" fmla="*/ 0 w 78"/>
                  <a:gd name="T11" fmla="*/ 12 h 12"/>
                  <a:gd name="T12" fmla="*/ 0 w 78"/>
                  <a:gd name="T13" fmla="*/ 0 h 12"/>
                  <a:gd name="T14" fmla="*/ 6 w 78"/>
                  <a:gd name="T15" fmla="*/ 0 h 12"/>
                  <a:gd name="T16" fmla="*/ 18 w 78"/>
                  <a:gd name="T17" fmla="*/ 0 h 12"/>
                  <a:gd name="T18" fmla="*/ 30 w 78"/>
                  <a:gd name="T19" fmla="*/ 0 h 12"/>
                  <a:gd name="T20" fmla="*/ 36 w 78"/>
                  <a:gd name="T21" fmla="*/ 0 h 12"/>
                  <a:gd name="T22" fmla="*/ 48 w 78"/>
                  <a:gd name="T23" fmla="*/ 0 h 12"/>
                  <a:gd name="T24" fmla="*/ 60 w 78"/>
                  <a:gd name="T25" fmla="*/ 0 h 12"/>
                  <a:gd name="T26" fmla="*/ 66 w 78"/>
                  <a:gd name="T27" fmla="*/ 0 h 12"/>
                  <a:gd name="T28" fmla="*/ 78 w 78"/>
                  <a:gd name="T29" fmla="*/ 0 h 12"/>
                  <a:gd name="T30" fmla="*/ 78 w 78"/>
                  <a:gd name="T31" fmla="*/ 12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8" h="12">
                    <a:moveTo>
                      <a:pt x="78" y="12"/>
                    </a:moveTo>
                    <a:lnTo>
                      <a:pt x="72" y="12"/>
                    </a:lnTo>
                    <a:lnTo>
                      <a:pt x="72" y="6"/>
                    </a:lnTo>
                    <a:lnTo>
                      <a:pt x="66" y="6"/>
                    </a:lnTo>
                    <a:lnTo>
                      <a:pt x="0" y="6"/>
                    </a:lnTo>
                    <a:lnTo>
                      <a:pt x="0" y="12"/>
                    </a:lnTo>
                    <a:lnTo>
                      <a:pt x="0" y="0"/>
                    </a:lnTo>
                    <a:lnTo>
                      <a:pt x="6" y="0"/>
                    </a:lnTo>
                    <a:lnTo>
                      <a:pt x="18" y="0"/>
                    </a:lnTo>
                    <a:lnTo>
                      <a:pt x="30" y="0"/>
                    </a:lnTo>
                    <a:lnTo>
                      <a:pt x="36" y="0"/>
                    </a:lnTo>
                    <a:lnTo>
                      <a:pt x="48" y="0"/>
                    </a:lnTo>
                    <a:lnTo>
                      <a:pt x="60" y="0"/>
                    </a:lnTo>
                    <a:lnTo>
                      <a:pt x="66" y="0"/>
                    </a:lnTo>
                    <a:lnTo>
                      <a:pt x="78" y="0"/>
                    </a:lnTo>
                    <a:lnTo>
                      <a:pt x="7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1" name="Freeform 36"/>
              <p:cNvSpPr>
                <a:spLocks/>
              </p:cNvSpPr>
              <p:nvPr/>
            </p:nvSpPr>
            <p:spPr bwMode="auto">
              <a:xfrm>
                <a:off x="1734" y="1806"/>
                <a:ext cx="12" cy="156"/>
              </a:xfrm>
              <a:custGeom>
                <a:avLst/>
                <a:gdLst>
                  <a:gd name="T0" fmla="*/ 12 w 12"/>
                  <a:gd name="T1" fmla="*/ 36 h 156"/>
                  <a:gd name="T2" fmla="*/ 12 w 12"/>
                  <a:gd name="T3" fmla="*/ 48 h 156"/>
                  <a:gd name="T4" fmla="*/ 12 w 12"/>
                  <a:gd name="T5" fmla="*/ 60 h 156"/>
                  <a:gd name="T6" fmla="*/ 12 w 12"/>
                  <a:gd name="T7" fmla="*/ 78 h 156"/>
                  <a:gd name="T8" fmla="*/ 12 w 12"/>
                  <a:gd name="T9" fmla="*/ 90 h 156"/>
                  <a:gd name="T10" fmla="*/ 12 w 12"/>
                  <a:gd name="T11" fmla="*/ 108 h 156"/>
                  <a:gd name="T12" fmla="*/ 12 w 12"/>
                  <a:gd name="T13" fmla="*/ 126 h 156"/>
                  <a:gd name="T14" fmla="*/ 12 w 12"/>
                  <a:gd name="T15" fmla="*/ 138 h 156"/>
                  <a:gd name="T16" fmla="*/ 12 w 12"/>
                  <a:gd name="T17" fmla="*/ 156 h 156"/>
                  <a:gd name="T18" fmla="*/ 0 w 12"/>
                  <a:gd name="T19" fmla="*/ 156 h 156"/>
                  <a:gd name="T20" fmla="*/ 0 w 12"/>
                  <a:gd name="T21" fmla="*/ 138 h 156"/>
                  <a:gd name="T22" fmla="*/ 0 w 12"/>
                  <a:gd name="T23" fmla="*/ 120 h 156"/>
                  <a:gd name="T24" fmla="*/ 0 w 12"/>
                  <a:gd name="T25" fmla="*/ 96 h 156"/>
                  <a:gd name="T26" fmla="*/ 0 w 12"/>
                  <a:gd name="T27" fmla="*/ 78 h 156"/>
                  <a:gd name="T28" fmla="*/ 0 w 12"/>
                  <a:gd name="T29" fmla="*/ 60 h 156"/>
                  <a:gd name="T30" fmla="*/ 0 w 12"/>
                  <a:gd name="T31" fmla="*/ 42 h 156"/>
                  <a:gd name="T32" fmla="*/ 0 w 12"/>
                  <a:gd name="T33" fmla="*/ 24 h 156"/>
                  <a:gd name="T34" fmla="*/ 0 w 12"/>
                  <a:gd name="T35" fmla="*/ 0 h 156"/>
                  <a:gd name="T36" fmla="*/ 6 w 12"/>
                  <a:gd name="T37" fmla="*/ 0 h 156"/>
                  <a:gd name="T38" fmla="*/ 6 w 12"/>
                  <a:gd name="T39" fmla="*/ 6 h 156"/>
                  <a:gd name="T40" fmla="*/ 12 w 12"/>
                  <a:gd name="T41" fmla="*/ 6 h 156"/>
                  <a:gd name="T42" fmla="*/ 12 w 12"/>
                  <a:gd name="T43" fmla="*/ 12 h 156"/>
                  <a:gd name="T44" fmla="*/ 12 w 12"/>
                  <a:gd name="T45" fmla="*/ 18 h 156"/>
                  <a:gd name="T46" fmla="*/ 12 w 12"/>
                  <a:gd name="T47" fmla="*/ 24 h 156"/>
                  <a:gd name="T48" fmla="*/ 12 w 12"/>
                  <a:gd name="T49" fmla="*/ 30 h 156"/>
                  <a:gd name="T50" fmla="*/ 12 w 12"/>
                  <a:gd name="T51" fmla="*/ 36 h 1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 h="156">
                    <a:moveTo>
                      <a:pt x="12" y="36"/>
                    </a:moveTo>
                    <a:lnTo>
                      <a:pt x="12" y="48"/>
                    </a:lnTo>
                    <a:lnTo>
                      <a:pt x="12" y="60"/>
                    </a:lnTo>
                    <a:lnTo>
                      <a:pt x="12" y="78"/>
                    </a:lnTo>
                    <a:lnTo>
                      <a:pt x="12" y="90"/>
                    </a:lnTo>
                    <a:lnTo>
                      <a:pt x="12" y="108"/>
                    </a:lnTo>
                    <a:lnTo>
                      <a:pt x="12" y="126"/>
                    </a:lnTo>
                    <a:lnTo>
                      <a:pt x="12" y="138"/>
                    </a:lnTo>
                    <a:lnTo>
                      <a:pt x="12" y="156"/>
                    </a:lnTo>
                    <a:lnTo>
                      <a:pt x="0" y="156"/>
                    </a:lnTo>
                    <a:lnTo>
                      <a:pt x="0" y="138"/>
                    </a:lnTo>
                    <a:lnTo>
                      <a:pt x="0" y="120"/>
                    </a:lnTo>
                    <a:lnTo>
                      <a:pt x="0" y="96"/>
                    </a:lnTo>
                    <a:lnTo>
                      <a:pt x="0" y="78"/>
                    </a:lnTo>
                    <a:lnTo>
                      <a:pt x="0" y="60"/>
                    </a:lnTo>
                    <a:lnTo>
                      <a:pt x="0" y="42"/>
                    </a:lnTo>
                    <a:lnTo>
                      <a:pt x="0" y="24"/>
                    </a:lnTo>
                    <a:lnTo>
                      <a:pt x="0" y="0"/>
                    </a:lnTo>
                    <a:lnTo>
                      <a:pt x="6" y="0"/>
                    </a:lnTo>
                    <a:lnTo>
                      <a:pt x="6" y="6"/>
                    </a:lnTo>
                    <a:lnTo>
                      <a:pt x="12" y="6"/>
                    </a:lnTo>
                    <a:lnTo>
                      <a:pt x="12" y="12"/>
                    </a:lnTo>
                    <a:lnTo>
                      <a:pt x="12" y="18"/>
                    </a:lnTo>
                    <a:lnTo>
                      <a:pt x="12" y="24"/>
                    </a:lnTo>
                    <a:lnTo>
                      <a:pt x="12" y="30"/>
                    </a:lnTo>
                    <a:lnTo>
                      <a:pt x="12"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2" name="Freeform 37"/>
              <p:cNvSpPr>
                <a:spLocks/>
              </p:cNvSpPr>
              <p:nvPr/>
            </p:nvSpPr>
            <p:spPr bwMode="auto">
              <a:xfrm>
                <a:off x="1758" y="1812"/>
                <a:ext cx="54" cy="18"/>
              </a:xfrm>
              <a:custGeom>
                <a:avLst/>
                <a:gdLst>
                  <a:gd name="T0" fmla="*/ 54 w 54"/>
                  <a:gd name="T1" fmla="*/ 0 h 18"/>
                  <a:gd name="T2" fmla="*/ 54 w 54"/>
                  <a:gd name="T3" fmla="*/ 6 h 18"/>
                  <a:gd name="T4" fmla="*/ 48 w 54"/>
                  <a:gd name="T5" fmla="*/ 12 h 18"/>
                  <a:gd name="T6" fmla="*/ 42 w 54"/>
                  <a:gd name="T7" fmla="*/ 6 h 18"/>
                  <a:gd name="T8" fmla="*/ 30 w 54"/>
                  <a:gd name="T9" fmla="*/ 6 h 18"/>
                  <a:gd name="T10" fmla="*/ 24 w 54"/>
                  <a:gd name="T11" fmla="*/ 12 h 18"/>
                  <a:gd name="T12" fmla="*/ 12 w 54"/>
                  <a:gd name="T13" fmla="*/ 12 h 18"/>
                  <a:gd name="T14" fmla="*/ 12 w 54"/>
                  <a:gd name="T15" fmla="*/ 6 h 18"/>
                  <a:gd name="T16" fmla="*/ 12 w 54"/>
                  <a:gd name="T17" fmla="*/ 0 h 18"/>
                  <a:gd name="T18" fmla="*/ 6 w 54"/>
                  <a:gd name="T19" fmla="*/ 6 h 18"/>
                  <a:gd name="T20" fmla="*/ 0 w 54"/>
                  <a:gd name="T21" fmla="*/ 12 h 18"/>
                  <a:gd name="T22" fmla="*/ 0 w 54"/>
                  <a:gd name="T23" fmla="*/ 12 h 18"/>
                  <a:gd name="T24" fmla="*/ 0 w 54"/>
                  <a:gd name="T25" fmla="*/ 18 h 18"/>
                  <a:gd name="T26" fmla="*/ 0 w 54"/>
                  <a:gd name="T27" fmla="*/ 18 h 18"/>
                  <a:gd name="T28" fmla="*/ 0 w 54"/>
                  <a:gd name="T29" fmla="*/ 0 h 18"/>
                  <a:gd name="T30" fmla="*/ 6 w 54"/>
                  <a:gd name="T31" fmla="*/ 0 h 18"/>
                  <a:gd name="T32" fmla="*/ 12 w 54"/>
                  <a:gd name="T33" fmla="*/ 0 h 18"/>
                  <a:gd name="T34" fmla="*/ 18 w 54"/>
                  <a:gd name="T35" fmla="*/ 0 h 18"/>
                  <a:gd name="T36" fmla="*/ 24 w 54"/>
                  <a:gd name="T37" fmla="*/ 0 h 18"/>
                  <a:gd name="T38" fmla="*/ 36 w 54"/>
                  <a:gd name="T39" fmla="*/ 0 h 18"/>
                  <a:gd name="T40" fmla="*/ 42 w 54"/>
                  <a:gd name="T41" fmla="*/ 0 h 18"/>
                  <a:gd name="T42" fmla="*/ 48 w 54"/>
                  <a:gd name="T43" fmla="*/ 0 h 18"/>
                  <a:gd name="T44" fmla="*/ 54 w 5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18">
                    <a:moveTo>
                      <a:pt x="54" y="0"/>
                    </a:moveTo>
                    <a:lnTo>
                      <a:pt x="54" y="6"/>
                    </a:lnTo>
                    <a:lnTo>
                      <a:pt x="48" y="12"/>
                    </a:lnTo>
                    <a:lnTo>
                      <a:pt x="42" y="6"/>
                    </a:lnTo>
                    <a:lnTo>
                      <a:pt x="30" y="6"/>
                    </a:lnTo>
                    <a:lnTo>
                      <a:pt x="24" y="12"/>
                    </a:lnTo>
                    <a:lnTo>
                      <a:pt x="12" y="12"/>
                    </a:lnTo>
                    <a:lnTo>
                      <a:pt x="12" y="6"/>
                    </a:lnTo>
                    <a:lnTo>
                      <a:pt x="12" y="0"/>
                    </a:lnTo>
                    <a:lnTo>
                      <a:pt x="6" y="6"/>
                    </a:lnTo>
                    <a:lnTo>
                      <a:pt x="0" y="12"/>
                    </a:lnTo>
                    <a:lnTo>
                      <a:pt x="0" y="18"/>
                    </a:lnTo>
                    <a:lnTo>
                      <a:pt x="0" y="0"/>
                    </a:lnTo>
                    <a:lnTo>
                      <a:pt x="6" y="0"/>
                    </a:lnTo>
                    <a:lnTo>
                      <a:pt x="12" y="0"/>
                    </a:lnTo>
                    <a:lnTo>
                      <a:pt x="18" y="0"/>
                    </a:lnTo>
                    <a:lnTo>
                      <a:pt x="24" y="0"/>
                    </a:lnTo>
                    <a:lnTo>
                      <a:pt x="36" y="0"/>
                    </a:lnTo>
                    <a:lnTo>
                      <a:pt x="42" y="0"/>
                    </a:lnTo>
                    <a:lnTo>
                      <a:pt x="48" y="0"/>
                    </a:lnTo>
                    <a:lnTo>
                      <a:pt x="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3" name="Freeform 38"/>
              <p:cNvSpPr>
                <a:spLocks/>
              </p:cNvSpPr>
              <p:nvPr/>
            </p:nvSpPr>
            <p:spPr bwMode="auto">
              <a:xfrm>
                <a:off x="1104" y="1806"/>
                <a:ext cx="12" cy="150"/>
              </a:xfrm>
              <a:custGeom>
                <a:avLst/>
                <a:gdLst>
                  <a:gd name="T0" fmla="*/ 12 w 12"/>
                  <a:gd name="T1" fmla="*/ 6 h 150"/>
                  <a:gd name="T2" fmla="*/ 12 w 12"/>
                  <a:gd name="T3" fmla="*/ 24 h 150"/>
                  <a:gd name="T4" fmla="*/ 12 w 12"/>
                  <a:gd name="T5" fmla="*/ 42 h 150"/>
                  <a:gd name="T6" fmla="*/ 12 w 12"/>
                  <a:gd name="T7" fmla="*/ 60 h 150"/>
                  <a:gd name="T8" fmla="*/ 12 w 12"/>
                  <a:gd name="T9" fmla="*/ 78 h 150"/>
                  <a:gd name="T10" fmla="*/ 12 w 12"/>
                  <a:gd name="T11" fmla="*/ 96 h 150"/>
                  <a:gd name="T12" fmla="*/ 12 w 12"/>
                  <a:gd name="T13" fmla="*/ 114 h 150"/>
                  <a:gd name="T14" fmla="*/ 12 w 12"/>
                  <a:gd name="T15" fmla="*/ 132 h 150"/>
                  <a:gd name="T16" fmla="*/ 12 w 12"/>
                  <a:gd name="T17" fmla="*/ 150 h 150"/>
                  <a:gd name="T18" fmla="*/ 6 w 12"/>
                  <a:gd name="T19" fmla="*/ 150 h 150"/>
                  <a:gd name="T20" fmla="*/ 0 w 12"/>
                  <a:gd name="T21" fmla="*/ 144 h 150"/>
                  <a:gd name="T22" fmla="*/ 6 w 12"/>
                  <a:gd name="T23" fmla="*/ 126 h 150"/>
                  <a:gd name="T24" fmla="*/ 6 w 12"/>
                  <a:gd name="T25" fmla="*/ 114 h 150"/>
                  <a:gd name="T26" fmla="*/ 6 w 12"/>
                  <a:gd name="T27" fmla="*/ 96 h 150"/>
                  <a:gd name="T28" fmla="*/ 6 w 12"/>
                  <a:gd name="T29" fmla="*/ 78 h 150"/>
                  <a:gd name="T30" fmla="*/ 0 w 12"/>
                  <a:gd name="T31" fmla="*/ 60 h 150"/>
                  <a:gd name="T32" fmla="*/ 0 w 12"/>
                  <a:gd name="T33" fmla="*/ 42 h 150"/>
                  <a:gd name="T34" fmla="*/ 6 w 12"/>
                  <a:gd name="T35" fmla="*/ 30 h 150"/>
                  <a:gd name="T36" fmla="*/ 6 w 12"/>
                  <a:gd name="T37" fmla="*/ 12 h 150"/>
                  <a:gd name="T38" fmla="*/ 6 w 12"/>
                  <a:gd name="T39" fmla="*/ 12 h 150"/>
                  <a:gd name="T40" fmla="*/ 6 w 12"/>
                  <a:gd name="T41" fmla="*/ 6 h 150"/>
                  <a:gd name="T42" fmla="*/ 6 w 12"/>
                  <a:gd name="T43" fmla="*/ 0 h 150"/>
                  <a:gd name="T44" fmla="*/ 12 w 12"/>
                  <a:gd name="T45" fmla="*/ 6 h 1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 h="150">
                    <a:moveTo>
                      <a:pt x="12" y="6"/>
                    </a:moveTo>
                    <a:lnTo>
                      <a:pt x="12" y="24"/>
                    </a:lnTo>
                    <a:lnTo>
                      <a:pt x="12" y="42"/>
                    </a:lnTo>
                    <a:lnTo>
                      <a:pt x="12" y="60"/>
                    </a:lnTo>
                    <a:lnTo>
                      <a:pt x="12" y="78"/>
                    </a:lnTo>
                    <a:lnTo>
                      <a:pt x="12" y="96"/>
                    </a:lnTo>
                    <a:lnTo>
                      <a:pt x="12" y="114"/>
                    </a:lnTo>
                    <a:lnTo>
                      <a:pt x="12" y="132"/>
                    </a:lnTo>
                    <a:lnTo>
                      <a:pt x="12" y="150"/>
                    </a:lnTo>
                    <a:lnTo>
                      <a:pt x="6" y="150"/>
                    </a:lnTo>
                    <a:lnTo>
                      <a:pt x="0" y="144"/>
                    </a:lnTo>
                    <a:lnTo>
                      <a:pt x="6" y="126"/>
                    </a:lnTo>
                    <a:lnTo>
                      <a:pt x="6" y="114"/>
                    </a:lnTo>
                    <a:lnTo>
                      <a:pt x="6" y="96"/>
                    </a:lnTo>
                    <a:lnTo>
                      <a:pt x="6" y="78"/>
                    </a:lnTo>
                    <a:lnTo>
                      <a:pt x="0" y="60"/>
                    </a:lnTo>
                    <a:lnTo>
                      <a:pt x="0" y="42"/>
                    </a:lnTo>
                    <a:lnTo>
                      <a:pt x="6" y="30"/>
                    </a:lnTo>
                    <a:lnTo>
                      <a:pt x="6" y="12"/>
                    </a:lnTo>
                    <a:lnTo>
                      <a:pt x="6" y="6"/>
                    </a:lnTo>
                    <a:lnTo>
                      <a:pt x="6" y="0"/>
                    </a:lnTo>
                    <a:lnTo>
                      <a:pt x="1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4" name="Freeform 39"/>
              <p:cNvSpPr>
                <a:spLocks/>
              </p:cNvSpPr>
              <p:nvPr/>
            </p:nvSpPr>
            <p:spPr bwMode="auto">
              <a:xfrm>
                <a:off x="1374" y="1812"/>
                <a:ext cx="12" cy="150"/>
              </a:xfrm>
              <a:custGeom>
                <a:avLst/>
                <a:gdLst>
                  <a:gd name="T0" fmla="*/ 12 w 12"/>
                  <a:gd name="T1" fmla="*/ 0 h 150"/>
                  <a:gd name="T2" fmla="*/ 12 w 12"/>
                  <a:gd name="T3" fmla="*/ 18 h 150"/>
                  <a:gd name="T4" fmla="*/ 12 w 12"/>
                  <a:gd name="T5" fmla="*/ 36 h 150"/>
                  <a:gd name="T6" fmla="*/ 12 w 12"/>
                  <a:gd name="T7" fmla="*/ 54 h 150"/>
                  <a:gd name="T8" fmla="*/ 12 w 12"/>
                  <a:gd name="T9" fmla="*/ 72 h 150"/>
                  <a:gd name="T10" fmla="*/ 12 w 12"/>
                  <a:gd name="T11" fmla="*/ 90 h 150"/>
                  <a:gd name="T12" fmla="*/ 12 w 12"/>
                  <a:gd name="T13" fmla="*/ 108 h 150"/>
                  <a:gd name="T14" fmla="*/ 12 w 12"/>
                  <a:gd name="T15" fmla="*/ 126 h 150"/>
                  <a:gd name="T16" fmla="*/ 12 w 12"/>
                  <a:gd name="T17" fmla="*/ 150 h 150"/>
                  <a:gd name="T18" fmla="*/ 6 w 12"/>
                  <a:gd name="T19" fmla="*/ 150 h 150"/>
                  <a:gd name="T20" fmla="*/ 0 w 12"/>
                  <a:gd name="T21" fmla="*/ 150 h 150"/>
                  <a:gd name="T22" fmla="*/ 0 w 12"/>
                  <a:gd name="T23" fmla="*/ 0 h 150"/>
                  <a:gd name="T24" fmla="*/ 12 w 12"/>
                  <a:gd name="T25" fmla="*/ 0 h 1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150">
                    <a:moveTo>
                      <a:pt x="12" y="0"/>
                    </a:moveTo>
                    <a:lnTo>
                      <a:pt x="12" y="18"/>
                    </a:lnTo>
                    <a:lnTo>
                      <a:pt x="12" y="36"/>
                    </a:lnTo>
                    <a:lnTo>
                      <a:pt x="12" y="54"/>
                    </a:lnTo>
                    <a:lnTo>
                      <a:pt x="12" y="72"/>
                    </a:lnTo>
                    <a:lnTo>
                      <a:pt x="12" y="90"/>
                    </a:lnTo>
                    <a:lnTo>
                      <a:pt x="12" y="108"/>
                    </a:lnTo>
                    <a:lnTo>
                      <a:pt x="12" y="126"/>
                    </a:lnTo>
                    <a:lnTo>
                      <a:pt x="12" y="150"/>
                    </a:lnTo>
                    <a:lnTo>
                      <a:pt x="6" y="150"/>
                    </a:lnTo>
                    <a:lnTo>
                      <a:pt x="0" y="150"/>
                    </a:lnTo>
                    <a:lnTo>
                      <a:pt x="0"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5" name="Freeform 40"/>
              <p:cNvSpPr>
                <a:spLocks/>
              </p:cNvSpPr>
              <p:nvPr/>
            </p:nvSpPr>
            <p:spPr bwMode="auto">
              <a:xfrm>
                <a:off x="1422" y="1812"/>
                <a:ext cx="60" cy="114"/>
              </a:xfrm>
              <a:custGeom>
                <a:avLst/>
                <a:gdLst>
                  <a:gd name="T0" fmla="*/ 60 w 60"/>
                  <a:gd name="T1" fmla="*/ 0 h 114"/>
                  <a:gd name="T2" fmla="*/ 60 w 60"/>
                  <a:gd name="T3" fmla="*/ 12 h 114"/>
                  <a:gd name="T4" fmla="*/ 60 w 60"/>
                  <a:gd name="T5" fmla="*/ 30 h 114"/>
                  <a:gd name="T6" fmla="*/ 60 w 60"/>
                  <a:gd name="T7" fmla="*/ 42 h 114"/>
                  <a:gd name="T8" fmla="*/ 60 w 60"/>
                  <a:gd name="T9" fmla="*/ 54 h 114"/>
                  <a:gd name="T10" fmla="*/ 60 w 60"/>
                  <a:gd name="T11" fmla="*/ 66 h 114"/>
                  <a:gd name="T12" fmla="*/ 54 w 60"/>
                  <a:gd name="T13" fmla="*/ 84 h 114"/>
                  <a:gd name="T14" fmla="*/ 54 w 60"/>
                  <a:gd name="T15" fmla="*/ 96 h 114"/>
                  <a:gd name="T16" fmla="*/ 54 w 60"/>
                  <a:gd name="T17" fmla="*/ 114 h 114"/>
                  <a:gd name="T18" fmla="*/ 48 w 60"/>
                  <a:gd name="T19" fmla="*/ 114 h 114"/>
                  <a:gd name="T20" fmla="*/ 42 w 60"/>
                  <a:gd name="T21" fmla="*/ 114 h 114"/>
                  <a:gd name="T22" fmla="*/ 36 w 60"/>
                  <a:gd name="T23" fmla="*/ 114 h 114"/>
                  <a:gd name="T24" fmla="*/ 36 w 60"/>
                  <a:gd name="T25" fmla="*/ 114 h 114"/>
                  <a:gd name="T26" fmla="*/ 30 w 60"/>
                  <a:gd name="T27" fmla="*/ 114 h 114"/>
                  <a:gd name="T28" fmla="*/ 24 w 60"/>
                  <a:gd name="T29" fmla="*/ 114 h 114"/>
                  <a:gd name="T30" fmla="*/ 18 w 60"/>
                  <a:gd name="T31" fmla="*/ 114 h 114"/>
                  <a:gd name="T32" fmla="*/ 12 w 60"/>
                  <a:gd name="T33" fmla="*/ 114 h 114"/>
                  <a:gd name="T34" fmla="*/ 12 w 60"/>
                  <a:gd name="T35" fmla="*/ 114 h 114"/>
                  <a:gd name="T36" fmla="*/ 12 w 60"/>
                  <a:gd name="T37" fmla="*/ 114 h 114"/>
                  <a:gd name="T38" fmla="*/ 0 w 60"/>
                  <a:gd name="T39" fmla="*/ 114 h 114"/>
                  <a:gd name="T40" fmla="*/ 6 w 60"/>
                  <a:gd name="T41" fmla="*/ 24 h 114"/>
                  <a:gd name="T42" fmla="*/ 12 w 60"/>
                  <a:gd name="T43" fmla="*/ 24 h 114"/>
                  <a:gd name="T44" fmla="*/ 18 w 60"/>
                  <a:gd name="T45" fmla="*/ 18 h 114"/>
                  <a:gd name="T46" fmla="*/ 18 w 60"/>
                  <a:gd name="T47" fmla="*/ 18 h 114"/>
                  <a:gd name="T48" fmla="*/ 18 w 60"/>
                  <a:gd name="T49" fmla="*/ 12 h 114"/>
                  <a:gd name="T50" fmla="*/ 18 w 60"/>
                  <a:gd name="T51" fmla="*/ 0 h 114"/>
                  <a:gd name="T52" fmla="*/ 60 w 60"/>
                  <a:gd name="T53" fmla="*/ 0 h 1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0" h="114">
                    <a:moveTo>
                      <a:pt x="60" y="0"/>
                    </a:moveTo>
                    <a:lnTo>
                      <a:pt x="60" y="12"/>
                    </a:lnTo>
                    <a:lnTo>
                      <a:pt x="60" y="30"/>
                    </a:lnTo>
                    <a:lnTo>
                      <a:pt x="60" y="42"/>
                    </a:lnTo>
                    <a:lnTo>
                      <a:pt x="60" y="54"/>
                    </a:lnTo>
                    <a:lnTo>
                      <a:pt x="60" y="66"/>
                    </a:lnTo>
                    <a:lnTo>
                      <a:pt x="54" y="84"/>
                    </a:lnTo>
                    <a:lnTo>
                      <a:pt x="54" y="96"/>
                    </a:lnTo>
                    <a:lnTo>
                      <a:pt x="54" y="114"/>
                    </a:lnTo>
                    <a:lnTo>
                      <a:pt x="48" y="114"/>
                    </a:lnTo>
                    <a:lnTo>
                      <a:pt x="42" y="114"/>
                    </a:lnTo>
                    <a:lnTo>
                      <a:pt x="36" y="114"/>
                    </a:lnTo>
                    <a:lnTo>
                      <a:pt x="30" y="114"/>
                    </a:lnTo>
                    <a:lnTo>
                      <a:pt x="24" y="114"/>
                    </a:lnTo>
                    <a:lnTo>
                      <a:pt x="18" y="114"/>
                    </a:lnTo>
                    <a:lnTo>
                      <a:pt x="12" y="114"/>
                    </a:lnTo>
                    <a:lnTo>
                      <a:pt x="0" y="114"/>
                    </a:lnTo>
                    <a:lnTo>
                      <a:pt x="6" y="24"/>
                    </a:lnTo>
                    <a:lnTo>
                      <a:pt x="12" y="24"/>
                    </a:lnTo>
                    <a:lnTo>
                      <a:pt x="18" y="18"/>
                    </a:lnTo>
                    <a:lnTo>
                      <a:pt x="18" y="12"/>
                    </a:lnTo>
                    <a:lnTo>
                      <a:pt x="18" y="0"/>
                    </a:lnTo>
                    <a:lnTo>
                      <a:pt x="6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6" name="Freeform 41"/>
              <p:cNvSpPr>
                <a:spLocks/>
              </p:cNvSpPr>
              <p:nvPr/>
            </p:nvSpPr>
            <p:spPr bwMode="auto">
              <a:xfrm>
                <a:off x="1512" y="1812"/>
                <a:ext cx="42" cy="114"/>
              </a:xfrm>
              <a:custGeom>
                <a:avLst/>
                <a:gdLst>
                  <a:gd name="T0" fmla="*/ 42 w 42"/>
                  <a:gd name="T1" fmla="*/ 18 h 114"/>
                  <a:gd name="T2" fmla="*/ 36 w 42"/>
                  <a:gd name="T3" fmla="*/ 18 h 114"/>
                  <a:gd name="T4" fmla="*/ 30 w 42"/>
                  <a:gd name="T5" fmla="*/ 18 h 114"/>
                  <a:gd name="T6" fmla="*/ 30 w 42"/>
                  <a:gd name="T7" fmla="*/ 18 h 114"/>
                  <a:gd name="T8" fmla="*/ 24 w 42"/>
                  <a:gd name="T9" fmla="*/ 18 h 114"/>
                  <a:gd name="T10" fmla="*/ 24 w 42"/>
                  <a:gd name="T11" fmla="*/ 30 h 114"/>
                  <a:gd name="T12" fmla="*/ 24 w 42"/>
                  <a:gd name="T13" fmla="*/ 42 h 114"/>
                  <a:gd name="T14" fmla="*/ 24 w 42"/>
                  <a:gd name="T15" fmla="*/ 54 h 114"/>
                  <a:gd name="T16" fmla="*/ 24 w 42"/>
                  <a:gd name="T17" fmla="*/ 66 h 114"/>
                  <a:gd name="T18" fmla="*/ 18 w 42"/>
                  <a:gd name="T19" fmla="*/ 78 h 114"/>
                  <a:gd name="T20" fmla="*/ 18 w 42"/>
                  <a:gd name="T21" fmla="*/ 84 h 114"/>
                  <a:gd name="T22" fmla="*/ 18 w 42"/>
                  <a:gd name="T23" fmla="*/ 102 h 114"/>
                  <a:gd name="T24" fmla="*/ 24 w 42"/>
                  <a:gd name="T25" fmla="*/ 114 h 114"/>
                  <a:gd name="T26" fmla="*/ 12 w 42"/>
                  <a:gd name="T27" fmla="*/ 114 h 114"/>
                  <a:gd name="T28" fmla="*/ 12 w 42"/>
                  <a:gd name="T29" fmla="*/ 114 h 114"/>
                  <a:gd name="T30" fmla="*/ 6 w 42"/>
                  <a:gd name="T31" fmla="*/ 114 h 114"/>
                  <a:gd name="T32" fmla="*/ 0 w 42"/>
                  <a:gd name="T33" fmla="*/ 114 h 114"/>
                  <a:gd name="T34" fmla="*/ 0 w 42"/>
                  <a:gd name="T35" fmla="*/ 96 h 114"/>
                  <a:gd name="T36" fmla="*/ 0 w 42"/>
                  <a:gd name="T37" fmla="*/ 84 h 114"/>
                  <a:gd name="T38" fmla="*/ 0 w 42"/>
                  <a:gd name="T39" fmla="*/ 72 h 114"/>
                  <a:gd name="T40" fmla="*/ 0 w 42"/>
                  <a:gd name="T41" fmla="*/ 54 h 114"/>
                  <a:gd name="T42" fmla="*/ 0 w 42"/>
                  <a:gd name="T43" fmla="*/ 42 h 114"/>
                  <a:gd name="T44" fmla="*/ 6 w 42"/>
                  <a:gd name="T45" fmla="*/ 30 h 114"/>
                  <a:gd name="T46" fmla="*/ 6 w 42"/>
                  <a:gd name="T47" fmla="*/ 18 h 114"/>
                  <a:gd name="T48" fmla="*/ 6 w 42"/>
                  <a:gd name="T49" fmla="*/ 0 h 114"/>
                  <a:gd name="T50" fmla="*/ 6 w 42"/>
                  <a:gd name="T51" fmla="*/ 0 h 114"/>
                  <a:gd name="T52" fmla="*/ 18 w 42"/>
                  <a:gd name="T53" fmla="*/ 0 h 114"/>
                  <a:gd name="T54" fmla="*/ 24 w 42"/>
                  <a:gd name="T55" fmla="*/ 0 h 114"/>
                  <a:gd name="T56" fmla="*/ 30 w 42"/>
                  <a:gd name="T57" fmla="*/ 0 h 114"/>
                  <a:gd name="T58" fmla="*/ 36 w 42"/>
                  <a:gd name="T59" fmla="*/ 0 h 114"/>
                  <a:gd name="T60" fmla="*/ 36 w 42"/>
                  <a:gd name="T61" fmla="*/ 0 h 114"/>
                  <a:gd name="T62" fmla="*/ 42 w 42"/>
                  <a:gd name="T63" fmla="*/ 6 h 114"/>
                  <a:gd name="T64" fmla="*/ 42 w 42"/>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2" h="114">
                    <a:moveTo>
                      <a:pt x="42" y="18"/>
                    </a:moveTo>
                    <a:lnTo>
                      <a:pt x="36" y="18"/>
                    </a:lnTo>
                    <a:lnTo>
                      <a:pt x="30" y="18"/>
                    </a:lnTo>
                    <a:lnTo>
                      <a:pt x="24" y="18"/>
                    </a:lnTo>
                    <a:lnTo>
                      <a:pt x="24" y="30"/>
                    </a:lnTo>
                    <a:lnTo>
                      <a:pt x="24" y="42"/>
                    </a:lnTo>
                    <a:lnTo>
                      <a:pt x="24" y="54"/>
                    </a:lnTo>
                    <a:lnTo>
                      <a:pt x="24" y="66"/>
                    </a:lnTo>
                    <a:lnTo>
                      <a:pt x="18" y="78"/>
                    </a:lnTo>
                    <a:lnTo>
                      <a:pt x="18" y="84"/>
                    </a:lnTo>
                    <a:lnTo>
                      <a:pt x="18" y="102"/>
                    </a:lnTo>
                    <a:lnTo>
                      <a:pt x="24" y="114"/>
                    </a:lnTo>
                    <a:lnTo>
                      <a:pt x="12" y="114"/>
                    </a:lnTo>
                    <a:lnTo>
                      <a:pt x="6" y="114"/>
                    </a:lnTo>
                    <a:lnTo>
                      <a:pt x="0" y="114"/>
                    </a:lnTo>
                    <a:lnTo>
                      <a:pt x="0" y="96"/>
                    </a:lnTo>
                    <a:lnTo>
                      <a:pt x="0" y="84"/>
                    </a:lnTo>
                    <a:lnTo>
                      <a:pt x="0" y="72"/>
                    </a:lnTo>
                    <a:lnTo>
                      <a:pt x="0" y="54"/>
                    </a:lnTo>
                    <a:lnTo>
                      <a:pt x="0" y="42"/>
                    </a:lnTo>
                    <a:lnTo>
                      <a:pt x="6" y="30"/>
                    </a:lnTo>
                    <a:lnTo>
                      <a:pt x="6" y="18"/>
                    </a:lnTo>
                    <a:lnTo>
                      <a:pt x="6" y="0"/>
                    </a:lnTo>
                    <a:lnTo>
                      <a:pt x="18" y="0"/>
                    </a:lnTo>
                    <a:lnTo>
                      <a:pt x="24" y="0"/>
                    </a:lnTo>
                    <a:lnTo>
                      <a:pt x="30" y="0"/>
                    </a:lnTo>
                    <a:lnTo>
                      <a:pt x="36" y="0"/>
                    </a:lnTo>
                    <a:lnTo>
                      <a:pt x="42" y="6"/>
                    </a:lnTo>
                    <a:lnTo>
                      <a:pt x="42"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7" name="Freeform 42"/>
              <p:cNvSpPr>
                <a:spLocks/>
              </p:cNvSpPr>
              <p:nvPr/>
            </p:nvSpPr>
            <p:spPr bwMode="auto">
              <a:xfrm>
                <a:off x="1578" y="1812"/>
                <a:ext cx="30" cy="6"/>
              </a:xfrm>
              <a:custGeom>
                <a:avLst/>
                <a:gdLst>
                  <a:gd name="T0" fmla="*/ 30 w 30"/>
                  <a:gd name="T1" fmla="*/ 6 h 6"/>
                  <a:gd name="T2" fmla="*/ 24 w 30"/>
                  <a:gd name="T3" fmla="*/ 6 h 6"/>
                  <a:gd name="T4" fmla="*/ 12 w 30"/>
                  <a:gd name="T5" fmla="*/ 6 h 6"/>
                  <a:gd name="T6" fmla="*/ 6 w 30"/>
                  <a:gd name="T7" fmla="*/ 0 h 6"/>
                  <a:gd name="T8" fmla="*/ 0 w 30"/>
                  <a:gd name="T9" fmla="*/ 0 h 6"/>
                  <a:gd name="T10" fmla="*/ 30 w 30"/>
                  <a:gd name="T11" fmla="*/ 0 h 6"/>
                  <a:gd name="T12" fmla="*/ 30 w 30"/>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
                    <a:moveTo>
                      <a:pt x="30" y="6"/>
                    </a:moveTo>
                    <a:lnTo>
                      <a:pt x="24" y="6"/>
                    </a:lnTo>
                    <a:lnTo>
                      <a:pt x="12" y="6"/>
                    </a:lnTo>
                    <a:lnTo>
                      <a:pt x="6" y="0"/>
                    </a:lnTo>
                    <a:lnTo>
                      <a:pt x="0" y="0"/>
                    </a:lnTo>
                    <a:lnTo>
                      <a:pt x="30" y="0"/>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8" name="Freeform 43"/>
              <p:cNvSpPr>
                <a:spLocks/>
              </p:cNvSpPr>
              <p:nvPr/>
            </p:nvSpPr>
            <p:spPr bwMode="auto">
              <a:xfrm>
                <a:off x="1620" y="1812"/>
                <a:ext cx="6" cy="150"/>
              </a:xfrm>
              <a:custGeom>
                <a:avLst/>
                <a:gdLst>
                  <a:gd name="T0" fmla="*/ 6 w 6"/>
                  <a:gd name="T1" fmla="*/ 0 h 150"/>
                  <a:gd name="T2" fmla="*/ 6 w 6"/>
                  <a:gd name="T3" fmla="*/ 18 h 150"/>
                  <a:gd name="T4" fmla="*/ 6 w 6"/>
                  <a:gd name="T5" fmla="*/ 36 h 150"/>
                  <a:gd name="T6" fmla="*/ 6 w 6"/>
                  <a:gd name="T7" fmla="*/ 54 h 150"/>
                  <a:gd name="T8" fmla="*/ 6 w 6"/>
                  <a:gd name="T9" fmla="*/ 78 h 150"/>
                  <a:gd name="T10" fmla="*/ 6 w 6"/>
                  <a:gd name="T11" fmla="*/ 96 h 150"/>
                  <a:gd name="T12" fmla="*/ 6 w 6"/>
                  <a:gd name="T13" fmla="*/ 114 h 150"/>
                  <a:gd name="T14" fmla="*/ 6 w 6"/>
                  <a:gd name="T15" fmla="*/ 132 h 150"/>
                  <a:gd name="T16" fmla="*/ 6 w 6"/>
                  <a:gd name="T17" fmla="*/ 150 h 150"/>
                  <a:gd name="T18" fmla="*/ 0 w 6"/>
                  <a:gd name="T19" fmla="*/ 150 h 150"/>
                  <a:gd name="T20" fmla="*/ 0 w 6"/>
                  <a:gd name="T21" fmla="*/ 0 h 150"/>
                  <a:gd name="T22" fmla="*/ 6 w 6"/>
                  <a:gd name="T23" fmla="*/ 0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150">
                    <a:moveTo>
                      <a:pt x="6" y="0"/>
                    </a:moveTo>
                    <a:lnTo>
                      <a:pt x="6" y="18"/>
                    </a:lnTo>
                    <a:lnTo>
                      <a:pt x="6" y="36"/>
                    </a:lnTo>
                    <a:lnTo>
                      <a:pt x="6" y="54"/>
                    </a:lnTo>
                    <a:lnTo>
                      <a:pt x="6" y="78"/>
                    </a:lnTo>
                    <a:lnTo>
                      <a:pt x="6" y="96"/>
                    </a:lnTo>
                    <a:lnTo>
                      <a:pt x="6" y="114"/>
                    </a:lnTo>
                    <a:lnTo>
                      <a:pt x="6" y="132"/>
                    </a:lnTo>
                    <a:lnTo>
                      <a:pt x="6" y="150"/>
                    </a:lnTo>
                    <a:lnTo>
                      <a:pt x="0" y="150"/>
                    </a:lnTo>
                    <a:lnTo>
                      <a:pt x="0"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9" name="Freeform 44"/>
              <p:cNvSpPr>
                <a:spLocks/>
              </p:cNvSpPr>
              <p:nvPr/>
            </p:nvSpPr>
            <p:spPr bwMode="auto">
              <a:xfrm>
                <a:off x="1824" y="1812"/>
                <a:ext cx="24" cy="18"/>
              </a:xfrm>
              <a:custGeom>
                <a:avLst/>
                <a:gdLst>
                  <a:gd name="T0" fmla="*/ 24 w 24"/>
                  <a:gd name="T1" fmla="*/ 18 h 18"/>
                  <a:gd name="T2" fmla="*/ 18 w 24"/>
                  <a:gd name="T3" fmla="*/ 18 h 18"/>
                  <a:gd name="T4" fmla="*/ 12 w 24"/>
                  <a:gd name="T5" fmla="*/ 12 h 18"/>
                  <a:gd name="T6" fmla="*/ 12 w 24"/>
                  <a:gd name="T7" fmla="*/ 6 h 18"/>
                  <a:gd name="T8" fmla="*/ 6 w 24"/>
                  <a:gd name="T9" fmla="*/ 0 h 18"/>
                  <a:gd name="T10" fmla="*/ 0 w 24"/>
                  <a:gd name="T11" fmla="*/ 0 h 18"/>
                  <a:gd name="T12" fmla="*/ 6 w 24"/>
                  <a:gd name="T13" fmla="*/ 0 h 18"/>
                  <a:gd name="T14" fmla="*/ 12 w 24"/>
                  <a:gd name="T15" fmla="*/ 0 h 18"/>
                  <a:gd name="T16" fmla="*/ 18 w 24"/>
                  <a:gd name="T17" fmla="*/ 0 h 18"/>
                  <a:gd name="T18" fmla="*/ 24 w 24"/>
                  <a:gd name="T19" fmla="*/ 0 h 18"/>
                  <a:gd name="T20" fmla="*/ 24 w 24"/>
                  <a:gd name="T21" fmla="*/ 18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18">
                    <a:moveTo>
                      <a:pt x="24" y="18"/>
                    </a:moveTo>
                    <a:lnTo>
                      <a:pt x="18" y="18"/>
                    </a:lnTo>
                    <a:lnTo>
                      <a:pt x="12" y="12"/>
                    </a:lnTo>
                    <a:lnTo>
                      <a:pt x="12" y="6"/>
                    </a:lnTo>
                    <a:lnTo>
                      <a:pt x="6" y="0"/>
                    </a:lnTo>
                    <a:lnTo>
                      <a:pt x="0" y="0"/>
                    </a:lnTo>
                    <a:lnTo>
                      <a:pt x="6" y="0"/>
                    </a:lnTo>
                    <a:lnTo>
                      <a:pt x="12" y="0"/>
                    </a:lnTo>
                    <a:lnTo>
                      <a:pt x="18" y="0"/>
                    </a:lnTo>
                    <a:lnTo>
                      <a:pt x="24" y="0"/>
                    </a:ln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0" name="Freeform 45"/>
              <p:cNvSpPr>
                <a:spLocks/>
              </p:cNvSpPr>
              <p:nvPr/>
            </p:nvSpPr>
            <p:spPr bwMode="auto">
              <a:xfrm>
                <a:off x="1488" y="1812"/>
                <a:ext cx="12" cy="150"/>
              </a:xfrm>
              <a:custGeom>
                <a:avLst/>
                <a:gdLst>
                  <a:gd name="T0" fmla="*/ 12 w 12"/>
                  <a:gd name="T1" fmla="*/ 0 h 150"/>
                  <a:gd name="T2" fmla="*/ 12 w 12"/>
                  <a:gd name="T3" fmla="*/ 18 h 150"/>
                  <a:gd name="T4" fmla="*/ 12 w 12"/>
                  <a:gd name="T5" fmla="*/ 36 h 150"/>
                  <a:gd name="T6" fmla="*/ 12 w 12"/>
                  <a:gd name="T7" fmla="*/ 54 h 150"/>
                  <a:gd name="T8" fmla="*/ 12 w 12"/>
                  <a:gd name="T9" fmla="*/ 78 h 150"/>
                  <a:gd name="T10" fmla="*/ 12 w 12"/>
                  <a:gd name="T11" fmla="*/ 90 h 150"/>
                  <a:gd name="T12" fmla="*/ 12 w 12"/>
                  <a:gd name="T13" fmla="*/ 114 h 150"/>
                  <a:gd name="T14" fmla="*/ 12 w 12"/>
                  <a:gd name="T15" fmla="*/ 132 h 150"/>
                  <a:gd name="T16" fmla="*/ 12 w 12"/>
                  <a:gd name="T17" fmla="*/ 150 h 150"/>
                  <a:gd name="T18" fmla="*/ 12 w 12"/>
                  <a:gd name="T19" fmla="*/ 150 h 150"/>
                  <a:gd name="T20" fmla="*/ 6 w 12"/>
                  <a:gd name="T21" fmla="*/ 150 h 150"/>
                  <a:gd name="T22" fmla="*/ 0 w 12"/>
                  <a:gd name="T23" fmla="*/ 150 h 150"/>
                  <a:gd name="T24" fmla="*/ 6 w 12"/>
                  <a:gd name="T25" fmla="*/ 0 h 150"/>
                  <a:gd name="T26" fmla="*/ 12 w 12"/>
                  <a:gd name="T27" fmla="*/ 0 h 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50">
                    <a:moveTo>
                      <a:pt x="12" y="0"/>
                    </a:moveTo>
                    <a:lnTo>
                      <a:pt x="12" y="18"/>
                    </a:lnTo>
                    <a:lnTo>
                      <a:pt x="12" y="36"/>
                    </a:lnTo>
                    <a:lnTo>
                      <a:pt x="12" y="54"/>
                    </a:lnTo>
                    <a:lnTo>
                      <a:pt x="12" y="78"/>
                    </a:lnTo>
                    <a:lnTo>
                      <a:pt x="12" y="90"/>
                    </a:lnTo>
                    <a:lnTo>
                      <a:pt x="12" y="114"/>
                    </a:lnTo>
                    <a:lnTo>
                      <a:pt x="12" y="132"/>
                    </a:lnTo>
                    <a:lnTo>
                      <a:pt x="12" y="150"/>
                    </a:lnTo>
                    <a:lnTo>
                      <a:pt x="6" y="150"/>
                    </a:lnTo>
                    <a:lnTo>
                      <a:pt x="0" y="150"/>
                    </a:lnTo>
                    <a:lnTo>
                      <a:pt x="6"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1" name="Freeform 46"/>
              <p:cNvSpPr>
                <a:spLocks/>
              </p:cNvSpPr>
              <p:nvPr/>
            </p:nvSpPr>
            <p:spPr bwMode="auto">
              <a:xfrm>
                <a:off x="1854" y="1812"/>
                <a:ext cx="18" cy="144"/>
              </a:xfrm>
              <a:custGeom>
                <a:avLst/>
                <a:gdLst>
                  <a:gd name="T0" fmla="*/ 12 w 18"/>
                  <a:gd name="T1" fmla="*/ 0 h 144"/>
                  <a:gd name="T2" fmla="*/ 12 w 18"/>
                  <a:gd name="T3" fmla="*/ 18 h 144"/>
                  <a:gd name="T4" fmla="*/ 12 w 18"/>
                  <a:gd name="T5" fmla="*/ 36 h 144"/>
                  <a:gd name="T6" fmla="*/ 18 w 18"/>
                  <a:gd name="T7" fmla="*/ 54 h 144"/>
                  <a:gd name="T8" fmla="*/ 18 w 18"/>
                  <a:gd name="T9" fmla="*/ 72 h 144"/>
                  <a:gd name="T10" fmla="*/ 18 w 18"/>
                  <a:gd name="T11" fmla="*/ 90 h 144"/>
                  <a:gd name="T12" fmla="*/ 18 w 18"/>
                  <a:gd name="T13" fmla="*/ 108 h 144"/>
                  <a:gd name="T14" fmla="*/ 18 w 18"/>
                  <a:gd name="T15" fmla="*/ 126 h 144"/>
                  <a:gd name="T16" fmla="*/ 18 w 18"/>
                  <a:gd name="T17" fmla="*/ 144 h 144"/>
                  <a:gd name="T18" fmla="*/ 6 w 18"/>
                  <a:gd name="T19" fmla="*/ 144 h 144"/>
                  <a:gd name="T20" fmla="*/ 6 w 18"/>
                  <a:gd name="T21" fmla="*/ 126 h 144"/>
                  <a:gd name="T22" fmla="*/ 6 w 18"/>
                  <a:gd name="T23" fmla="*/ 108 h 144"/>
                  <a:gd name="T24" fmla="*/ 6 w 18"/>
                  <a:gd name="T25" fmla="*/ 90 h 144"/>
                  <a:gd name="T26" fmla="*/ 6 w 18"/>
                  <a:gd name="T27" fmla="*/ 72 h 144"/>
                  <a:gd name="T28" fmla="*/ 0 w 18"/>
                  <a:gd name="T29" fmla="*/ 54 h 144"/>
                  <a:gd name="T30" fmla="*/ 0 w 18"/>
                  <a:gd name="T31" fmla="*/ 36 h 144"/>
                  <a:gd name="T32" fmla="*/ 0 w 18"/>
                  <a:gd name="T33" fmla="*/ 18 h 144"/>
                  <a:gd name="T34" fmla="*/ 6 w 18"/>
                  <a:gd name="T35" fmla="*/ 0 h 144"/>
                  <a:gd name="T36" fmla="*/ 12 w 18"/>
                  <a:gd name="T37" fmla="*/ 0 h 144"/>
                  <a:gd name="T38" fmla="*/ 12 w 18"/>
                  <a:gd name="T39" fmla="*/ 0 h 1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 h="144">
                    <a:moveTo>
                      <a:pt x="12" y="0"/>
                    </a:moveTo>
                    <a:lnTo>
                      <a:pt x="12" y="18"/>
                    </a:lnTo>
                    <a:lnTo>
                      <a:pt x="12" y="36"/>
                    </a:lnTo>
                    <a:lnTo>
                      <a:pt x="18" y="54"/>
                    </a:lnTo>
                    <a:lnTo>
                      <a:pt x="18" y="72"/>
                    </a:lnTo>
                    <a:lnTo>
                      <a:pt x="18" y="90"/>
                    </a:lnTo>
                    <a:lnTo>
                      <a:pt x="18" y="108"/>
                    </a:lnTo>
                    <a:lnTo>
                      <a:pt x="18" y="126"/>
                    </a:lnTo>
                    <a:lnTo>
                      <a:pt x="18" y="144"/>
                    </a:lnTo>
                    <a:lnTo>
                      <a:pt x="6" y="144"/>
                    </a:lnTo>
                    <a:lnTo>
                      <a:pt x="6" y="126"/>
                    </a:lnTo>
                    <a:lnTo>
                      <a:pt x="6" y="108"/>
                    </a:lnTo>
                    <a:lnTo>
                      <a:pt x="6" y="90"/>
                    </a:lnTo>
                    <a:lnTo>
                      <a:pt x="6" y="72"/>
                    </a:lnTo>
                    <a:lnTo>
                      <a:pt x="0" y="54"/>
                    </a:lnTo>
                    <a:lnTo>
                      <a:pt x="0" y="36"/>
                    </a:lnTo>
                    <a:lnTo>
                      <a:pt x="0" y="18"/>
                    </a:lnTo>
                    <a:lnTo>
                      <a:pt x="6"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2" name="Freeform 47"/>
              <p:cNvSpPr>
                <a:spLocks/>
              </p:cNvSpPr>
              <p:nvPr/>
            </p:nvSpPr>
            <p:spPr bwMode="auto">
              <a:xfrm>
                <a:off x="1884" y="1812"/>
                <a:ext cx="90" cy="18"/>
              </a:xfrm>
              <a:custGeom>
                <a:avLst/>
                <a:gdLst>
                  <a:gd name="T0" fmla="*/ 90 w 90"/>
                  <a:gd name="T1" fmla="*/ 6 h 18"/>
                  <a:gd name="T2" fmla="*/ 90 w 90"/>
                  <a:gd name="T3" fmla="*/ 12 h 18"/>
                  <a:gd name="T4" fmla="*/ 90 w 90"/>
                  <a:gd name="T5" fmla="*/ 18 h 18"/>
                  <a:gd name="T6" fmla="*/ 78 w 90"/>
                  <a:gd name="T7" fmla="*/ 18 h 18"/>
                  <a:gd name="T8" fmla="*/ 66 w 90"/>
                  <a:gd name="T9" fmla="*/ 12 h 18"/>
                  <a:gd name="T10" fmla="*/ 60 w 90"/>
                  <a:gd name="T11" fmla="*/ 12 h 18"/>
                  <a:gd name="T12" fmla="*/ 48 w 90"/>
                  <a:gd name="T13" fmla="*/ 12 h 18"/>
                  <a:gd name="T14" fmla="*/ 36 w 90"/>
                  <a:gd name="T15" fmla="*/ 12 h 18"/>
                  <a:gd name="T16" fmla="*/ 30 w 90"/>
                  <a:gd name="T17" fmla="*/ 12 h 18"/>
                  <a:gd name="T18" fmla="*/ 18 w 90"/>
                  <a:gd name="T19" fmla="*/ 12 h 18"/>
                  <a:gd name="T20" fmla="*/ 6 w 90"/>
                  <a:gd name="T21" fmla="*/ 12 h 18"/>
                  <a:gd name="T22" fmla="*/ 6 w 90"/>
                  <a:gd name="T23" fmla="*/ 12 h 18"/>
                  <a:gd name="T24" fmla="*/ 6 w 90"/>
                  <a:gd name="T25" fmla="*/ 12 h 18"/>
                  <a:gd name="T26" fmla="*/ 0 w 90"/>
                  <a:gd name="T27" fmla="*/ 12 h 18"/>
                  <a:gd name="T28" fmla="*/ 0 w 90"/>
                  <a:gd name="T29" fmla="*/ 6 h 18"/>
                  <a:gd name="T30" fmla="*/ 0 w 90"/>
                  <a:gd name="T31" fmla="*/ 6 h 18"/>
                  <a:gd name="T32" fmla="*/ 0 w 90"/>
                  <a:gd name="T33" fmla="*/ 6 h 18"/>
                  <a:gd name="T34" fmla="*/ 0 w 90"/>
                  <a:gd name="T35" fmla="*/ 0 h 18"/>
                  <a:gd name="T36" fmla="*/ 12 w 90"/>
                  <a:gd name="T37" fmla="*/ 0 h 18"/>
                  <a:gd name="T38" fmla="*/ 24 w 90"/>
                  <a:gd name="T39" fmla="*/ 6 h 18"/>
                  <a:gd name="T40" fmla="*/ 36 w 90"/>
                  <a:gd name="T41" fmla="*/ 6 h 18"/>
                  <a:gd name="T42" fmla="*/ 48 w 90"/>
                  <a:gd name="T43" fmla="*/ 6 h 18"/>
                  <a:gd name="T44" fmla="*/ 54 w 90"/>
                  <a:gd name="T45" fmla="*/ 6 h 18"/>
                  <a:gd name="T46" fmla="*/ 66 w 90"/>
                  <a:gd name="T47" fmla="*/ 6 h 18"/>
                  <a:gd name="T48" fmla="*/ 78 w 90"/>
                  <a:gd name="T49" fmla="*/ 6 h 18"/>
                  <a:gd name="T50" fmla="*/ 90 w 90"/>
                  <a:gd name="T51" fmla="*/ 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0" h="18">
                    <a:moveTo>
                      <a:pt x="90" y="6"/>
                    </a:moveTo>
                    <a:lnTo>
                      <a:pt x="90" y="12"/>
                    </a:lnTo>
                    <a:lnTo>
                      <a:pt x="90" y="18"/>
                    </a:lnTo>
                    <a:lnTo>
                      <a:pt x="78" y="18"/>
                    </a:lnTo>
                    <a:lnTo>
                      <a:pt x="66" y="12"/>
                    </a:lnTo>
                    <a:lnTo>
                      <a:pt x="60" y="12"/>
                    </a:lnTo>
                    <a:lnTo>
                      <a:pt x="48" y="12"/>
                    </a:lnTo>
                    <a:lnTo>
                      <a:pt x="36" y="12"/>
                    </a:lnTo>
                    <a:lnTo>
                      <a:pt x="30" y="12"/>
                    </a:lnTo>
                    <a:lnTo>
                      <a:pt x="18" y="12"/>
                    </a:lnTo>
                    <a:lnTo>
                      <a:pt x="6" y="12"/>
                    </a:lnTo>
                    <a:lnTo>
                      <a:pt x="0" y="12"/>
                    </a:lnTo>
                    <a:lnTo>
                      <a:pt x="0" y="6"/>
                    </a:lnTo>
                    <a:lnTo>
                      <a:pt x="0" y="0"/>
                    </a:lnTo>
                    <a:lnTo>
                      <a:pt x="12" y="0"/>
                    </a:lnTo>
                    <a:lnTo>
                      <a:pt x="24" y="6"/>
                    </a:lnTo>
                    <a:lnTo>
                      <a:pt x="36" y="6"/>
                    </a:lnTo>
                    <a:lnTo>
                      <a:pt x="48" y="6"/>
                    </a:lnTo>
                    <a:lnTo>
                      <a:pt x="54" y="6"/>
                    </a:lnTo>
                    <a:lnTo>
                      <a:pt x="66" y="6"/>
                    </a:lnTo>
                    <a:lnTo>
                      <a:pt x="78" y="6"/>
                    </a:lnTo>
                    <a:lnTo>
                      <a:pt x="9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3" name="Freeform 48"/>
              <p:cNvSpPr>
                <a:spLocks/>
              </p:cNvSpPr>
              <p:nvPr/>
            </p:nvSpPr>
            <p:spPr bwMode="auto">
              <a:xfrm>
                <a:off x="2010" y="1818"/>
                <a:ext cx="96" cy="12"/>
              </a:xfrm>
              <a:custGeom>
                <a:avLst/>
                <a:gdLst>
                  <a:gd name="T0" fmla="*/ 96 w 96"/>
                  <a:gd name="T1" fmla="*/ 0 h 12"/>
                  <a:gd name="T2" fmla="*/ 90 w 96"/>
                  <a:gd name="T3" fmla="*/ 6 h 12"/>
                  <a:gd name="T4" fmla="*/ 84 w 96"/>
                  <a:gd name="T5" fmla="*/ 12 h 12"/>
                  <a:gd name="T6" fmla="*/ 72 w 96"/>
                  <a:gd name="T7" fmla="*/ 12 h 12"/>
                  <a:gd name="T8" fmla="*/ 66 w 96"/>
                  <a:gd name="T9" fmla="*/ 12 h 12"/>
                  <a:gd name="T10" fmla="*/ 54 w 96"/>
                  <a:gd name="T11" fmla="*/ 12 h 12"/>
                  <a:gd name="T12" fmla="*/ 42 w 96"/>
                  <a:gd name="T13" fmla="*/ 12 h 12"/>
                  <a:gd name="T14" fmla="*/ 30 w 96"/>
                  <a:gd name="T15" fmla="*/ 6 h 12"/>
                  <a:gd name="T16" fmla="*/ 24 w 96"/>
                  <a:gd name="T17" fmla="*/ 6 h 12"/>
                  <a:gd name="T18" fmla="*/ 12 w 96"/>
                  <a:gd name="T19" fmla="*/ 6 h 12"/>
                  <a:gd name="T20" fmla="*/ 6 w 96"/>
                  <a:gd name="T21" fmla="*/ 6 h 12"/>
                  <a:gd name="T22" fmla="*/ 0 w 96"/>
                  <a:gd name="T23" fmla="*/ 12 h 12"/>
                  <a:gd name="T24" fmla="*/ 0 w 96"/>
                  <a:gd name="T25" fmla="*/ 0 h 12"/>
                  <a:gd name="T26" fmla="*/ 12 w 96"/>
                  <a:gd name="T27" fmla="*/ 0 h 12"/>
                  <a:gd name="T28" fmla="*/ 24 w 96"/>
                  <a:gd name="T29" fmla="*/ 0 h 12"/>
                  <a:gd name="T30" fmla="*/ 36 w 96"/>
                  <a:gd name="T31" fmla="*/ 0 h 12"/>
                  <a:gd name="T32" fmla="*/ 48 w 96"/>
                  <a:gd name="T33" fmla="*/ 0 h 12"/>
                  <a:gd name="T34" fmla="*/ 60 w 96"/>
                  <a:gd name="T35" fmla="*/ 0 h 12"/>
                  <a:gd name="T36" fmla="*/ 72 w 96"/>
                  <a:gd name="T37" fmla="*/ 0 h 12"/>
                  <a:gd name="T38" fmla="*/ 84 w 96"/>
                  <a:gd name="T39" fmla="*/ 0 h 12"/>
                  <a:gd name="T40" fmla="*/ 96 w 96"/>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12">
                    <a:moveTo>
                      <a:pt x="96" y="0"/>
                    </a:moveTo>
                    <a:lnTo>
                      <a:pt x="90" y="6"/>
                    </a:lnTo>
                    <a:lnTo>
                      <a:pt x="84" y="12"/>
                    </a:lnTo>
                    <a:lnTo>
                      <a:pt x="72" y="12"/>
                    </a:lnTo>
                    <a:lnTo>
                      <a:pt x="66" y="12"/>
                    </a:lnTo>
                    <a:lnTo>
                      <a:pt x="54" y="12"/>
                    </a:lnTo>
                    <a:lnTo>
                      <a:pt x="42" y="12"/>
                    </a:lnTo>
                    <a:lnTo>
                      <a:pt x="30" y="6"/>
                    </a:lnTo>
                    <a:lnTo>
                      <a:pt x="24" y="6"/>
                    </a:lnTo>
                    <a:lnTo>
                      <a:pt x="12" y="6"/>
                    </a:lnTo>
                    <a:lnTo>
                      <a:pt x="6" y="6"/>
                    </a:lnTo>
                    <a:lnTo>
                      <a:pt x="0" y="12"/>
                    </a:lnTo>
                    <a:lnTo>
                      <a:pt x="0" y="0"/>
                    </a:lnTo>
                    <a:lnTo>
                      <a:pt x="12" y="0"/>
                    </a:lnTo>
                    <a:lnTo>
                      <a:pt x="24" y="0"/>
                    </a:lnTo>
                    <a:lnTo>
                      <a:pt x="36" y="0"/>
                    </a:lnTo>
                    <a:lnTo>
                      <a:pt x="48" y="0"/>
                    </a:lnTo>
                    <a:lnTo>
                      <a:pt x="60" y="0"/>
                    </a:lnTo>
                    <a:lnTo>
                      <a:pt x="72" y="0"/>
                    </a:lnTo>
                    <a:lnTo>
                      <a:pt x="84" y="0"/>
                    </a:lnTo>
                    <a:lnTo>
                      <a:pt x="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4" name="Freeform 49"/>
              <p:cNvSpPr>
                <a:spLocks/>
              </p:cNvSpPr>
              <p:nvPr/>
            </p:nvSpPr>
            <p:spPr bwMode="auto">
              <a:xfrm>
                <a:off x="2112" y="1818"/>
                <a:ext cx="18" cy="132"/>
              </a:xfrm>
              <a:custGeom>
                <a:avLst/>
                <a:gdLst>
                  <a:gd name="T0" fmla="*/ 12 w 18"/>
                  <a:gd name="T1" fmla="*/ 0 h 132"/>
                  <a:gd name="T2" fmla="*/ 12 w 18"/>
                  <a:gd name="T3" fmla="*/ 18 h 132"/>
                  <a:gd name="T4" fmla="*/ 12 w 18"/>
                  <a:gd name="T5" fmla="*/ 36 h 132"/>
                  <a:gd name="T6" fmla="*/ 12 w 18"/>
                  <a:gd name="T7" fmla="*/ 48 h 132"/>
                  <a:gd name="T8" fmla="*/ 18 w 18"/>
                  <a:gd name="T9" fmla="*/ 66 h 132"/>
                  <a:gd name="T10" fmla="*/ 18 w 18"/>
                  <a:gd name="T11" fmla="*/ 84 h 132"/>
                  <a:gd name="T12" fmla="*/ 18 w 18"/>
                  <a:gd name="T13" fmla="*/ 102 h 132"/>
                  <a:gd name="T14" fmla="*/ 18 w 18"/>
                  <a:gd name="T15" fmla="*/ 114 h 132"/>
                  <a:gd name="T16" fmla="*/ 18 w 18"/>
                  <a:gd name="T17" fmla="*/ 132 h 132"/>
                  <a:gd name="T18" fmla="*/ 12 w 18"/>
                  <a:gd name="T19" fmla="*/ 132 h 132"/>
                  <a:gd name="T20" fmla="*/ 6 w 18"/>
                  <a:gd name="T21" fmla="*/ 132 h 132"/>
                  <a:gd name="T22" fmla="*/ 12 w 18"/>
                  <a:gd name="T23" fmla="*/ 132 h 132"/>
                  <a:gd name="T24" fmla="*/ 6 w 18"/>
                  <a:gd name="T25" fmla="*/ 132 h 132"/>
                  <a:gd name="T26" fmla="*/ 6 w 18"/>
                  <a:gd name="T27" fmla="*/ 114 h 132"/>
                  <a:gd name="T28" fmla="*/ 6 w 18"/>
                  <a:gd name="T29" fmla="*/ 96 h 132"/>
                  <a:gd name="T30" fmla="*/ 6 w 18"/>
                  <a:gd name="T31" fmla="*/ 78 h 132"/>
                  <a:gd name="T32" fmla="*/ 6 w 18"/>
                  <a:gd name="T33" fmla="*/ 66 h 132"/>
                  <a:gd name="T34" fmla="*/ 0 w 18"/>
                  <a:gd name="T35" fmla="*/ 48 h 132"/>
                  <a:gd name="T36" fmla="*/ 0 w 18"/>
                  <a:gd name="T37" fmla="*/ 30 h 132"/>
                  <a:gd name="T38" fmla="*/ 0 w 18"/>
                  <a:gd name="T39" fmla="*/ 12 h 132"/>
                  <a:gd name="T40" fmla="*/ 6 w 18"/>
                  <a:gd name="T41" fmla="*/ 0 h 132"/>
                  <a:gd name="T42" fmla="*/ 12 w 18"/>
                  <a:gd name="T43" fmla="*/ 0 h 1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132">
                    <a:moveTo>
                      <a:pt x="12" y="0"/>
                    </a:moveTo>
                    <a:lnTo>
                      <a:pt x="12" y="18"/>
                    </a:lnTo>
                    <a:lnTo>
                      <a:pt x="12" y="36"/>
                    </a:lnTo>
                    <a:lnTo>
                      <a:pt x="12" y="48"/>
                    </a:lnTo>
                    <a:lnTo>
                      <a:pt x="18" y="66"/>
                    </a:lnTo>
                    <a:lnTo>
                      <a:pt x="18" y="84"/>
                    </a:lnTo>
                    <a:lnTo>
                      <a:pt x="18" y="102"/>
                    </a:lnTo>
                    <a:lnTo>
                      <a:pt x="18" y="114"/>
                    </a:lnTo>
                    <a:lnTo>
                      <a:pt x="18" y="132"/>
                    </a:lnTo>
                    <a:lnTo>
                      <a:pt x="12" y="132"/>
                    </a:lnTo>
                    <a:lnTo>
                      <a:pt x="6" y="132"/>
                    </a:lnTo>
                    <a:lnTo>
                      <a:pt x="12" y="132"/>
                    </a:lnTo>
                    <a:lnTo>
                      <a:pt x="6" y="132"/>
                    </a:lnTo>
                    <a:lnTo>
                      <a:pt x="6" y="114"/>
                    </a:lnTo>
                    <a:lnTo>
                      <a:pt x="6" y="96"/>
                    </a:lnTo>
                    <a:lnTo>
                      <a:pt x="6" y="78"/>
                    </a:lnTo>
                    <a:lnTo>
                      <a:pt x="6" y="66"/>
                    </a:lnTo>
                    <a:lnTo>
                      <a:pt x="0" y="48"/>
                    </a:lnTo>
                    <a:lnTo>
                      <a:pt x="0" y="30"/>
                    </a:lnTo>
                    <a:lnTo>
                      <a:pt x="0" y="12"/>
                    </a:lnTo>
                    <a:lnTo>
                      <a:pt x="6"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5" name="Freeform 50"/>
              <p:cNvSpPr>
                <a:spLocks/>
              </p:cNvSpPr>
              <p:nvPr/>
            </p:nvSpPr>
            <p:spPr bwMode="auto">
              <a:xfrm>
                <a:off x="1398" y="1818"/>
                <a:ext cx="30" cy="12"/>
              </a:xfrm>
              <a:custGeom>
                <a:avLst/>
                <a:gdLst>
                  <a:gd name="T0" fmla="*/ 30 w 30"/>
                  <a:gd name="T1" fmla="*/ 0 h 12"/>
                  <a:gd name="T2" fmla="*/ 30 w 30"/>
                  <a:gd name="T3" fmla="*/ 6 h 12"/>
                  <a:gd name="T4" fmla="*/ 24 w 30"/>
                  <a:gd name="T5" fmla="*/ 12 h 12"/>
                  <a:gd name="T6" fmla="*/ 0 w 30"/>
                  <a:gd name="T7" fmla="*/ 6 h 12"/>
                  <a:gd name="T8" fmla="*/ 0 w 30"/>
                  <a:gd name="T9" fmla="*/ 0 h 12"/>
                  <a:gd name="T10" fmla="*/ 6 w 30"/>
                  <a:gd name="T11" fmla="*/ 0 h 12"/>
                  <a:gd name="T12" fmla="*/ 12 w 30"/>
                  <a:gd name="T13" fmla="*/ 0 h 12"/>
                  <a:gd name="T14" fmla="*/ 24 w 30"/>
                  <a:gd name="T15" fmla="*/ 0 h 12"/>
                  <a:gd name="T16" fmla="*/ 30 w 3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2">
                    <a:moveTo>
                      <a:pt x="30" y="0"/>
                    </a:moveTo>
                    <a:lnTo>
                      <a:pt x="30" y="6"/>
                    </a:lnTo>
                    <a:lnTo>
                      <a:pt x="24" y="12"/>
                    </a:lnTo>
                    <a:lnTo>
                      <a:pt x="0" y="6"/>
                    </a:lnTo>
                    <a:lnTo>
                      <a:pt x="0" y="0"/>
                    </a:lnTo>
                    <a:lnTo>
                      <a:pt x="6" y="0"/>
                    </a:lnTo>
                    <a:lnTo>
                      <a:pt x="12" y="0"/>
                    </a:lnTo>
                    <a:lnTo>
                      <a:pt x="24" y="0"/>
                    </a:lnTo>
                    <a:lnTo>
                      <a:pt x="3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6" name="Freeform 51"/>
              <p:cNvSpPr>
                <a:spLocks/>
              </p:cNvSpPr>
              <p:nvPr/>
            </p:nvSpPr>
            <p:spPr bwMode="auto">
              <a:xfrm>
                <a:off x="1986" y="1818"/>
                <a:ext cx="18" cy="138"/>
              </a:xfrm>
              <a:custGeom>
                <a:avLst/>
                <a:gdLst>
                  <a:gd name="T0" fmla="*/ 12 w 18"/>
                  <a:gd name="T1" fmla="*/ 0 h 138"/>
                  <a:gd name="T2" fmla="*/ 12 w 18"/>
                  <a:gd name="T3" fmla="*/ 12 h 138"/>
                  <a:gd name="T4" fmla="*/ 12 w 18"/>
                  <a:gd name="T5" fmla="*/ 30 h 138"/>
                  <a:gd name="T6" fmla="*/ 12 w 18"/>
                  <a:gd name="T7" fmla="*/ 48 h 138"/>
                  <a:gd name="T8" fmla="*/ 12 w 18"/>
                  <a:gd name="T9" fmla="*/ 66 h 138"/>
                  <a:gd name="T10" fmla="*/ 12 w 18"/>
                  <a:gd name="T11" fmla="*/ 84 h 138"/>
                  <a:gd name="T12" fmla="*/ 18 w 18"/>
                  <a:gd name="T13" fmla="*/ 102 h 138"/>
                  <a:gd name="T14" fmla="*/ 18 w 18"/>
                  <a:gd name="T15" fmla="*/ 120 h 138"/>
                  <a:gd name="T16" fmla="*/ 18 w 18"/>
                  <a:gd name="T17" fmla="*/ 138 h 138"/>
                  <a:gd name="T18" fmla="*/ 12 w 18"/>
                  <a:gd name="T19" fmla="*/ 138 h 138"/>
                  <a:gd name="T20" fmla="*/ 6 w 18"/>
                  <a:gd name="T21" fmla="*/ 126 h 138"/>
                  <a:gd name="T22" fmla="*/ 6 w 18"/>
                  <a:gd name="T23" fmla="*/ 120 h 138"/>
                  <a:gd name="T24" fmla="*/ 6 w 18"/>
                  <a:gd name="T25" fmla="*/ 108 h 138"/>
                  <a:gd name="T26" fmla="*/ 6 w 18"/>
                  <a:gd name="T27" fmla="*/ 102 h 138"/>
                  <a:gd name="T28" fmla="*/ 0 w 18"/>
                  <a:gd name="T29" fmla="*/ 90 h 138"/>
                  <a:gd name="T30" fmla="*/ 0 w 18"/>
                  <a:gd name="T31" fmla="*/ 84 h 138"/>
                  <a:gd name="T32" fmla="*/ 0 w 18"/>
                  <a:gd name="T33" fmla="*/ 72 h 138"/>
                  <a:gd name="T34" fmla="*/ 0 w 18"/>
                  <a:gd name="T35" fmla="*/ 66 h 138"/>
                  <a:gd name="T36" fmla="*/ 0 w 18"/>
                  <a:gd name="T37" fmla="*/ 54 h 138"/>
                  <a:gd name="T38" fmla="*/ 0 w 18"/>
                  <a:gd name="T39" fmla="*/ 48 h 138"/>
                  <a:gd name="T40" fmla="*/ 0 w 18"/>
                  <a:gd name="T41" fmla="*/ 36 h 138"/>
                  <a:gd name="T42" fmla="*/ 0 w 18"/>
                  <a:gd name="T43" fmla="*/ 30 h 138"/>
                  <a:gd name="T44" fmla="*/ 0 w 18"/>
                  <a:gd name="T45" fmla="*/ 24 h 138"/>
                  <a:gd name="T46" fmla="*/ 0 w 18"/>
                  <a:gd name="T47" fmla="*/ 12 h 138"/>
                  <a:gd name="T48" fmla="*/ 0 w 18"/>
                  <a:gd name="T49" fmla="*/ 6 h 138"/>
                  <a:gd name="T50" fmla="*/ 0 w 18"/>
                  <a:gd name="T51" fmla="*/ 0 h 138"/>
                  <a:gd name="T52" fmla="*/ 12 w 18"/>
                  <a:gd name="T53" fmla="*/ 0 h 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8" h="138">
                    <a:moveTo>
                      <a:pt x="12" y="0"/>
                    </a:moveTo>
                    <a:lnTo>
                      <a:pt x="12" y="12"/>
                    </a:lnTo>
                    <a:lnTo>
                      <a:pt x="12" y="30"/>
                    </a:lnTo>
                    <a:lnTo>
                      <a:pt x="12" y="48"/>
                    </a:lnTo>
                    <a:lnTo>
                      <a:pt x="12" y="66"/>
                    </a:lnTo>
                    <a:lnTo>
                      <a:pt x="12" y="84"/>
                    </a:lnTo>
                    <a:lnTo>
                      <a:pt x="18" y="102"/>
                    </a:lnTo>
                    <a:lnTo>
                      <a:pt x="18" y="120"/>
                    </a:lnTo>
                    <a:lnTo>
                      <a:pt x="18" y="138"/>
                    </a:lnTo>
                    <a:lnTo>
                      <a:pt x="12" y="138"/>
                    </a:lnTo>
                    <a:lnTo>
                      <a:pt x="6" y="126"/>
                    </a:lnTo>
                    <a:lnTo>
                      <a:pt x="6" y="120"/>
                    </a:lnTo>
                    <a:lnTo>
                      <a:pt x="6" y="108"/>
                    </a:lnTo>
                    <a:lnTo>
                      <a:pt x="6" y="102"/>
                    </a:lnTo>
                    <a:lnTo>
                      <a:pt x="0" y="90"/>
                    </a:lnTo>
                    <a:lnTo>
                      <a:pt x="0" y="84"/>
                    </a:lnTo>
                    <a:lnTo>
                      <a:pt x="0" y="72"/>
                    </a:lnTo>
                    <a:lnTo>
                      <a:pt x="0" y="66"/>
                    </a:lnTo>
                    <a:lnTo>
                      <a:pt x="0" y="54"/>
                    </a:lnTo>
                    <a:lnTo>
                      <a:pt x="0" y="48"/>
                    </a:lnTo>
                    <a:lnTo>
                      <a:pt x="0" y="36"/>
                    </a:lnTo>
                    <a:lnTo>
                      <a:pt x="0" y="30"/>
                    </a:lnTo>
                    <a:lnTo>
                      <a:pt x="0" y="24"/>
                    </a:lnTo>
                    <a:lnTo>
                      <a:pt x="0" y="12"/>
                    </a:lnTo>
                    <a:lnTo>
                      <a:pt x="0" y="6"/>
                    </a:lnTo>
                    <a:lnTo>
                      <a:pt x="0"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7" name="Freeform 52"/>
              <p:cNvSpPr>
                <a:spLocks/>
              </p:cNvSpPr>
              <p:nvPr/>
            </p:nvSpPr>
            <p:spPr bwMode="auto">
              <a:xfrm>
                <a:off x="2136" y="1818"/>
                <a:ext cx="84" cy="6"/>
              </a:xfrm>
              <a:custGeom>
                <a:avLst/>
                <a:gdLst>
                  <a:gd name="T0" fmla="*/ 84 w 84"/>
                  <a:gd name="T1" fmla="*/ 6 h 6"/>
                  <a:gd name="T2" fmla="*/ 84 w 84"/>
                  <a:gd name="T3" fmla="*/ 6 h 6"/>
                  <a:gd name="T4" fmla="*/ 0 w 84"/>
                  <a:gd name="T5" fmla="*/ 6 h 6"/>
                  <a:gd name="T6" fmla="*/ 0 w 84"/>
                  <a:gd name="T7" fmla="*/ 0 h 6"/>
                  <a:gd name="T8" fmla="*/ 12 w 84"/>
                  <a:gd name="T9" fmla="*/ 0 h 6"/>
                  <a:gd name="T10" fmla="*/ 24 w 84"/>
                  <a:gd name="T11" fmla="*/ 0 h 6"/>
                  <a:gd name="T12" fmla="*/ 30 w 84"/>
                  <a:gd name="T13" fmla="*/ 0 h 6"/>
                  <a:gd name="T14" fmla="*/ 42 w 84"/>
                  <a:gd name="T15" fmla="*/ 0 h 6"/>
                  <a:gd name="T16" fmla="*/ 54 w 84"/>
                  <a:gd name="T17" fmla="*/ 0 h 6"/>
                  <a:gd name="T18" fmla="*/ 60 w 84"/>
                  <a:gd name="T19" fmla="*/ 0 h 6"/>
                  <a:gd name="T20" fmla="*/ 72 w 84"/>
                  <a:gd name="T21" fmla="*/ 0 h 6"/>
                  <a:gd name="T22" fmla="*/ 84 w 84"/>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6">
                    <a:moveTo>
                      <a:pt x="84" y="6"/>
                    </a:moveTo>
                    <a:lnTo>
                      <a:pt x="84" y="6"/>
                    </a:lnTo>
                    <a:lnTo>
                      <a:pt x="0" y="6"/>
                    </a:lnTo>
                    <a:lnTo>
                      <a:pt x="0" y="0"/>
                    </a:lnTo>
                    <a:lnTo>
                      <a:pt x="12" y="0"/>
                    </a:lnTo>
                    <a:lnTo>
                      <a:pt x="24" y="0"/>
                    </a:lnTo>
                    <a:lnTo>
                      <a:pt x="30" y="0"/>
                    </a:lnTo>
                    <a:lnTo>
                      <a:pt x="42" y="0"/>
                    </a:lnTo>
                    <a:lnTo>
                      <a:pt x="54" y="0"/>
                    </a:lnTo>
                    <a:lnTo>
                      <a:pt x="60" y="0"/>
                    </a:lnTo>
                    <a:lnTo>
                      <a:pt x="72" y="0"/>
                    </a:lnTo>
                    <a:lnTo>
                      <a:pt x="8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8" name="Freeform 53"/>
              <p:cNvSpPr>
                <a:spLocks/>
              </p:cNvSpPr>
              <p:nvPr/>
            </p:nvSpPr>
            <p:spPr bwMode="auto">
              <a:xfrm>
                <a:off x="2256" y="1818"/>
                <a:ext cx="72" cy="12"/>
              </a:xfrm>
              <a:custGeom>
                <a:avLst/>
                <a:gdLst>
                  <a:gd name="T0" fmla="*/ 72 w 72"/>
                  <a:gd name="T1" fmla="*/ 12 h 12"/>
                  <a:gd name="T2" fmla="*/ 66 w 72"/>
                  <a:gd name="T3" fmla="*/ 12 h 12"/>
                  <a:gd name="T4" fmla="*/ 54 w 72"/>
                  <a:gd name="T5" fmla="*/ 6 h 12"/>
                  <a:gd name="T6" fmla="*/ 42 w 72"/>
                  <a:gd name="T7" fmla="*/ 6 h 12"/>
                  <a:gd name="T8" fmla="*/ 36 w 72"/>
                  <a:gd name="T9" fmla="*/ 6 h 12"/>
                  <a:gd name="T10" fmla="*/ 24 w 72"/>
                  <a:gd name="T11" fmla="*/ 6 h 12"/>
                  <a:gd name="T12" fmla="*/ 18 w 72"/>
                  <a:gd name="T13" fmla="*/ 6 h 12"/>
                  <a:gd name="T14" fmla="*/ 6 w 72"/>
                  <a:gd name="T15" fmla="*/ 12 h 12"/>
                  <a:gd name="T16" fmla="*/ 0 w 72"/>
                  <a:gd name="T17" fmla="*/ 12 h 12"/>
                  <a:gd name="T18" fmla="*/ 0 w 72"/>
                  <a:gd name="T19" fmla="*/ 6 h 12"/>
                  <a:gd name="T20" fmla="*/ 0 w 72"/>
                  <a:gd name="T21" fmla="*/ 6 h 12"/>
                  <a:gd name="T22" fmla="*/ 0 w 72"/>
                  <a:gd name="T23" fmla="*/ 0 h 12"/>
                  <a:gd name="T24" fmla="*/ 72 w 72"/>
                  <a:gd name="T25" fmla="*/ 6 h 12"/>
                  <a:gd name="T26" fmla="*/ 72 w 72"/>
                  <a:gd name="T27" fmla="*/ 1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12">
                    <a:moveTo>
                      <a:pt x="72" y="12"/>
                    </a:moveTo>
                    <a:lnTo>
                      <a:pt x="66" y="12"/>
                    </a:lnTo>
                    <a:lnTo>
                      <a:pt x="54" y="6"/>
                    </a:lnTo>
                    <a:lnTo>
                      <a:pt x="42" y="6"/>
                    </a:lnTo>
                    <a:lnTo>
                      <a:pt x="36" y="6"/>
                    </a:lnTo>
                    <a:lnTo>
                      <a:pt x="24" y="6"/>
                    </a:lnTo>
                    <a:lnTo>
                      <a:pt x="18" y="6"/>
                    </a:lnTo>
                    <a:lnTo>
                      <a:pt x="6" y="12"/>
                    </a:lnTo>
                    <a:lnTo>
                      <a:pt x="0" y="12"/>
                    </a:lnTo>
                    <a:lnTo>
                      <a:pt x="0" y="6"/>
                    </a:lnTo>
                    <a:lnTo>
                      <a:pt x="0" y="0"/>
                    </a:lnTo>
                    <a:lnTo>
                      <a:pt x="72" y="6"/>
                    </a:lnTo>
                    <a:lnTo>
                      <a:pt x="7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9" name="Freeform 54"/>
              <p:cNvSpPr>
                <a:spLocks/>
              </p:cNvSpPr>
              <p:nvPr/>
            </p:nvSpPr>
            <p:spPr bwMode="auto">
              <a:xfrm>
                <a:off x="1260" y="1824"/>
                <a:ext cx="102" cy="6"/>
              </a:xfrm>
              <a:custGeom>
                <a:avLst/>
                <a:gdLst>
                  <a:gd name="T0" fmla="*/ 102 w 102"/>
                  <a:gd name="T1" fmla="*/ 6 h 6"/>
                  <a:gd name="T2" fmla="*/ 84 w 102"/>
                  <a:gd name="T3" fmla="*/ 6 h 6"/>
                  <a:gd name="T4" fmla="*/ 72 w 102"/>
                  <a:gd name="T5" fmla="*/ 6 h 6"/>
                  <a:gd name="T6" fmla="*/ 60 w 102"/>
                  <a:gd name="T7" fmla="*/ 6 h 6"/>
                  <a:gd name="T8" fmla="*/ 48 w 102"/>
                  <a:gd name="T9" fmla="*/ 6 h 6"/>
                  <a:gd name="T10" fmla="*/ 36 w 102"/>
                  <a:gd name="T11" fmla="*/ 6 h 6"/>
                  <a:gd name="T12" fmla="*/ 24 w 102"/>
                  <a:gd name="T13" fmla="*/ 6 h 6"/>
                  <a:gd name="T14" fmla="*/ 12 w 102"/>
                  <a:gd name="T15" fmla="*/ 6 h 6"/>
                  <a:gd name="T16" fmla="*/ 0 w 102"/>
                  <a:gd name="T17" fmla="*/ 6 h 6"/>
                  <a:gd name="T18" fmla="*/ 0 w 102"/>
                  <a:gd name="T19" fmla="*/ 0 h 6"/>
                  <a:gd name="T20" fmla="*/ 6 w 102"/>
                  <a:gd name="T21" fmla="*/ 0 h 6"/>
                  <a:gd name="T22" fmla="*/ 6 w 102"/>
                  <a:gd name="T23" fmla="*/ 0 h 6"/>
                  <a:gd name="T24" fmla="*/ 12 w 102"/>
                  <a:gd name="T25" fmla="*/ 0 h 6"/>
                  <a:gd name="T26" fmla="*/ 102 w 102"/>
                  <a:gd name="T27" fmla="*/ 0 h 6"/>
                  <a:gd name="T28" fmla="*/ 102 w 10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6">
                    <a:moveTo>
                      <a:pt x="102" y="6"/>
                    </a:moveTo>
                    <a:lnTo>
                      <a:pt x="84" y="6"/>
                    </a:lnTo>
                    <a:lnTo>
                      <a:pt x="72" y="6"/>
                    </a:lnTo>
                    <a:lnTo>
                      <a:pt x="60" y="6"/>
                    </a:lnTo>
                    <a:lnTo>
                      <a:pt x="48" y="6"/>
                    </a:lnTo>
                    <a:lnTo>
                      <a:pt x="36" y="6"/>
                    </a:lnTo>
                    <a:lnTo>
                      <a:pt x="24" y="6"/>
                    </a:lnTo>
                    <a:lnTo>
                      <a:pt x="12" y="6"/>
                    </a:lnTo>
                    <a:lnTo>
                      <a:pt x="0" y="6"/>
                    </a:lnTo>
                    <a:lnTo>
                      <a:pt x="0" y="0"/>
                    </a:lnTo>
                    <a:lnTo>
                      <a:pt x="6" y="0"/>
                    </a:lnTo>
                    <a:lnTo>
                      <a:pt x="12" y="0"/>
                    </a:lnTo>
                    <a:lnTo>
                      <a:pt x="102" y="0"/>
                    </a:lnTo>
                    <a:lnTo>
                      <a:pt x="102"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80" name="Freeform 55"/>
              <p:cNvSpPr>
                <a:spLocks/>
              </p:cNvSpPr>
              <p:nvPr/>
            </p:nvSpPr>
            <p:spPr bwMode="auto">
              <a:xfrm>
                <a:off x="2232" y="1824"/>
                <a:ext cx="12" cy="132"/>
              </a:xfrm>
              <a:custGeom>
                <a:avLst/>
                <a:gdLst>
                  <a:gd name="T0" fmla="*/ 12 w 12"/>
                  <a:gd name="T1" fmla="*/ 0 h 132"/>
                  <a:gd name="T2" fmla="*/ 12 w 12"/>
                  <a:gd name="T3" fmla="*/ 12 h 132"/>
                  <a:gd name="T4" fmla="*/ 12 w 12"/>
                  <a:gd name="T5" fmla="*/ 30 h 132"/>
                  <a:gd name="T6" fmla="*/ 12 w 12"/>
                  <a:gd name="T7" fmla="*/ 42 h 132"/>
                  <a:gd name="T8" fmla="*/ 12 w 12"/>
                  <a:gd name="T9" fmla="*/ 60 h 132"/>
                  <a:gd name="T10" fmla="*/ 12 w 12"/>
                  <a:gd name="T11" fmla="*/ 78 h 132"/>
                  <a:gd name="T12" fmla="*/ 12 w 12"/>
                  <a:gd name="T13" fmla="*/ 96 h 132"/>
                  <a:gd name="T14" fmla="*/ 12 w 12"/>
                  <a:gd name="T15" fmla="*/ 108 h 132"/>
                  <a:gd name="T16" fmla="*/ 12 w 12"/>
                  <a:gd name="T17" fmla="*/ 132 h 132"/>
                  <a:gd name="T18" fmla="*/ 12 w 12"/>
                  <a:gd name="T19" fmla="*/ 126 h 132"/>
                  <a:gd name="T20" fmla="*/ 6 w 12"/>
                  <a:gd name="T21" fmla="*/ 132 h 132"/>
                  <a:gd name="T22" fmla="*/ 6 w 12"/>
                  <a:gd name="T23" fmla="*/ 114 h 132"/>
                  <a:gd name="T24" fmla="*/ 6 w 12"/>
                  <a:gd name="T25" fmla="*/ 96 h 132"/>
                  <a:gd name="T26" fmla="*/ 6 w 12"/>
                  <a:gd name="T27" fmla="*/ 78 h 132"/>
                  <a:gd name="T28" fmla="*/ 0 w 12"/>
                  <a:gd name="T29" fmla="*/ 66 h 132"/>
                  <a:gd name="T30" fmla="*/ 0 w 12"/>
                  <a:gd name="T31" fmla="*/ 48 h 132"/>
                  <a:gd name="T32" fmla="*/ 0 w 12"/>
                  <a:gd name="T33" fmla="*/ 30 h 132"/>
                  <a:gd name="T34" fmla="*/ 0 w 12"/>
                  <a:gd name="T35" fmla="*/ 12 h 132"/>
                  <a:gd name="T36" fmla="*/ 6 w 12"/>
                  <a:gd name="T37" fmla="*/ 0 h 132"/>
                  <a:gd name="T38" fmla="*/ 12 w 12"/>
                  <a:gd name="T39" fmla="*/ 0 h 1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 h="132">
                    <a:moveTo>
                      <a:pt x="12" y="0"/>
                    </a:moveTo>
                    <a:lnTo>
                      <a:pt x="12" y="12"/>
                    </a:lnTo>
                    <a:lnTo>
                      <a:pt x="12" y="30"/>
                    </a:lnTo>
                    <a:lnTo>
                      <a:pt x="12" y="42"/>
                    </a:lnTo>
                    <a:lnTo>
                      <a:pt x="12" y="60"/>
                    </a:lnTo>
                    <a:lnTo>
                      <a:pt x="12" y="78"/>
                    </a:lnTo>
                    <a:lnTo>
                      <a:pt x="12" y="96"/>
                    </a:lnTo>
                    <a:lnTo>
                      <a:pt x="12" y="108"/>
                    </a:lnTo>
                    <a:lnTo>
                      <a:pt x="12" y="132"/>
                    </a:lnTo>
                    <a:lnTo>
                      <a:pt x="12" y="126"/>
                    </a:lnTo>
                    <a:lnTo>
                      <a:pt x="6" y="132"/>
                    </a:lnTo>
                    <a:lnTo>
                      <a:pt x="6" y="114"/>
                    </a:lnTo>
                    <a:lnTo>
                      <a:pt x="6" y="96"/>
                    </a:lnTo>
                    <a:lnTo>
                      <a:pt x="6" y="78"/>
                    </a:lnTo>
                    <a:lnTo>
                      <a:pt x="0" y="66"/>
                    </a:lnTo>
                    <a:lnTo>
                      <a:pt x="0" y="48"/>
                    </a:lnTo>
                    <a:lnTo>
                      <a:pt x="0" y="30"/>
                    </a:lnTo>
                    <a:lnTo>
                      <a:pt x="0" y="12"/>
                    </a:lnTo>
                    <a:lnTo>
                      <a:pt x="6"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81" name="Freeform 56"/>
              <p:cNvSpPr>
                <a:spLocks/>
              </p:cNvSpPr>
              <p:nvPr/>
            </p:nvSpPr>
            <p:spPr bwMode="auto">
              <a:xfrm>
                <a:off x="2346" y="1824"/>
                <a:ext cx="12" cy="132"/>
              </a:xfrm>
              <a:custGeom>
                <a:avLst/>
                <a:gdLst>
                  <a:gd name="T0" fmla="*/ 6 w 12"/>
                  <a:gd name="T1" fmla="*/ 0 h 132"/>
                  <a:gd name="T2" fmla="*/ 6 w 12"/>
                  <a:gd name="T3" fmla="*/ 12 h 132"/>
                  <a:gd name="T4" fmla="*/ 6 w 12"/>
                  <a:gd name="T5" fmla="*/ 30 h 132"/>
                  <a:gd name="T6" fmla="*/ 6 w 12"/>
                  <a:gd name="T7" fmla="*/ 48 h 132"/>
                  <a:gd name="T8" fmla="*/ 12 w 12"/>
                  <a:gd name="T9" fmla="*/ 66 h 132"/>
                  <a:gd name="T10" fmla="*/ 12 w 12"/>
                  <a:gd name="T11" fmla="*/ 78 h 132"/>
                  <a:gd name="T12" fmla="*/ 12 w 12"/>
                  <a:gd name="T13" fmla="*/ 96 h 132"/>
                  <a:gd name="T14" fmla="*/ 12 w 12"/>
                  <a:gd name="T15" fmla="*/ 108 h 132"/>
                  <a:gd name="T16" fmla="*/ 12 w 12"/>
                  <a:gd name="T17" fmla="*/ 126 h 132"/>
                  <a:gd name="T18" fmla="*/ 6 w 12"/>
                  <a:gd name="T19" fmla="*/ 132 h 132"/>
                  <a:gd name="T20" fmla="*/ 0 w 12"/>
                  <a:gd name="T21" fmla="*/ 132 h 132"/>
                  <a:gd name="T22" fmla="*/ 0 w 12"/>
                  <a:gd name="T23" fmla="*/ 114 h 132"/>
                  <a:gd name="T24" fmla="*/ 0 w 12"/>
                  <a:gd name="T25" fmla="*/ 96 h 132"/>
                  <a:gd name="T26" fmla="*/ 0 w 12"/>
                  <a:gd name="T27" fmla="*/ 78 h 132"/>
                  <a:gd name="T28" fmla="*/ 0 w 12"/>
                  <a:gd name="T29" fmla="*/ 66 h 132"/>
                  <a:gd name="T30" fmla="*/ 0 w 12"/>
                  <a:gd name="T31" fmla="*/ 48 h 132"/>
                  <a:gd name="T32" fmla="*/ 0 w 12"/>
                  <a:gd name="T33" fmla="*/ 30 h 132"/>
                  <a:gd name="T34" fmla="*/ 0 w 12"/>
                  <a:gd name="T35" fmla="*/ 12 h 132"/>
                  <a:gd name="T36" fmla="*/ 0 w 12"/>
                  <a:gd name="T37" fmla="*/ 0 h 132"/>
                  <a:gd name="T38" fmla="*/ 6 w 12"/>
                  <a:gd name="T39" fmla="*/ 0 h 1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 h="132">
                    <a:moveTo>
                      <a:pt x="6" y="0"/>
                    </a:moveTo>
                    <a:lnTo>
                      <a:pt x="6" y="12"/>
                    </a:lnTo>
                    <a:lnTo>
                      <a:pt x="6" y="30"/>
                    </a:lnTo>
                    <a:lnTo>
                      <a:pt x="6" y="48"/>
                    </a:lnTo>
                    <a:lnTo>
                      <a:pt x="12" y="66"/>
                    </a:lnTo>
                    <a:lnTo>
                      <a:pt x="12" y="78"/>
                    </a:lnTo>
                    <a:lnTo>
                      <a:pt x="12" y="96"/>
                    </a:lnTo>
                    <a:lnTo>
                      <a:pt x="12" y="108"/>
                    </a:lnTo>
                    <a:lnTo>
                      <a:pt x="12" y="126"/>
                    </a:lnTo>
                    <a:lnTo>
                      <a:pt x="6" y="132"/>
                    </a:lnTo>
                    <a:lnTo>
                      <a:pt x="0" y="132"/>
                    </a:lnTo>
                    <a:lnTo>
                      <a:pt x="0" y="114"/>
                    </a:lnTo>
                    <a:lnTo>
                      <a:pt x="0" y="96"/>
                    </a:lnTo>
                    <a:lnTo>
                      <a:pt x="0" y="78"/>
                    </a:lnTo>
                    <a:lnTo>
                      <a:pt x="0" y="66"/>
                    </a:lnTo>
                    <a:lnTo>
                      <a:pt x="0" y="48"/>
                    </a:lnTo>
                    <a:lnTo>
                      <a:pt x="0" y="30"/>
                    </a:lnTo>
                    <a:lnTo>
                      <a:pt x="0" y="12"/>
                    </a:lnTo>
                    <a:lnTo>
                      <a:pt x="0"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82" name="Freeform 57"/>
              <p:cNvSpPr>
                <a:spLocks/>
              </p:cNvSpPr>
              <p:nvPr/>
            </p:nvSpPr>
            <p:spPr bwMode="auto">
              <a:xfrm>
                <a:off x="1128" y="1824"/>
                <a:ext cx="96" cy="6"/>
              </a:xfrm>
              <a:custGeom>
                <a:avLst/>
                <a:gdLst>
                  <a:gd name="T0" fmla="*/ 96 w 96"/>
                  <a:gd name="T1" fmla="*/ 6 h 6"/>
                  <a:gd name="T2" fmla="*/ 84 w 96"/>
                  <a:gd name="T3" fmla="*/ 6 h 6"/>
                  <a:gd name="T4" fmla="*/ 72 w 96"/>
                  <a:gd name="T5" fmla="*/ 6 h 6"/>
                  <a:gd name="T6" fmla="*/ 60 w 96"/>
                  <a:gd name="T7" fmla="*/ 6 h 6"/>
                  <a:gd name="T8" fmla="*/ 54 w 96"/>
                  <a:gd name="T9" fmla="*/ 6 h 6"/>
                  <a:gd name="T10" fmla="*/ 42 w 96"/>
                  <a:gd name="T11" fmla="*/ 6 h 6"/>
                  <a:gd name="T12" fmla="*/ 30 w 96"/>
                  <a:gd name="T13" fmla="*/ 6 h 6"/>
                  <a:gd name="T14" fmla="*/ 18 w 96"/>
                  <a:gd name="T15" fmla="*/ 6 h 6"/>
                  <a:gd name="T16" fmla="*/ 6 w 96"/>
                  <a:gd name="T17" fmla="*/ 6 h 6"/>
                  <a:gd name="T18" fmla="*/ 6 w 96"/>
                  <a:gd name="T19" fmla="*/ 6 h 6"/>
                  <a:gd name="T20" fmla="*/ 0 w 96"/>
                  <a:gd name="T21" fmla="*/ 6 h 6"/>
                  <a:gd name="T22" fmla="*/ 0 w 96"/>
                  <a:gd name="T23" fmla="*/ 6 h 6"/>
                  <a:gd name="T24" fmla="*/ 0 w 96"/>
                  <a:gd name="T25" fmla="*/ 6 h 6"/>
                  <a:gd name="T26" fmla="*/ 12 w 96"/>
                  <a:gd name="T27" fmla="*/ 0 h 6"/>
                  <a:gd name="T28" fmla="*/ 24 w 96"/>
                  <a:gd name="T29" fmla="*/ 0 h 6"/>
                  <a:gd name="T30" fmla="*/ 36 w 96"/>
                  <a:gd name="T31" fmla="*/ 0 h 6"/>
                  <a:gd name="T32" fmla="*/ 48 w 96"/>
                  <a:gd name="T33" fmla="*/ 0 h 6"/>
                  <a:gd name="T34" fmla="*/ 60 w 96"/>
                  <a:gd name="T35" fmla="*/ 0 h 6"/>
                  <a:gd name="T36" fmla="*/ 72 w 96"/>
                  <a:gd name="T37" fmla="*/ 0 h 6"/>
                  <a:gd name="T38" fmla="*/ 84 w 96"/>
                  <a:gd name="T39" fmla="*/ 0 h 6"/>
                  <a:gd name="T40" fmla="*/ 96 w 96"/>
                  <a:gd name="T41" fmla="*/ 6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6">
                    <a:moveTo>
                      <a:pt x="96" y="6"/>
                    </a:moveTo>
                    <a:lnTo>
                      <a:pt x="84" y="6"/>
                    </a:lnTo>
                    <a:lnTo>
                      <a:pt x="72" y="6"/>
                    </a:lnTo>
                    <a:lnTo>
                      <a:pt x="60" y="6"/>
                    </a:lnTo>
                    <a:lnTo>
                      <a:pt x="54" y="6"/>
                    </a:lnTo>
                    <a:lnTo>
                      <a:pt x="42" y="6"/>
                    </a:lnTo>
                    <a:lnTo>
                      <a:pt x="30" y="6"/>
                    </a:lnTo>
                    <a:lnTo>
                      <a:pt x="18" y="6"/>
                    </a:lnTo>
                    <a:lnTo>
                      <a:pt x="6" y="6"/>
                    </a:lnTo>
                    <a:lnTo>
                      <a:pt x="0" y="6"/>
                    </a:lnTo>
                    <a:lnTo>
                      <a:pt x="12" y="0"/>
                    </a:lnTo>
                    <a:lnTo>
                      <a:pt x="24" y="0"/>
                    </a:lnTo>
                    <a:lnTo>
                      <a:pt x="36" y="0"/>
                    </a:lnTo>
                    <a:lnTo>
                      <a:pt x="48" y="0"/>
                    </a:lnTo>
                    <a:lnTo>
                      <a:pt x="60" y="0"/>
                    </a:lnTo>
                    <a:lnTo>
                      <a:pt x="72" y="0"/>
                    </a:lnTo>
                    <a:lnTo>
                      <a:pt x="84" y="0"/>
                    </a:lnTo>
                    <a:lnTo>
                      <a:pt x="96"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83" name="Freeform 58"/>
              <p:cNvSpPr>
                <a:spLocks/>
              </p:cNvSpPr>
              <p:nvPr/>
            </p:nvSpPr>
            <p:spPr bwMode="auto">
              <a:xfrm>
                <a:off x="2370" y="1824"/>
                <a:ext cx="72" cy="12"/>
              </a:xfrm>
              <a:custGeom>
                <a:avLst/>
                <a:gdLst>
                  <a:gd name="T0" fmla="*/ 72 w 72"/>
                  <a:gd name="T1" fmla="*/ 6 h 12"/>
                  <a:gd name="T2" fmla="*/ 72 w 72"/>
                  <a:gd name="T3" fmla="*/ 6 h 12"/>
                  <a:gd name="T4" fmla="*/ 72 w 72"/>
                  <a:gd name="T5" fmla="*/ 12 h 12"/>
                  <a:gd name="T6" fmla="*/ 60 w 72"/>
                  <a:gd name="T7" fmla="*/ 6 h 12"/>
                  <a:gd name="T8" fmla="*/ 48 w 72"/>
                  <a:gd name="T9" fmla="*/ 6 h 12"/>
                  <a:gd name="T10" fmla="*/ 42 w 72"/>
                  <a:gd name="T11" fmla="*/ 6 h 12"/>
                  <a:gd name="T12" fmla="*/ 36 w 72"/>
                  <a:gd name="T13" fmla="*/ 6 h 12"/>
                  <a:gd name="T14" fmla="*/ 24 w 72"/>
                  <a:gd name="T15" fmla="*/ 6 h 12"/>
                  <a:gd name="T16" fmla="*/ 18 w 72"/>
                  <a:gd name="T17" fmla="*/ 6 h 12"/>
                  <a:gd name="T18" fmla="*/ 6 w 72"/>
                  <a:gd name="T19" fmla="*/ 6 h 12"/>
                  <a:gd name="T20" fmla="*/ 0 w 72"/>
                  <a:gd name="T21" fmla="*/ 6 h 12"/>
                  <a:gd name="T22" fmla="*/ 0 w 72"/>
                  <a:gd name="T23" fmla="*/ 0 h 12"/>
                  <a:gd name="T24" fmla="*/ 72 w 72"/>
                  <a:gd name="T25" fmla="*/ 6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 h="12">
                    <a:moveTo>
                      <a:pt x="72" y="6"/>
                    </a:moveTo>
                    <a:lnTo>
                      <a:pt x="72" y="6"/>
                    </a:lnTo>
                    <a:lnTo>
                      <a:pt x="72" y="12"/>
                    </a:lnTo>
                    <a:lnTo>
                      <a:pt x="60" y="6"/>
                    </a:lnTo>
                    <a:lnTo>
                      <a:pt x="48" y="6"/>
                    </a:lnTo>
                    <a:lnTo>
                      <a:pt x="42" y="6"/>
                    </a:lnTo>
                    <a:lnTo>
                      <a:pt x="36" y="6"/>
                    </a:lnTo>
                    <a:lnTo>
                      <a:pt x="24" y="6"/>
                    </a:lnTo>
                    <a:lnTo>
                      <a:pt x="18" y="6"/>
                    </a:lnTo>
                    <a:lnTo>
                      <a:pt x="6" y="6"/>
                    </a:lnTo>
                    <a:lnTo>
                      <a:pt x="0" y="6"/>
                    </a:lnTo>
                    <a:lnTo>
                      <a:pt x="0" y="0"/>
                    </a:lnTo>
                    <a:lnTo>
                      <a:pt x="7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84" name="Freeform 59"/>
              <p:cNvSpPr>
                <a:spLocks/>
              </p:cNvSpPr>
              <p:nvPr/>
            </p:nvSpPr>
            <p:spPr bwMode="auto">
              <a:xfrm>
                <a:off x="2622" y="1824"/>
                <a:ext cx="60" cy="132"/>
              </a:xfrm>
              <a:custGeom>
                <a:avLst/>
                <a:gdLst>
                  <a:gd name="T0" fmla="*/ 54 w 60"/>
                  <a:gd name="T1" fmla="*/ 6 h 132"/>
                  <a:gd name="T2" fmla="*/ 54 w 60"/>
                  <a:gd name="T3" fmla="*/ 12 h 132"/>
                  <a:gd name="T4" fmla="*/ 54 w 60"/>
                  <a:gd name="T5" fmla="*/ 18 h 132"/>
                  <a:gd name="T6" fmla="*/ 54 w 60"/>
                  <a:gd name="T7" fmla="*/ 30 h 132"/>
                  <a:gd name="T8" fmla="*/ 60 w 60"/>
                  <a:gd name="T9" fmla="*/ 36 h 132"/>
                  <a:gd name="T10" fmla="*/ 60 w 60"/>
                  <a:gd name="T11" fmla="*/ 48 h 132"/>
                  <a:gd name="T12" fmla="*/ 54 w 60"/>
                  <a:gd name="T13" fmla="*/ 54 h 132"/>
                  <a:gd name="T14" fmla="*/ 48 w 60"/>
                  <a:gd name="T15" fmla="*/ 60 h 132"/>
                  <a:gd name="T16" fmla="*/ 42 w 60"/>
                  <a:gd name="T17" fmla="*/ 60 h 132"/>
                  <a:gd name="T18" fmla="*/ 36 w 60"/>
                  <a:gd name="T19" fmla="*/ 66 h 132"/>
                  <a:gd name="T20" fmla="*/ 36 w 60"/>
                  <a:gd name="T21" fmla="*/ 72 h 132"/>
                  <a:gd name="T22" fmla="*/ 36 w 60"/>
                  <a:gd name="T23" fmla="*/ 72 h 132"/>
                  <a:gd name="T24" fmla="*/ 36 w 60"/>
                  <a:gd name="T25" fmla="*/ 78 h 132"/>
                  <a:gd name="T26" fmla="*/ 42 w 60"/>
                  <a:gd name="T27" fmla="*/ 84 h 132"/>
                  <a:gd name="T28" fmla="*/ 48 w 60"/>
                  <a:gd name="T29" fmla="*/ 90 h 132"/>
                  <a:gd name="T30" fmla="*/ 48 w 60"/>
                  <a:gd name="T31" fmla="*/ 90 h 132"/>
                  <a:gd name="T32" fmla="*/ 54 w 60"/>
                  <a:gd name="T33" fmla="*/ 90 h 132"/>
                  <a:gd name="T34" fmla="*/ 54 w 60"/>
                  <a:gd name="T35" fmla="*/ 102 h 132"/>
                  <a:gd name="T36" fmla="*/ 60 w 60"/>
                  <a:gd name="T37" fmla="*/ 108 h 132"/>
                  <a:gd name="T38" fmla="*/ 54 w 60"/>
                  <a:gd name="T39" fmla="*/ 120 h 132"/>
                  <a:gd name="T40" fmla="*/ 54 w 60"/>
                  <a:gd name="T41" fmla="*/ 126 h 132"/>
                  <a:gd name="T42" fmla="*/ 54 w 60"/>
                  <a:gd name="T43" fmla="*/ 132 h 132"/>
                  <a:gd name="T44" fmla="*/ 48 w 60"/>
                  <a:gd name="T45" fmla="*/ 132 h 132"/>
                  <a:gd name="T46" fmla="*/ 48 w 60"/>
                  <a:gd name="T47" fmla="*/ 126 h 132"/>
                  <a:gd name="T48" fmla="*/ 42 w 60"/>
                  <a:gd name="T49" fmla="*/ 120 h 132"/>
                  <a:gd name="T50" fmla="*/ 36 w 60"/>
                  <a:gd name="T51" fmla="*/ 108 h 132"/>
                  <a:gd name="T52" fmla="*/ 36 w 60"/>
                  <a:gd name="T53" fmla="*/ 96 h 132"/>
                  <a:gd name="T54" fmla="*/ 30 w 60"/>
                  <a:gd name="T55" fmla="*/ 84 h 132"/>
                  <a:gd name="T56" fmla="*/ 30 w 60"/>
                  <a:gd name="T57" fmla="*/ 72 h 132"/>
                  <a:gd name="T58" fmla="*/ 30 w 60"/>
                  <a:gd name="T59" fmla="*/ 60 h 132"/>
                  <a:gd name="T60" fmla="*/ 30 w 60"/>
                  <a:gd name="T61" fmla="*/ 48 h 132"/>
                  <a:gd name="T62" fmla="*/ 30 w 60"/>
                  <a:gd name="T63" fmla="*/ 36 h 132"/>
                  <a:gd name="T64" fmla="*/ 30 w 60"/>
                  <a:gd name="T65" fmla="*/ 24 h 132"/>
                  <a:gd name="T66" fmla="*/ 24 w 60"/>
                  <a:gd name="T67" fmla="*/ 18 h 132"/>
                  <a:gd name="T68" fmla="*/ 18 w 60"/>
                  <a:gd name="T69" fmla="*/ 18 h 132"/>
                  <a:gd name="T70" fmla="*/ 12 w 60"/>
                  <a:gd name="T71" fmla="*/ 18 h 132"/>
                  <a:gd name="T72" fmla="*/ 6 w 60"/>
                  <a:gd name="T73" fmla="*/ 18 h 132"/>
                  <a:gd name="T74" fmla="*/ 0 w 60"/>
                  <a:gd name="T75" fmla="*/ 6 h 132"/>
                  <a:gd name="T76" fmla="*/ 6 w 60"/>
                  <a:gd name="T77" fmla="*/ 0 h 132"/>
                  <a:gd name="T78" fmla="*/ 12 w 60"/>
                  <a:gd name="T79" fmla="*/ 0 h 132"/>
                  <a:gd name="T80" fmla="*/ 18 w 60"/>
                  <a:gd name="T81" fmla="*/ 0 h 132"/>
                  <a:gd name="T82" fmla="*/ 30 w 60"/>
                  <a:gd name="T83" fmla="*/ 6 h 132"/>
                  <a:gd name="T84" fmla="*/ 36 w 60"/>
                  <a:gd name="T85" fmla="*/ 6 h 132"/>
                  <a:gd name="T86" fmla="*/ 42 w 60"/>
                  <a:gd name="T87" fmla="*/ 6 h 132"/>
                  <a:gd name="T88" fmla="*/ 48 w 60"/>
                  <a:gd name="T89" fmla="*/ 6 h 132"/>
                  <a:gd name="T90" fmla="*/ 54 w 60"/>
                  <a:gd name="T91" fmla="*/ 6 h 1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 h="132">
                    <a:moveTo>
                      <a:pt x="54" y="6"/>
                    </a:moveTo>
                    <a:lnTo>
                      <a:pt x="54" y="12"/>
                    </a:lnTo>
                    <a:lnTo>
                      <a:pt x="54" y="18"/>
                    </a:lnTo>
                    <a:lnTo>
                      <a:pt x="54" y="30"/>
                    </a:lnTo>
                    <a:lnTo>
                      <a:pt x="60" y="36"/>
                    </a:lnTo>
                    <a:lnTo>
                      <a:pt x="60" y="48"/>
                    </a:lnTo>
                    <a:lnTo>
                      <a:pt x="54" y="54"/>
                    </a:lnTo>
                    <a:lnTo>
                      <a:pt x="48" y="60"/>
                    </a:lnTo>
                    <a:lnTo>
                      <a:pt x="42" y="60"/>
                    </a:lnTo>
                    <a:lnTo>
                      <a:pt x="36" y="66"/>
                    </a:lnTo>
                    <a:lnTo>
                      <a:pt x="36" y="72"/>
                    </a:lnTo>
                    <a:lnTo>
                      <a:pt x="36" y="78"/>
                    </a:lnTo>
                    <a:lnTo>
                      <a:pt x="42" y="84"/>
                    </a:lnTo>
                    <a:lnTo>
                      <a:pt x="48" y="90"/>
                    </a:lnTo>
                    <a:lnTo>
                      <a:pt x="54" y="90"/>
                    </a:lnTo>
                    <a:lnTo>
                      <a:pt x="54" y="102"/>
                    </a:lnTo>
                    <a:lnTo>
                      <a:pt x="60" y="108"/>
                    </a:lnTo>
                    <a:lnTo>
                      <a:pt x="54" y="120"/>
                    </a:lnTo>
                    <a:lnTo>
                      <a:pt x="54" y="126"/>
                    </a:lnTo>
                    <a:lnTo>
                      <a:pt x="54" y="132"/>
                    </a:lnTo>
                    <a:lnTo>
                      <a:pt x="48" y="132"/>
                    </a:lnTo>
                    <a:lnTo>
                      <a:pt x="48" y="126"/>
                    </a:lnTo>
                    <a:lnTo>
                      <a:pt x="42" y="120"/>
                    </a:lnTo>
                    <a:lnTo>
                      <a:pt x="36" y="108"/>
                    </a:lnTo>
                    <a:lnTo>
                      <a:pt x="36" y="96"/>
                    </a:lnTo>
                    <a:lnTo>
                      <a:pt x="30" y="84"/>
                    </a:lnTo>
                    <a:lnTo>
                      <a:pt x="30" y="72"/>
                    </a:lnTo>
                    <a:lnTo>
                      <a:pt x="30" y="60"/>
                    </a:lnTo>
                    <a:lnTo>
                      <a:pt x="30" y="48"/>
                    </a:lnTo>
                    <a:lnTo>
                      <a:pt x="30" y="36"/>
                    </a:lnTo>
                    <a:lnTo>
                      <a:pt x="30" y="24"/>
                    </a:lnTo>
                    <a:lnTo>
                      <a:pt x="24" y="18"/>
                    </a:lnTo>
                    <a:lnTo>
                      <a:pt x="18" y="18"/>
                    </a:lnTo>
                    <a:lnTo>
                      <a:pt x="12" y="18"/>
                    </a:lnTo>
                    <a:lnTo>
                      <a:pt x="6" y="18"/>
                    </a:lnTo>
                    <a:lnTo>
                      <a:pt x="0" y="6"/>
                    </a:lnTo>
                    <a:lnTo>
                      <a:pt x="6" y="0"/>
                    </a:lnTo>
                    <a:lnTo>
                      <a:pt x="12" y="0"/>
                    </a:lnTo>
                    <a:lnTo>
                      <a:pt x="18" y="0"/>
                    </a:lnTo>
                    <a:lnTo>
                      <a:pt x="30" y="6"/>
                    </a:lnTo>
                    <a:lnTo>
                      <a:pt x="36" y="6"/>
                    </a:lnTo>
                    <a:lnTo>
                      <a:pt x="42" y="6"/>
                    </a:lnTo>
                    <a:lnTo>
                      <a:pt x="48" y="6"/>
                    </a:lnTo>
                    <a:lnTo>
                      <a:pt x="5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85" name="Freeform 60"/>
              <p:cNvSpPr>
                <a:spLocks/>
              </p:cNvSpPr>
              <p:nvPr/>
            </p:nvSpPr>
            <p:spPr bwMode="auto">
              <a:xfrm>
                <a:off x="2454" y="1830"/>
                <a:ext cx="18" cy="126"/>
              </a:xfrm>
              <a:custGeom>
                <a:avLst/>
                <a:gdLst>
                  <a:gd name="T0" fmla="*/ 12 w 18"/>
                  <a:gd name="T1" fmla="*/ 0 h 126"/>
                  <a:gd name="T2" fmla="*/ 12 w 18"/>
                  <a:gd name="T3" fmla="*/ 12 h 126"/>
                  <a:gd name="T4" fmla="*/ 12 w 18"/>
                  <a:gd name="T5" fmla="*/ 30 h 126"/>
                  <a:gd name="T6" fmla="*/ 12 w 18"/>
                  <a:gd name="T7" fmla="*/ 48 h 126"/>
                  <a:gd name="T8" fmla="*/ 12 w 18"/>
                  <a:gd name="T9" fmla="*/ 66 h 126"/>
                  <a:gd name="T10" fmla="*/ 12 w 18"/>
                  <a:gd name="T11" fmla="*/ 78 h 126"/>
                  <a:gd name="T12" fmla="*/ 18 w 18"/>
                  <a:gd name="T13" fmla="*/ 96 h 126"/>
                  <a:gd name="T14" fmla="*/ 18 w 18"/>
                  <a:gd name="T15" fmla="*/ 108 h 126"/>
                  <a:gd name="T16" fmla="*/ 18 w 18"/>
                  <a:gd name="T17" fmla="*/ 126 h 126"/>
                  <a:gd name="T18" fmla="*/ 6 w 18"/>
                  <a:gd name="T19" fmla="*/ 126 h 126"/>
                  <a:gd name="T20" fmla="*/ 6 w 18"/>
                  <a:gd name="T21" fmla="*/ 108 h 126"/>
                  <a:gd name="T22" fmla="*/ 6 w 18"/>
                  <a:gd name="T23" fmla="*/ 90 h 126"/>
                  <a:gd name="T24" fmla="*/ 0 w 18"/>
                  <a:gd name="T25" fmla="*/ 72 h 126"/>
                  <a:gd name="T26" fmla="*/ 0 w 18"/>
                  <a:gd name="T27" fmla="*/ 60 h 126"/>
                  <a:gd name="T28" fmla="*/ 0 w 18"/>
                  <a:gd name="T29" fmla="*/ 42 h 126"/>
                  <a:gd name="T30" fmla="*/ 0 w 18"/>
                  <a:gd name="T31" fmla="*/ 30 h 126"/>
                  <a:gd name="T32" fmla="*/ 0 w 18"/>
                  <a:gd name="T33" fmla="*/ 12 h 126"/>
                  <a:gd name="T34" fmla="*/ 0 w 18"/>
                  <a:gd name="T35" fmla="*/ 0 h 126"/>
                  <a:gd name="T36" fmla="*/ 12 w 18"/>
                  <a:gd name="T37" fmla="*/ 0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8" h="126">
                    <a:moveTo>
                      <a:pt x="12" y="0"/>
                    </a:moveTo>
                    <a:lnTo>
                      <a:pt x="12" y="12"/>
                    </a:lnTo>
                    <a:lnTo>
                      <a:pt x="12" y="30"/>
                    </a:lnTo>
                    <a:lnTo>
                      <a:pt x="12" y="48"/>
                    </a:lnTo>
                    <a:lnTo>
                      <a:pt x="12" y="66"/>
                    </a:lnTo>
                    <a:lnTo>
                      <a:pt x="12" y="78"/>
                    </a:lnTo>
                    <a:lnTo>
                      <a:pt x="18" y="96"/>
                    </a:lnTo>
                    <a:lnTo>
                      <a:pt x="18" y="108"/>
                    </a:lnTo>
                    <a:lnTo>
                      <a:pt x="18" y="126"/>
                    </a:lnTo>
                    <a:lnTo>
                      <a:pt x="6" y="126"/>
                    </a:lnTo>
                    <a:lnTo>
                      <a:pt x="6" y="108"/>
                    </a:lnTo>
                    <a:lnTo>
                      <a:pt x="6" y="90"/>
                    </a:lnTo>
                    <a:lnTo>
                      <a:pt x="0" y="72"/>
                    </a:lnTo>
                    <a:lnTo>
                      <a:pt x="0" y="60"/>
                    </a:lnTo>
                    <a:lnTo>
                      <a:pt x="0" y="42"/>
                    </a:lnTo>
                    <a:lnTo>
                      <a:pt x="0" y="30"/>
                    </a:lnTo>
                    <a:lnTo>
                      <a:pt x="0" y="12"/>
                    </a:lnTo>
                    <a:lnTo>
                      <a:pt x="0"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86" name="Freeform 61"/>
              <p:cNvSpPr>
                <a:spLocks/>
              </p:cNvSpPr>
              <p:nvPr/>
            </p:nvSpPr>
            <p:spPr bwMode="auto">
              <a:xfrm>
                <a:off x="2478" y="1830"/>
                <a:ext cx="48" cy="1"/>
              </a:xfrm>
              <a:custGeom>
                <a:avLst/>
                <a:gdLst>
                  <a:gd name="T0" fmla="*/ 48 w 48"/>
                  <a:gd name="T1" fmla="*/ 0 h 1"/>
                  <a:gd name="T2" fmla="*/ 42 w 48"/>
                  <a:gd name="T3" fmla="*/ 0 h 1"/>
                  <a:gd name="T4" fmla="*/ 36 w 48"/>
                  <a:gd name="T5" fmla="*/ 0 h 1"/>
                  <a:gd name="T6" fmla="*/ 30 w 48"/>
                  <a:gd name="T7" fmla="*/ 0 h 1"/>
                  <a:gd name="T8" fmla="*/ 24 w 48"/>
                  <a:gd name="T9" fmla="*/ 0 h 1"/>
                  <a:gd name="T10" fmla="*/ 18 w 48"/>
                  <a:gd name="T11" fmla="*/ 0 h 1"/>
                  <a:gd name="T12" fmla="*/ 12 w 48"/>
                  <a:gd name="T13" fmla="*/ 0 h 1"/>
                  <a:gd name="T14" fmla="*/ 6 w 48"/>
                  <a:gd name="T15" fmla="*/ 0 h 1"/>
                  <a:gd name="T16" fmla="*/ 0 w 48"/>
                  <a:gd name="T17" fmla="*/ 0 h 1"/>
                  <a:gd name="T18" fmla="*/ 0 w 48"/>
                  <a:gd name="T19" fmla="*/ 0 h 1"/>
                  <a:gd name="T20" fmla="*/ 48 w 48"/>
                  <a:gd name="T21" fmla="*/ 0 h 1"/>
                  <a:gd name="T22" fmla="*/ 48 w 48"/>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1">
                    <a:moveTo>
                      <a:pt x="48" y="0"/>
                    </a:moveTo>
                    <a:lnTo>
                      <a:pt x="42" y="0"/>
                    </a:lnTo>
                    <a:lnTo>
                      <a:pt x="36" y="0"/>
                    </a:lnTo>
                    <a:lnTo>
                      <a:pt x="30" y="0"/>
                    </a:lnTo>
                    <a:lnTo>
                      <a:pt x="24" y="0"/>
                    </a:lnTo>
                    <a:lnTo>
                      <a:pt x="18" y="0"/>
                    </a:lnTo>
                    <a:lnTo>
                      <a:pt x="12" y="0"/>
                    </a:lnTo>
                    <a:lnTo>
                      <a:pt x="6" y="0"/>
                    </a:lnTo>
                    <a:lnTo>
                      <a:pt x="0" y="0"/>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87" name="Freeform 62"/>
              <p:cNvSpPr>
                <a:spLocks/>
              </p:cNvSpPr>
              <p:nvPr/>
            </p:nvSpPr>
            <p:spPr bwMode="auto">
              <a:xfrm>
                <a:off x="2568" y="1824"/>
                <a:ext cx="24" cy="132"/>
              </a:xfrm>
              <a:custGeom>
                <a:avLst/>
                <a:gdLst>
                  <a:gd name="T0" fmla="*/ 18 w 24"/>
                  <a:gd name="T1" fmla="*/ 24 h 132"/>
                  <a:gd name="T2" fmla="*/ 18 w 24"/>
                  <a:gd name="T3" fmla="*/ 36 h 132"/>
                  <a:gd name="T4" fmla="*/ 18 w 24"/>
                  <a:gd name="T5" fmla="*/ 54 h 132"/>
                  <a:gd name="T6" fmla="*/ 18 w 24"/>
                  <a:gd name="T7" fmla="*/ 66 h 132"/>
                  <a:gd name="T8" fmla="*/ 18 w 24"/>
                  <a:gd name="T9" fmla="*/ 78 h 132"/>
                  <a:gd name="T10" fmla="*/ 18 w 24"/>
                  <a:gd name="T11" fmla="*/ 90 h 132"/>
                  <a:gd name="T12" fmla="*/ 18 w 24"/>
                  <a:gd name="T13" fmla="*/ 102 h 132"/>
                  <a:gd name="T14" fmla="*/ 18 w 24"/>
                  <a:gd name="T15" fmla="*/ 114 h 132"/>
                  <a:gd name="T16" fmla="*/ 24 w 24"/>
                  <a:gd name="T17" fmla="*/ 132 h 132"/>
                  <a:gd name="T18" fmla="*/ 6 w 24"/>
                  <a:gd name="T19" fmla="*/ 126 h 132"/>
                  <a:gd name="T20" fmla="*/ 6 w 24"/>
                  <a:gd name="T21" fmla="*/ 114 h 132"/>
                  <a:gd name="T22" fmla="*/ 6 w 24"/>
                  <a:gd name="T23" fmla="*/ 96 h 132"/>
                  <a:gd name="T24" fmla="*/ 0 w 24"/>
                  <a:gd name="T25" fmla="*/ 78 h 132"/>
                  <a:gd name="T26" fmla="*/ 0 w 24"/>
                  <a:gd name="T27" fmla="*/ 66 h 132"/>
                  <a:gd name="T28" fmla="*/ 0 w 24"/>
                  <a:gd name="T29" fmla="*/ 48 h 132"/>
                  <a:gd name="T30" fmla="*/ 0 w 24"/>
                  <a:gd name="T31" fmla="*/ 36 h 132"/>
                  <a:gd name="T32" fmla="*/ 0 w 24"/>
                  <a:gd name="T33" fmla="*/ 18 h 132"/>
                  <a:gd name="T34" fmla="*/ 0 w 24"/>
                  <a:gd name="T35" fmla="*/ 6 h 132"/>
                  <a:gd name="T36" fmla="*/ 6 w 24"/>
                  <a:gd name="T37" fmla="*/ 0 h 132"/>
                  <a:gd name="T38" fmla="*/ 12 w 24"/>
                  <a:gd name="T39" fmla="*/ 0 h 132"/>
                  <a:gd name="T40" fmla="*/ 12 w 24"/>
                  <a:gd name="T41" fmla="*/ 6 h 132"/>
                  <a:gd name="T42" fmla="*/ 12 w 24"/>
                  <a:gd name="T43" fmla="*/ 6 h 132"/>
                  <a:gd name="T44" fmla="*/ 12 w 24"/>
                  <a:gd name="T45" fmla="*/ 12 h 132"/>
                  <a:gd name="T46" fmla="*/ 12 w 24"/>
                  <a:gd name="T47" fmla="*/ 18 h 132"/>
                  <a:gd name="T48" fmla="*/ 12 w 24"/>
                  <a:gd name="T49" fmla="*/ 24 h 132"/>
                  <a:gd name="T50" fmla="*/ 18 w 24"/>
                  <a:gd name="T51" fmla="*/ 24 h 1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32">
                    <a:moveTo>
                      <a:pt x="18" y="24"/>
                    </a:moveTo>
                    <a:lnTo>
                      <a:pt x="18" y="36"/>
                    </a:lnTo>
                    <a:lnTo>
                      <a:pt x="18" y="54"/>
                    </a:lnTo>
                    <a:lnTo>
                      <a:pt x="18" y="66"/>
                    </a:lnTo>
                    <a:lnTo>
                      <a:pt x="18" y="78"/>
                    </a:lnTo>
                    <a:lnTo>
                      <a:pt x="18" y="90"/>
                    </a:lnTo>
                    <a:lnTo>
                      <a:pt x="18" y="102"/>
                    </a:lnTo>
                    <a:lnTo>
                      <a:pt x="18" y="114"/>
                    </a:lnTo>
                    <a:lnTo>
                      <a:pt x="24" y="132"/>
                    </a:lnTo>
                    <a:lnTo>
                      <a:pt x="6" y="126"/>
                    </a:lnTo>
                    <a:lnTo>
                      <a:pt x="6" y="114"/>
                    </a:lnTo>
                    <a:lnTo>
                      <a:pt x="6" y="96"/>
                    </a:lnTo>
                    <a:lnTo>
                      <a:pt x="0" y="78"/>
                    </a:lnTo>
                    <a:lnTo>
                      <a:pt x="0" y="66"/>
                    </a:lnTo>
                    <a:lnTo>
                      <a:pt x="0" y="48"/>
                    </a:lnTo>
                    <a:lnTo>
                      <a:pt x="0" y="36"/>
                    </a:lnTo>
                    <a:lnTo>
                      <a:pt x="0" y="18"/>
                    </a:lnTo>
                    <a:lnTo>
                      <a:pt x="0" y="6"/>
                    </a:lnTo>
                    <a:lnTo>
                      <a:pt x="6" y="0"/>
                    </a:lnTo>
                    <a:lnTo>
                      <a:pt x="12" y="0"/>
                    </a:lnTo>
                    <a:lnTo>
                      <a:pt x="12" y="6"/>
                    </a:lnTo>
                    <a:lnTo>
                      <a:pt x="12" y="12"/>
                    </a:lnTo>
                    <a:lnTo>
                      <a:pt x="12" y="18"/>
                    </a:lnTo>
                    <a:lnTo>
                      <a:pt x="12" y="24"/>
                    </a:lnTo>
                    <a:lnTo>
                      <a:pt x="18"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88" name="Freeform 63"/>
              <p:cNvSpPr>
                <a:spLocks/>
              </p:cNvSpPr>
              <p:nvPr/>
            </p:nvSpPr>
            <p:spPr bwMode="auto">
              <a:xfrm>
                <a:off x="1044" y="1830"/>
                <a:ext cx="48" cy="6"/>
              </a:xfrm>
              <a:custGeom>
                <a:avLst/>
                <a:gdLst>
                  <a:gd name="T0" fmla="*/ 48 w 48"/>
                  <a:gd name="T1" fmla="*/ 6 h 6"/>
                  <a:gd name="T2" fmla="*/ 42 w 48"/>
                  <a:gd name="T3" fmla="*/ 6 h 6"/>
                  <a:gd name="T4" fmla="*/ 36 w 48"/>
                  <a:gd name="T5" fmla="*/ 6 h 6"/>
                  <a:gd name="T6" fmla="*/ 30 w 48"/>
                  <a:gd name="T7" fmla="*/ 6 h 6"/>
                  <a:gd name="T8" fmla="*/ 24 w 48"/>
                  <a:gd name="T9" fmla="*/ 6 h 6"/>
                  <a:gd name="T10" fmla="*/ 18 w 48"/>
                  <a:gd name="T11" fmla="*/ 6 h 6"/>
                  <a:gd name="T12" fmla="*/ 12 w 48"/>
                  <a:gd name="T13" fmla="*/ 6 h 6"/>
                  <a:gd name="T14" fmla="*/ 6 w 48"/>
                  <a:gd name="T15" fmla="*/ 6 h 6"/>
                  <a:gd name="T16" fmla="*/ 0 w 48"/>
                  <a:gd name="T17" fmla="*/ 6 h 6"/>
                  <a:gd name="T18" fmla="*/ 0 w 48"/>
                  <a:gd name="T19" fmla="*/ 0 h 6"/>
                  <a:gd name="T20" fmla="*/ 6 w 48"/>
                  <a:gd name="T21" fmla="*/ 0 h 6"/>
                  <a:gd name="T22" fmla="*/ 12 w 48"/>
                  <a:gd name="T23" fmla="*/ 0 h 6"/>
                  <a:gd name="T24" fmla="*/ 18 w 48"/>
                  <a:gd name="T25" fmla="*/ 0 h 6"/>
                  <a:gd name="T26" fmla="*/ 24 w 48"/>
                  <a:gd name="T27" fmla="*/ 0 h 6"/>
                  <a:gd name="T28" fmla="*/ 30 w 48"/>
                  <a:gd name="T29" fmla="*/ 0 h 6"/>
                  <a:gd name="T30" fmla="*/ 36 w 48"/>
                  <a:gd name="T31" fmla="*/ 0 h 6"/>
                  <a:gd name="T32" fmla="*/ 42 w 48"/>
                  <a:gd name="T33" fmla="*/ 0 h 6"/>
                  <a:gd name="T34" fmla="*/ 48 w 48"/>
                  <a:gd name="T35" fmla="*/ 0 h 6"/>
                  <a:gd name="T36" fmla="*/ 48 w 48"/>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8" h="6">
                    <a:moveTo>
                      <a:pt x="48" y="6"/>
                    </a:moveTo>
                    <a:lnTo>
                      <a:pt x="42" y="6"/>
                    </a:lnTo>
                    <a:lnTo>
                      <a:pt x="36" y="6"/>
                    </a:lnTo>
                    <a:lnTo>
                      <a:pt x="30" y="6"/>
                    </a:lnTo>
                    <a:lnTo>
                      <a:pt x="24" y="6"/>
                    </a:lnTo>
                    <a:lnTo>
                      <a:pt x="18" y="6"/>
                    </a:lnTo>
                    <a:lnTo>
                      <a:pt x="12" y="6"/>
                    </a:lnTo>
                    <a:lnTo>
                      <a:pt x="6" y="6"/>
                    </a:lnTo>
                    <a:lnTo>
                      <a:pt x="0" y="6"/>
                    </a:lnTo>
                    <a:lnTo>
                      <a:pt x="0" y="0"/>
                    </a:lnTo>
                    <a:lnTo>
                      <a:pt x="6" y="0"/>
                    </a:lnTo>
                    <a:lnTo>
                      <a:pt x="12" y="0"/>
                    </a:lnTo>
                    <a:lnTo>
                      <a:pt x="18" y="0"/>
                    </a:lnTo>
                    <a:lnTo>
                      <a:pt x="24" y="0"/>
                    </a:lnTo>
                    <a:lnTo>
                      <a:pt x="30" y="0"/>
                    </a:lnTo>
                    <a:lnTo>
                      <a:pt x="36" y="0"/>
                    </a:lnTo>
                    <a:lnTo>
                      <a:pt x="42" y="0"/>
                    </a:lnTo>
                    <a:lnTo>
                      <a:pt x="48" y="0"/>
                    </a:lnTo>
                    <a:lnTo>
                      <a:pt x="48"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89" name="Freeform 64"/>
              <p:cNvSpPr>
                <a:spLocks/>
              </p:cNvSpPr>
              <p:nvPr/>
            </p:nvSpPr>
            <p:spPr bwMode="auto">
              <a:xfrm>
                <a:off x="2688" y="1830"/>
                <a:ext cx="18" cy="126"/>
              </a:xfrm>
              <a:custGeom>
                <a:avLst/>
                <a:gdLst>
                  <a:gd name="T0" fmla="*/ 12 w 18"/>
                  <a:gd name="T1" fmla="*/ 0 h 126"/>
                  <a:gd name="T2" fmla="*/ 12 w 18"/>
                  <a:gd name="T3" fmla="*/ 6 h 126"/>
                  <a:gd name="T4" fmla="*/ 12 w 18"/>
                  <a:gd name="T5" fmla="*/ 18 h 126"/>
                  <a:gd name="T6" fmla="*/ 12 w 18"/>
                  <a:gd name="T7" fmla="*/ 30 h 126"/>
                  <a:gd name="T8" fmla="*/ 18 w 18"/>
                  <a:gd name="T9" fmla="*/ 42 h 126"/>
                  <a:gd name="T10" fmla="*/ 18 w 18"/>
                  <a:gd name="T11" fmla="*/ 48 h 126"/>
                  <a:gd name="T12" fmla="*/ 18 w 18"/>
                  <a:gd name="T13" fmla="*/ 60 h 126"/>
                  <a:gd name="T14" fmla="*/ 18 w 18"/>
                  <a:gd name="T15" fmla="*/ 72 h 126"/>
                  <a:gd name="T16" fmla="*/ 18 w 18"/>
                  <a:gd name="T17" fmla="*/ 84 h 126"/>
                  <a:gd name="T18" fmla="*/ 18 w 18"/>
                  <a:gd name="T19" fmla="*/ 126 h 126"/>
                  <a:gd name="T20" fmla="*/ 6 w 18"/>
                  <a:gd name="T21" fmla="*/ 126 h 126"/>
                  <a:gd name="T22" fmla="*/ 0 w 18"/>
                  <a:gd name="T23" fmla="*/ 126 h 126"/>
                  <a:gd name="T24" fmla="*/ 0 w 18"/>
                  <a:gd name="T25" fmla="*/ 120 h 126"/>
                  <a:gd name="T26" fmla="*/ 6 w 18"/>
                  <a:gd name="T27" fmla="*/ 120 h 126"/>
                  <a:gd name="T28" fmla="*/ 6 w 18"/>
                  <a:gd name="T29" fmla="*/ 102 h 126"/>
                  <a:gd name="T30" fmla="*/ 6 w 18"/>
                  <a:gd name="T31" fmla="*/ 90 h 126"/>
                  <a:gd name="T32" fmla="*/ 6 w 18"/>
                  <a:gd name="T33" fmla="*/ 72 h 126"/>
                  <a:gd name="T34" fmla="*/ 0 w 18"/>
                  <a:gd name="T35" fmla="*/ 60 h 126"/>
                  <a:gd name="T36" fmla="*/ 0 w 18"/>
                  <a:gd name="T37" fmla="*/ 42 h 126"/>
                  <a:gd name="T38" fmla="*/ 0 w 18"/>
                  <a:gd name="T39" fmla="*/ 30 h 126"/>
                  <a:gd name="T40" fmla="*/ 0 w 18"/>
                  <a:gd name="T41" fmla="*/ 12 h 126"/>
                  <a:gd name="T42" fmla="*/ 6 w 18"/>
                  <a:gd name="T43" fmla="*/ 0 h 126"/>
                  <a:gd name="T44" fmla="*/ 12 w 18"/>
                  <a:gd name="T45" fmla="*/ 0 h 1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 h="126">
                    <a:moveTo>
                      <a:pt x="12" y="0"/>
                    </a:moveTo>
                    <a:lnTo>
                      <a:pt x="12" y="6"/>
                    </a:lnTo>
                    <a:lnTo>
                      <a:pt x="12" y="18"/>
                    </a:lnTo>
                    <a:lnTo>
                      <a:pt x="12" y="30"/>
                    </a:lnTo>
                    <a:lnTo>
                      <a:pt x="18" y="42"/>
                    </a:lnTo>
                    <a:lnTo>
                      <a:pt x="18" y="48"/>
                    </a:lnTo>
                    <a:lnTo>
                      <a:pt x="18" y="60"/>
                    </a:lnTo>
                    <a:lnTo>
                      <a:pt x="18" y="72"/>
                    </a:lnTo>
                    <a:lnTo>
                      <a:pt x="18" y="84"/>
                    </a:lnTo>
                    <a:lnTo>
                      <a:pt x="18" y="126"/>
                    </a:lnTo>
                    <a:lnTo>
                      <a:pt x="6" y="126"/>
                    </a:lnTo>
                    <a:lnTo>
                      <a:pt x="0" y="126"/>
                    </a:lnTo>
                    <a:lnTo>
                      <a:pt x="0" y="120"/>
                    </a:lnTo>
                    <a:lnTo>
                      <a:pt x="6" y="120"/>
                    </a:lnTo>
                    <a:lnTo>
                      <a:pt x="6" y="102"/>
                    </a:lnTo>
                    <a:lnTo>
                      <a:pt x="6" y="90"/>
                    </a:lnTo>
                    <a:lnTo>
                      <a:pt x="6" y="72"/>
                    </a:lnTo>
                    <a:lnTo>
                      <a:pt x="0" y="60"/>
                    </a:lnTo>
                    <a:lnTo>
                      <a:pt x="0" y="42"/>
                    </a:lnTo>
                    <a:lnTo>
                      <a:pt x="0" y="30"/>
                    </a:lnTo>
                    <a:lnTo>
                      <a:pt x="0" y="12"/>
                    </a:lnTo>
                    <a:lnTo>
                      <a:pt x="6"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90" name="Freeform 65"/>
              <p:cNvSpPr>
                <a:spLocks/>
              </p:cNvSpPr>
              <p:nvPr/>
            </p:nvSpPr>
            <p:spPr bwMode="auto">
              <a:xfrm>
                <a:off x="1134" y="1842"/>
                <a:ext cx="96" cy="114"/>
              </a:xfrm>
              <a:custGeom>
                <a:avLst/>
                <a:gdLst>
                  <a:gd name="T0" fmla="*/ 90 w 96"/>
                  <a:gd name="T1" fmla="*/ 24 h 114"/>
                  <a:gd name="T2" fmla="*/ 90 w 96"/>
                  <a:gd name="T3" fmla="*/ 36 h 114"/>
                  <a:gd name="T4" fmla="*/ 96 w 96"/>
                  <a:gd name="T5" fmla="*/ 48 h 114"/>
                  <a:gd name="T6" fmla="*/ 96 w 96"/>
                  <a:gd name="T7" fmla="*/ 60 h 114"/>
                  <a:gd name="T8" fmla="*/ 96 w 96"/>
                  <a:gd name="T9" fmla="*/ 72 h 114"/>
                  <a:gd name="T10" fmla="*/ 90 w 96"/>
                  <a:gd name="T11" fmla="*/ 84 h 114"/>
                  <a:gd name="T12" fmla="*/ 90 w 96"/>
                  <a:gd name="T13" fmla="*/ 90 h 114"/>
                  <a:gd name="T14" fmla="*/ 90 w 96"/>
                  <a:gd name="T15" fmla="*/ 102 h 114"/>
                  <a:gd name="T16" fmla="*/ 90 w 96"/>
                  <a:gd name="T17" fmla="*/ 114 h 114"/>
                  <a:gd name="T18" fmla="*/ 78 w 96"/>
                  <a:gd name="T19" fmla="*/ 114 h 114"/>
                  <a:gd name="T20" fmla="*/ 66 w 96"/>
                  <a:gd name="T21" fmla="*/ 114 h 114"/>
                  <a:gd name="T22" fmla="*/ 54 w 96"/>
                  <a:gd name="T23" fmla="*/ 114 h 114"/>
                  <a:gd name="T24" fmla="*/ 42 w 96"/>
                  <a:gd name="T25" fmla="*/ 114 h 114"/>
                  <a:gd name="T26" fmla="*/ 36 w 96"/>
                  <a:gd name="T27" fmla="*/ 114 h 114"/>
                  <a:gd name="T28" fmla="*/ 24 w 96"/>
                  <a:gd name="T29" fmla="*/ 114 h 114"/>
                  <a:gd name="T30" fmla="*/ 12 w 96"/>
                  <a:gd name="T31" fmla="*/ 114 h 114"/>
                  <a:gd name="T32" fmla="*/ 0 w 96"/>
                  <a:gd name="T33" fmla="*/ 114 h 114"/>
                  <a:gd name="T34" fmla="*/ 6 w 96"/>
                  <a:gd name="T35" fmla="*/ 6 h 114"/>
                  <a:gd name="T36" fmla="*/ 12 w 96"/>
                  <a:gd name="T37" fmla="*/ 0 h 114"/>
                  <a:gd name="T38" fmla="*/ 24 w 96"/>
                  <a:gd name="T39" fmla="*/ 0 h 114"/>
                  <a:gd name="T40" fmla="*/ 36 w 96"/>
                  <a:gd name="T41" fmla="*/ 0 h 114"/>
                  <a:gd name="T42" fmla="*/ 42 w 96"/>
                  <a:gd name="T43" fmla="*/ 0 h 114"/>
                  <a:gd name="T44" fmla="*/ 54 w 96"/>
                  <a:gd name="T45" fmla="*/ 0 h 114"/>
                  <a:gd name="T46" fmla="*/ 66 w 96"/>
                  <a:gd name="T47" fmla="*/ 0 h 114"/>
                  <a:gd name="T48" fmla="*/ 78 w 96"/>
                  <a:gd name="T49" fmla="*/ 0 h 114"/>
                  <a:gd name="T50" fmla="*/ 90 w 96"/>
                  <a:gd name="T51" fmla="*/ 0 h 114"/>
                  <a:gd name="T52" fmla="*/ 90 w 96"/>
                  <a:gd name="T53" fmla="*/ 6 h 114"/>
                  <a:gd name="T54" fmla="*/ 90 w 96"/>
                  <a:gd name="T55" fmla="*/ 12 h 114"/>
                  <a:gd name="T56" fmla="*/ 90 w 96"/>
                  <a:gd name="T57" fmla="*/ 18 h 114"/>
                  <a:gd name="T58" fmla="*/ 90 w 96"/>
                  <a:gd name="T59" fmla="*/ 24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 h="114">
                    <a:moveTo>
                      <a:pt x="90" y="24"/>
                    </a:moveTo>
                    <a:lnTo>
                      <a:pt x="90" y="36"/>
                    </a:lnTo>
                    <a:lnTo>
                      <a:pt x="96" y="48"/>
                    </a:lnTo>
                    <a:lnTo>
                      <a:pt x="96" y="60"/>
                    </a:lnTo>
                    <a:lnTo>
                      <a:pt x="96" y="72"/>
                    </a:lnTo>
                    <a:lnTo>
                      <a:pt x="90" y="84"/>
                    </a:lnTo>
                    <a:lnTo>
                      <a:pt x="90" y="90"/>
                    </a:lnTo>
                    <a:lnTo>
                      <a:pt x="90" y="102"/>
                    </a:lnTo>
                    <a:lnTo>
                      <a:pt x="90" y="114"/>
                    </a:lnTo>
                    <a:lnTo>
                      <a:pt x="78" y="114"/>
                    </a:lnTo>
                    <a:lnTo>
                      <a:pt x="66" y="114"/>
                    </a:lnTo>
                    <a:lnTo>
                      <a:pt x="54" y="114"/>
                    </a:lnTo>
                    <a:lnTo>
                      <a:pt x="42" y="114"/>
                    </a:lnTo>
                    <a:lnTo>
                      <a:pt x="36" y="114"/>
                    </a:lnTo>
                    <a:lnTo>
                      <a:pt x="24" y="114"/>
                    </a:lnTo>
                    <a:lnTo>
                      <a:pt x="12" y="114"/>
                    </a:lnTo>
                    <a:lnTo>
                      <a:pt x="0" y="114"/>
                    </a:lnTo>
                    <a:lnTo>
                      <a:pt x="6" y="6"/>
                    </a:lnTo>
                    <a:lnTo>
                      <a:pt x="12" y="0"/>
                    </a:lnTo>
                    <a:lnTo>
                      <a:pt x="24" y="0"/>
                    </a:lnTo>
                    <a:lnTo>
                      <a:pt x="36" y="0"/>
                    </a:lnTo>
                    <a:lnTo>
                      <a:pt x="42" y="0"/>
                    </a:lnTo>
                    <a:lnTo>
                      <a:pt x="54" y="0"/>
                    </a:lnTo>
                    <a:lnTo>
                      <a:pt x="66" y="0"/>
                    </a:lnTo>
                    <a:lnTo>
                      <a:pt x="78" y="0"/>
                    </a:lnTo>
                    <a:lnTo>
                      <a:pt x="90" y="0"/>
                    </a:lnTo>
                    <a:lnTo>
                      <a:pt x="90" y="6"/>
                    </a:lnTo>
                    <a:lnTo>
                      <a:pt x="90" y="12"/>
                    </a:lnTo>
                    <a:lnTo>
                      <a:pt x="90" y="18"/>
                    </a:lnTo>
                    <a:lnTo>
                      <a:pt x="90" y="2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91" name="Freeform 66"/>
              <p:cNvSpPr>
                <a:spLocks/>
              </p:cNvSpPr>
              <p:nvPr/>
            </p:nvSpPr>
            <p:spPr bwMode="auto">
              <a:xfrm>
                <a:off x="1266" y="1842"/>
                <a:ext cx="96" cy="120"/>
              </a:xfrm>
              <a:custGeom>
                <a:avLst/>
                <a:gdLst>
                  <a:gd name="T0" fmla="*/ 96 w 96"/>
                  <a:gd name="T1" fmla="*/ 0 h 120"/>
                  <a:gd name="T2" fmla="*/ 96 w 96"/>
                  <a:gd name="T3" fmla="*/ 18 h 120"/>
                  <a:gd name="T4" fmla="*/ 96 w 96"/>
                  <a:gd name="T5" fmla="*/ 30 h 120"/>
                  <a:gd name="T6" fmla="*/ 96 w 96"/>
                  <a:gd name="T7" fmla="*/ 48 h 120"/>
                  <a:gd name="T8" fmla="*/ 96 w 96"/>
                  <a:gd name="T9" fmla="*/ 60 h 120"/>
                  <a:gd name="T10" fmla="*/ 96 w 96"/>
                  <a:gd name="T11" fmla="*/ 72 h 120"/>
                  <a:gd name="T12" fmla="*/ 96 w 96"/>
                  <a:gd name="T13" fmla="*/ 90 h 120"/>
                  <a:gd name="T14" fmla="*/ 96 w 96"/>
                  <a:gd name="T15" fmla="*/ 102 h 120"/>
                  <a:gd name="T16" fmla="*/ 96 w 96"/>
                  <a:gd name="T17" fmla="*/ 120 h 120"/>
                  <a:gd name="T18" fmla="*/ 84 w 96"/>
                  <a:gd name="T19" fmla="*/ 114 h 120"/>
                  <a:gd name="T20" fmla="*/ 72 w 96"/>
                  <a:gd name="T21" fmla="*/ 114 h 120"/>
                  <a:gd name="T22" fmla="*/ 60 w 96"/>
                  <a:gd name="T23" fmla="*/ 114 h 120"/>
                  <a:gd name="T24" fmla="*/ 48 w 96"/>
                  <a:gd name="T25" fmla="*/ 114 h 120"/>
                  <a:gd name="T26" fmla="*/ 36 w 96"/>
                  <a:gd name="T27" fmla="*/ 114 h 120"/>
                  <a:gd name="T28" fmla="*/ 24 w 96"/>
                  <a:gd name="T29" fmla="*/ 114 h 120"/>
                  <a:gd name="T30" fmla="*/ 12 w 96"/>
                  <a:gd name="T31" fmla="*/ 114 h 120"/>
                  <a:gd name="T32" fmla="*/ 0 w 96"/>
                  <a:gd name="T33" fmla="*/ 114 h 120"/>
                  <a:gd name="T34" fmla="*/ 0 w 96"/>
                  <a:gd name="T35" fmla="*/ 0 h 120"/>
                  <a:gd name="T36" fmla="*/ 90 w 96"/>
                  <a:gd name="T37" fmla="*/ 0 h 120"/>
                  <a:gd name="T38" fmla="*/ 96 w 96"/>
                  <a:gd name="T39" fmla="*/ 0 h 1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20">
                    <a:moveTo>
                      <a:pt x="96" y="0"/>
                    </a:moveTo>
                    <a:lnTo>
                      <a:pt x="96" y="18"/>
                    </a:lnTo>
                    <a:lnTo>
                      <a:pt x="96" y="30"/>
                    </a:lnTo>
                    <a:lnTo>
                      <a:pt x="96" y="48"/>
                    </a:lnTo>
                    <a:lnTo>
                      <a:pt x="96" y="60"/>
                    </a:lnTo>
                    <a:lnTo>
                      <a:pt x="96" y="72"/>
                    </a:lnTo>
                    <a:lnTo>
                      <a:pt x="96" y="90"/>
                    </a:lnTo>
                    <a:lnTo>
                      <a:pt x="96" y="102"/>
                    </a:lnTo>
                    <a:lnTo>
                      <a:pt x="96" y="120"/>
                    </a:lnTo>
                    <a:lnTo>
                      <a:pt x="84" y="114"/>
                    </a:lnTo>
                    <a:lnTo>
                      <a:pt x="72" y="114"/>
                    </a:lnTo>
                    <a:lnTo>
                      <a:pt x="60" y="114"/>
                    </a:lnTo>
                    <a:lnTo>
                      <a:pt x="48" y="114"/>
                    </a:lnTo>
                    <a:lnTo>
                      <a:pt x="36" y="114"/>
                    </a:lnTo>
                    <a:lnTo>
                      <a:pt x="24" y="114"/>
                    </a:lnTo>
                    <a:lnTo>
                      <a:pt x="12" y="114"/>
                    </a:lnTo>
                    <a:lnTo>
                      <a:pt x="0" y="114"/>
                    </a:lnTo>
                    <a:lnTo>
                      <a:pt x="0" y="0"/>
                    </a:lnTo>
                    <a:lnTo>
                      <a:pt x="90" y="0"/>
                    </a:lnTo>
                    <a:lnTo>
                      <a:pt x="9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92" name="Freeform 67"/>
              <p:cNvSpPr>
                <a:spLocks/>
              </p:cNvSpPr>
              <p:nvPr/>
            </p:nvSpPr>
            <p:spPr bwMode="auto">
              <a:xfrm>
                <a:off x="1404" y="1842"/>
                <a:ext cx="12" cy="120"/>
              </a:xfrm>
              <a:custGeom>
                <a:avLst/>
                <a:gdLst>
                  <a:gd name="T0" fmla="*/ 12 w 12"/>
                  <a:gd name="T1" fmla="*/ 0 h 120"/>
                  <a:gd name="T2" fmla="*/ 6 w 12"/>
                  <a:gd name="T3" fmla="*/ 12 h 120"/>
                  <a:gd name="T4" fmla="*/ 6 w 12"/>
                  <a:gd name="T5" fmla="*/ 24 h 120"/>
                  <a:gd name="T6" fmla="*/ 6 w 12"/>
                  <a:gd name="T7" fmla="*/ 42 h 120"/>
                  <a:gd name="T8" fmla="*/ 6 w 12"/>
                  <a:gd name="T9" fmla="*/ 54 h 120"/>
                  <a:gd name="T10" fmla="*/ 6 w 12"/>
                  <a:gd name="T11" fmla="*/ 72 h 120"/>
                  <a:gd name="T12" fmla="*/ 6 w 12"/>
                  <a:gd name="T13" fmla="*/ 84 h 120"/>
                  <a:gd name="T14" fmla="*/ 6 w 12"/>
                  <a:gd name="T15" fmla="*/ 102 h 120"/>
                  <a:gd name="T16" fmla="*/ 6 w 12"/>
                  <a:gd name="T17" fmla="*/ 114 h 120"/>
                  <a:gd name="T18" fmla="*/ 6 w 12"/>
                  <a:gd name="T19" fmla="*/ 120 h 120"/>
                  <a:gd name="T20" fmla="*/ 0 w 12"/>
                  <a:gd name="T21" fmla="*/ 120 h 120"/>
                  <a:gd name="T22" fmla="*/ 0 w 12"/>
                  <a:gd name="T23" fmla="*/ 102 h 120"/>
                  <a:gd name="T24" fmla="*/ 0 w 12"/>
                  <a:gd name="T25" fmla="*/ 90 h 120"/>
                  <a:gd name="T26" fmla="*/ 0 w 12"/>
                  <a:gd name="T27" fmla="*/ 72 h 120"/>
                  <a:gd name="T28" fmla="*/ 0 w 12"/>
                  <a:gd name="T29" fmla="*/ 60 h 120"/>
                  <a:gd name="T30" fmla="*/ 0 w 12"/>
                  <a:gd name="T31" fmla="*/ 42 h 120"/>
                  <a:gd name="T32" fmla="*/ 0 w 12"/>
                  <a:gd name="T33" fmla="*/ 30 h 120"/>
                  <a:gd name="T34" fmla="*/ 0 w 12"/>
                  <a:gd name="T35" fmla="*/ 12 h 120"/>
                  <a:gd name="T36" fmla="*/ 6 w 12"/>
                  <a:gd name="T37" fmla="*/ 0 h 120"/>
                  <a:gd name="T38" fmla="*/ 6 w 12"/>
                  <a:gd name="T39" fmla="*/ 0 h 120"/>
                  <a:gd name="T40" fmla="*/ 12 w 12"/>
                  <a:gd name="T41" fmla="*/ 0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 h="120">
                    <a:moveTo>
                      <a:pt x="12" y="0"/>
                    </a:moveTo>
                    <a:lnTo>
                      <a:pt x="6" y="12"/>
                    </a:lnTo>
                    <a:lnTo>
                      <a:pt x="6" y="24"/>
                    </a:lnTo>
                    <a:lnTo>
                      <a:pt x="6" y="42"/>
                    </a:lnTo>
                    <a:lnTo>
                      <a:pt x="6" y="54"/>
                    </a:lnTo>
                    <a:lnTo>
                      <a:pt x="6" y="72"/>
                    </a:lnTo>
                    <a:lnTo>
                      <a:pt x="6" y="84"/>
                    </a:lnTo>
                    <a:lnTo>
                      <a:pt x="6" y="102"/>
                    </a:lnTo>
                    <a:lnTo>
                      <a:pt x="6" y="114"/>
                    </a:lnTo>
                    <a:lnTo>
                      <a:pt x="6" y="120"/>
                    </a:lnTo>
                    <a:lnTo>
                      <a:pt x="0" y="120"/>
                    </a:lnTo>
                    <a:lnTo>
                      <a:pt x="0" y="102"/>
                    </a:lnTo>
                    <a:lnTo>
                      <a:pt x="0" y="90"/>
                    </a:lnTo>
                    <a:lnTo>
                      <a:pt x="0" y="72"/>
                    </a:lnTo>
                    <a:lnTo>
                      <a:pt x="0" y="60"/>
                    </a:lnTo>
                    <a:lnTo>
                      <a:pt x="0" y="42"/>
                    </a:lnTo>
                    <a:lnTo>
                      <a:pt x="0" y="30"/>
                    </a:lnTo>
                    <a:lnTo>
                      <a:pt x="0" y="12"/>
                    </a:lnTo>
                    <a:lnTo>
                      <a:pt x="6" y="0"/>
                    </a:lnTo>
                    <a:lnTo>
                      <a:pt x="1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93" name="Freeform 68"/>
              <p:cNvSpPr>
                <a:spLocks/>
              </p:cNvSpPr>
              <p:nvPr/>
            </p:nvSpPr>
            <p:spPr bwMode="auto">
              <a:xfrm>
                <a:off x="1548" y="1842"/>
                <a:ext cx="60" cy="120"/>
              </a:xfrm>
              <a:custGeom>
                <a:avLst/>
                <a:gdLst>
                  <a:gd name="T0" fmla="*/ 60 w 60"/>
                  <a:gd name="T1" fmla="*/ 0 h 120"/>
                  <a:gd name="T2" fmla="*/ 60 w 60"/>
                  <a:gd name="T3" fmla="*/ 18 h 120"/>
                  <a:gd name="T4" fmla="*/ 60 w 60"/>
                  <a:gd name="T5" fmla="*/ 30 h 120"/>
                  <a:gd name="T6" fmla="*/ 60 w 60"/>
                  <a:gd name="T7" fmla="*/ 48 h 120"/>
                  <a:gd name="T8" fmla="*/ 60 w 60"/>
                  <a:gd name="T9" fmla="*/ 60 h 120"/>
                  <a:gd name="T10" fmla="*/ 60 w 60"/>
                  <a:gd name="T11" fmla="*/ 78 h 120"/>
                  <a:gd name="T12" fmla="*/ 60 w 60"/>
                  <a:gd name="T13" fmla="*/ 90 h 120"/>
                  <a:gd name="T14" fmla="*/ 60 w 60"/>
                  <a:gd name="T15" fmla="*/ 108 h 120"/>
                  <a:gd name="T16" fmla="*/ 60 w 60"/>
                  <a:gd name="T17" fmla="*/ 120 h 120"/>
                  <a:gd name="T18" fmla="*/ 0 w 60"/>
                  <a:gd name="T19" fmla="*/ 120 h 120"/>
                  <a:gd name="T20" fmla="*/ 0 w 60"/>
                  <a:gd name="T21" fmla="*/ 114 h 120"/>
                  <a:gd name="T22" fmla="*/ 0 w 60"/>
                  <a:gd name="T23" fmla="*/ 102 h 120"/>
                  <a:gd name="T24" fmla="*/ 0 w 60"/>
                  <a:gd name="T25" fmla="*/ 84 h 120"/>
                  <a:gd name="T26" fmla="*/ 0 w 60"/>
                  <a:gd name="T27" fmla="*/ 72 h 120"/>
                  <a:gd name="T28" fmla="*/ 0 w 60"/>
                  <a:gd name="T29" fmla="*/ 60 h 120"/>
                  <a:gd name="T30" fmla="*/ 0 w 60"/>
                  <a:gd name="T31" fmla="*/ 48 h 120"/>
                  <a:gd name="T32" fmla="*/ 0 w 60"/>
                  <a:gd name="T33" fmla="*/ 30 h 120"/>
                  <a:gd name="T34" fmla="*/ 0 w 60"/>
                  <a:gd name="T35" fmla="*/ 18 h 120"/>
                  <a:gd name="T36" fmla="*/ 0 w 60"/>
                  <a:gd name="T37" fmla="*/ 6 h 120"/>
                  <a:gd name="T38" fmla="*/ 6 w 60"/>
                  <a:gd name="T39" fmla="*/ 0 h 120"/>
                  <a:gd name="T40" fmla="*/ 12 w 60"/>
                  <a:gd name="T41" fmla="*/ 0 h 120"/>
                  <a:gd name="T42" fmla="*/ 18 w 60"/>
                  <a:gd name="T43" fmla="*/ 0 h 120"/>
                  <a:gd name="T44" fmla="*/ 30 w 60"/>
                  <a:gd name="T45" fmla="*/ 0 h 120"/>
                  <a:gd name="T46" fmla="*/ 36 w 60"/>
                  <a:gd name="T47" fmla="*/ 0 h 120"/>
                  <a:gd name="T48" fmla="*/ 42 w 60"/>
                  <a:gd name="T49" fmla="*/ 0 h 120"/>
                  <a:gd name="T50" fmla="*/ 48 w 60"/>
                  <a:gd name="T51" fmla="*/ 0 h 120"/>
                  <a:gd name="T52" fmla="*/ 60 w 60"/>
                  <a:gd name="T53" fmla="*/ 0 h 1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0" h="120">
                    <a:moveTo>
                      <a:pt x="60" y="0"/>
                    </a:moveTo>
                    <a:lnTo>
                      <a:pt x="60" y="18"/>
                    </a:lnTo>
                    <a:lnTo>
                      <a:pt x="60" y="30"/>
                    </a:lnTo>
                    <a:lnTo>
                      <a:pt x="60" y="48"/>
                    </a:lnTo>
                    <a:lnTo>
                      <a:pt x="60" y="60"/>
                    </a:lnTo>
                    <a:lnTo>
                      <a:pt x="60" y="78"/>
                    </a:lnTo>
                    <a:lnTo>
                      <a:pt x="60" y="90"/>
                    </a:lnTo>
                    <a:lnTo>
                      <a:pt x="60" y="108"/>
                    </a:lnTo>
                    <a:lnTo>
                      <a:pt x="60" y="120"/>
                    </a:lnTo>
                    <a:lnTo>
                      <a:pt x="0" y="120"/>
                    </a:lnTo>
                    <a:lnTo>
                      <a:pt x="0" y="114"/>
                    </a:lnTo>
                    <a:lnTo>
                      <a:pt x="0" y="102"/>
                    </a:lnTo>
                    <a:lnTo>
                      <a:pt x="0" y="84"/>
                    </a:lnTo>
                    <a:lnTo>
                      <a:pt x="0" y="72"/>
                    </a:lnTo>
                    <a:lnTo>
                      <a:pt x="0" y="60"/>
                    </a:lnTo>
                    <a:lnTo>
                      <a:pt x="0" y="48"/>
                    </a:lnTo>
                    <a:lnTo>
                      <a:pt x="0" y="30"/>
                    </a:lnTo>
                    <a:lnTo>
                      <a:pt x="0" y="18"/>
                    </a:lnTo>
                    <a:lnTo>
                      <a:pt x="0" y="6"/>
                    </a:lnTo>
                    <a:lnTo>
                      <a:pt x="6" y="0"/>
                    </a:lnTo>
                    <a:lnTo>
                      <a:pt x="12" y="0"/>
                    </a:lnTo>
                    <a:lnTo>
                      <a:pt x="18" y="0"/>
                    </a:lnTo>
                    <a:lnTo>
                      <a:pt x="30" y="0"/>
                    </a:lnTo>
                    <a:lnTo>
                      <a:pt x="36" y="0"/>
                    </a:lnTo>
                    <a:lnTo>
                      <a:pt x="42" y="0"/>
                    </a:lnTo>
                    <a:lnTo>
                      <a:pt x="48" y="0"/>
                    </a:lnTo>
                    <a:lnTo>
                      <a:pt x="6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94" name="Freeform 69"/>
              <p:cNvSpPr>
                <a:spLocks/>
              </p:cNvSpPr>
              <p:nvPr/>
            </p:nvSpPr>
            <p:spPr bwMode="auto">
              <a:xfrm>
                <a:off x="1650" y="1842"/>
                <a:ext cx="72" cy="120"/>
              </a:xfrm>
              <a:custGeom>
                <a:avLst/>
                <a:gdLst>
                  <a:gd name="T0" fmla="*/ 72 w 72"/>
                  <a:gd name="T1" fmla="*/ 6 h 120"/>
                  <a:gd name="T2" fmla="*/ 72 w 72"/>
                  <a:gd name="T3" fmla="*/ 18 h 120"/>
                  <a:gd name="T4" fmla="*/ 72 w 72"/>
                  <a:gd name="T5" fmla="*/ 36 h 120"/>
                  <a:gd name="T6" fmla="*/ 72 w 72"/>
                  <a:gd name="T7" fmla="*/ 48 h 120"/>
                  <a:gd name="T8" fmla="*/ 72 w 72"/>
                  <a:gd name="T9" fmla="*/ 60 h 120"/>
                  <a:gd name="T10" fmla="*/ 72 w 72"/>
                  <a:gd name="T11" fmla="*/ 72 h 120"/>
                  <a:gd name="T12" fmla="*/ 72 w 72"/>
                  <a:gd name="T13" fmla="*/ 84 h 120"/>
                  <a:gd name="T14" fmla="*/ 72 w 72"/>
                  <a:gd name="T15" fmla="*/ 102 h 120"/>
                  <a:gd name="T16" fmla="*/ 72 w 72"/>
                  <a:gd name="T17" fmla="*/ 114 h 120"/>
                  <a:gd name="T18" fmla="*/ 66 w 72"/>
                  <a:gd name="T19" fmla="*/ 114 h 120"/>
                  <a:gd name="T20" fmla="*/ 72 w 72"/>
                  <a:gd name="T21" fmla="*/ 120 h 120"/>
                  <a:gd name="T22" fmla="*/ 0 w 72"/>
                  <a:gd name="T23" fmla="*/ 120 h 120"/>
                  <a:gd name="T24" fmla="*/ 0 w 72"/>
                  <a:gd name="T25" fmla="*/ 6 h 120"/>
                  <a:gd name="T26" fmla="*/ 6 w 72"/>
                  <a:gd name="T27" fmla="*/ 0 h 120"/>
                  <a:gd name="T28" fmla="*/ 18 w 72"/>
                  <a:gd name="T29" fmla="*/ 0 h 120"/>
                  <a:gd name="T30" fmla="*/ 24 w 72"/>
                  <a:gd name="T31" fmla="*/ 0 h 120"/>
                  <a:gd name="T32" fmla="*/ 36 w 72"/>
                  <a:gd name="T33" fmla="*/ 0 h 120"/>
                  <a:gd name="T34" fmla="*/ 42 w 72"/>
                  <a:gd name="T35" fmla="*/ 0 h 120"/>
                  <a:gd name="T36" fmla="*/ 54 w 72"/>
                  <a:gd name="T37" fmla="*/ 0 h 120"/>
                  <a:gd name="T38" fmla="*/ 60 w 72"/>
                  <a:gd name="T39" fmla="*/ 6 h 120"/>
                  <a:gd name="T40" fmla="*/ 72 w 72"/>
                  <a:gd name="T41" fmla="*/ 6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 h="120">
                    <a:moveTo>
                      <a:pt x="72" y="6"/>
                    </a:moveTo>
                    <a:lnTo>
                      <a:pt x="72" y="18"/>
                    </a:lnTo>
                    <a:lnTo>
                      <a:pt x="72" y="36"/>
                    </a:lnTo>
                    <a:lnTo>
                      <a:pt x="72" y="48"/>
                    </a:lnTo>
                    <a:lnTo>
                      <a:pt x="72" y="60"/>
                    </a:lnTo>
                    <a:lnTo>
                      <a:pt x="72" y="72"/>
                    </a:lnTo>
                    <a:lnTo>
                      <a:pt x="72" y="84"/>
                    </a:lnTo>
                    <a:lnTo>
                      <a:pt x="72" y="102"/>
                    </a:lnTo>
                    <a:lnTo>
                      <a:pt x="72" y="114"/>
                    </a:lnTo>
                    <a:lnTo>
                      <a:pt x="66" y="114"/>
                    </a:lnTo>
                    <a:lnTo>
                      <a:pt x="72" y="120"/>
                    </a:lnTo>
                    <a:lnTo>
                      <a:pt x="0" y="120"/>
                    </a:lnTo>
                    <a:lnTo>
                      <a:pt x="0" y="6"/>
                    </a:lnTo>
                    <a:lnTo>
                      <a:pt x="6" y="0"/>
                    </a:lnTo>
                    <a:lnTo>
                      <a:pt x="18" y="0"/>
                    </a:lnTo>
                    <a:lnTo>
                      <a:pt x="24" y="0"/>
                    </a:lnTo>
                    <a:lnTo>
                      <a:pt x="36" y="0"/>
                    </a:lnTo>
                    <a:lnTo>
                      <a:pt x="42" y="0"/>
                    </a:lnTo>
                    <a:lnTo>
                      <a:pt x="54" y="0"/>
                    </a:lnTo>
                    <a:lnTo>
                      <a:pt x="60" y="6"/>
                    </a:lnTo>
                    <a:lnTo>
                      <a:pt x="72"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95" name="Freeform 70"/>
              <p:cNvSpPr>
                <a:spLocks/>
              </p:cNvSpPr>
              <p:nvPr/>
            </p:nvSpPr>
            <p:spPr bwMode="auto">
              <a:xfrm>
                <a:off x="1770" y="1848"/>
                <a:ext cx="78" cy="114"/>
              </a:xfrm>
              <a:custGeom>
                <a:avLst/>
                <a:gdLst>
                  <a:gd name="T0" fmla="*/ 78 w 78"/>
                  <a:gd name="T1" fmla="*/ 0 h 114"/>
                  <a:gd name="T2" fmla="*/ 78 w 78"/>
                  <a:gd name="T3" fmla="*/ 12 h 114"/>
                  <a:gd name="T4" fmla="*/ 78 w 78"/>
                  <a:gd name="T5" fmla="*/ 30 h 114"/>
                  <a:gd name="T6" fmla="*/ 78 w 78"/>
                  <a:gd name="T7" fmla="*/ 42 h 114"/>
                  <a:gd name="T8" fmla="*/ 78 w 78"/>
                  <a:gd name="T9" fmla="*/ 54 h 114"/>
                  <a:gd name="T10" fmla="*/ 78 w 78"/>
                  <a:gd name="T11" fmla="*/ 66 h 114"/>
                  <a:gd name="T12" fmla="*/ 78 w 78"/>
                  <a:gd name="T13" fmla="*/ 78 h 114"/>
                  <a:gd name="T14" fmla="*/ 78 w 78"/>
                  <a:gd name="T15" fmla="*/ 90 h 114"/>
                  <a:gd name="T16" fmla="*/ 78 w 78"/>
                  <a:gd name="T17" fmla="*/ 108 h 114"/>
                  <a:gd name="T18" fmla="*/ 66 w 78"/>
                  <a:gd name="T19" fmla="*/ 108 h 114"/>
                  <a:gd name="T20" fmla="*/ 60 w 78"/>
                  <a:gd name="T21" fmla="*/ 108 h 114"/>
                  <a:gd name="T22" fmla="*/ 48 w 78"/>
                  <a:gd name="T23" fmla="*/ 108 h 114"/>
                  <a:gd name="T24" fmla="*/ 42 w 78"/>
                  <a:gd name="T25" fmla="*/ 108 h 114"/>
                  <a:gd name="T26" fmla="*/ 30 w 78"/>
                  <a:gd name="T27" fmla="*/ 108 h 114"/>
                  <a:gd name="T28" fmla="*/ 18 w 78"/>
                  <a:gd name="T29" fmla="*/ 108 h 114"/>
                  <a:gd name="T30" fmla="*/ 12 w 78"/>
                  <a:gd name="T31" fmla="*/ 108 h 114"/>
                  <a:gd name="T32" fmla="*/ 0 w 78"/>
                  <a:gd name="T33" fmla="*/ 114 h 114"/>
                  <a:gd name="T34" fmla="*/ 0 w 78"/>
                  <a:gd name="T35" fmla="*/ 96 h 114"/>
                  <a:gd name="T36" fmla="*/ 0 w 78"/>
                  <a:gd name="T37" fmla="*/ 84 h 114"/>
                  <a:gd name="T38" fmla="*/ 0 w 78"/>
                  <a:gd name="T39" fmla="*/ 72 h 114"/>
                  <a:gd name="T40" fmla="*/ 0 w 78"/>
                  <a:gd name="T41" fmla="*/ 54 h 114"/>
                  <a:gd name="T42" fmla="*/ 0 w 78"/>
                  <a:gd name="T43" fmla="*/ 42 h 114"/>
                  <a:gd name="T44" fmla="*/ 6 w 78"/>
                  <a:gd name="T45" fmla="*/ 30 h 114"/>
                  <a:gd name="T46" fmla="*/ 6 w 78"/>
                  <a:gd name="T47" fmla="*/ 12 h 114"/>
                  <a:gd name="T48" fmla="*/ 6 w 78"/>
                  <a:gd name="T49" fmla="*/ 0 h 114"/>
                  <a:gd name="T50" fmla="*/ 12 w 78"/>
                  <a:gd name="T51" fmla="*/ 0 h 114"/>
                  <a:gd name="T52" fmla="*/ 24 w 78"/>
                  <a:gd name="T53" fmla="*/ 0 h 114"/>
                  <a:gd name="T54" fmla="*/ 30 w 78"/>
                  <a:gd name="T55" fmla="*/ 0 h 114"/>
                  <a:gd name="T56" fmla="*/ 36 w 78"/>
                  <a:gd name="T57" fmla="*/ 0 h 114"/>
                  <a:gd name="T58" fmla="*/ 48 w 78"/>
                  <a:gd name="T59" fmla="*/ 0 h 114"/>
                  <a:gd name="T60" fmla="*/ 54 w 78"/>
                  <a:gd name="T61" fmla="*/ 0 h 114"/>
                  <a:gd name="T62" fmla="*/ 60 w 78"/>
                  <a:gd name="T63" fmla="*/ 0 h 114"/>
                  <a:gd name="T64" fmla="*/ 72 w 78"/>
                  <a:gd name="T65" fmla="*/ 0 h 114"/>
                  <a:gd name="T66" fmla="*/ 78 w 78"/>
                  <a:gd name="T67" fmla="*/ 0 h 1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8" h="114">
                    <a:moveTo>
                      <a:pt x="78" y="0"/>
                    </a:moveTo>
                    <a:lnTo>
                      <a:pt x="78" y="12"/>
                    </a:lnTo>
                    <a:lnTo>
                      <a:pt x="78" y="30"/>
                    </a:lnTo>
                    <a:lnTo>
                      <a:pt x="78" y="42"/>
                    </a:lnTo>
                    <a:lnTo>
                      <a:pt x="78" y="54"/>
                    </a:lnTo>
                    <a:lnTo>
                      <a:pt x="78" y="66"/>
                    </a:lnTo>
                    <a:lnTo>
                      <a:pt x="78" y="78"/>
                    </a:lnTo>
                    <a:lnTo>
                      <a:pt x="78" y="90"/>
                    </a:lnTo>
                    <a:lnTo>
                      <a:pt x="78" y="108"/>
                    </a:lnTo>
                    <a:lnTo>
                      <a:pt x="66" y="108"/>
                    </a:lnTo>
                    <a:lnTo>
                      <a:pt x="60" y="108"/>
                    </a:lnTo>
                    <a:lnTo>
                      <a:pt x="48" y="108"/>
                    </a:lnTo>
                    <a:lnTo>
                      <a:pt x="42" y="108"/>
                    </a:lnTo>
                    <a:lnTo>
                      <a:pt x="30" y="108"/>
                    </a:lnTo>
                    <a:lnTo>
                      <a:pt x="18" y="108"/>
                    </a:lnTo>
                    <a:lnTo>
                      <a:pt x="12" y="108"/>
                    </a:lnTo>
                    <a:lnTo>
                      <a:pt x="0" y="114"/>
                    </a:lnTo>
                    <a:lnTo>
                      <a:pt x="0" y="96"/>
                    </a:lnTo>
                    <a:lnTo>
                      <a:pt x="0" y="84"/>
                    </a:lnTo>
                    <a:lnTo>
                      <a:pt x="0" y="72"/>
                    </a:lnTo>
                    <a:lnTo>
                      <a:pt x="0" y="54"/>
                    </a:lnTo>
                    <a:lnTo>
                      <a:pt x="0" y="42"/>
                    </a:lnTo>
                    <a:lnTo>
                      <a:pt x="6" y="30"/>
                    </a:lnTo>
                    <a:lnTo>
                      <a:pt x="6" y="12"/>
                    </a:lnTo>
                    <a:lnTo>
                      <a:pt x="6" y="0"/>
                    </a:lnTo>
                    <a:lnTo>
                      <a:pt x="12" y="0"/>
                    </a:lnTo>
                    <a:lnTo>
                      <a:pt x="24" y="0"/>
                    </a:lnTo>
                    <a:lnTo>
                      <a:pt x="30" y="0"/>
                    </a:lnTo>
                    <a:lnTo>
                      <a:pt x="36" y="0"/>
                    </a:lnTo>
                    <a:lnTo>
                      <a:pt x="48" y="0"/>
                    </a:lnTo>
                    <a:lnTo>
                      <a:pt x="54" y="0"/>
                    </a:lnTo>
                    <a:lnTo>
                      <a:pt x="60" y="0"/>
                    </a:lnTo>
                    <a:lnTo>
                      <a:pt x="72" y="0"/>
                    </a:lnTo>
                    <a:lnTo>
                      <a:pt x="7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96" name="Freeform 71"/>
              <p:cNvSpPr>
                <a:spLocks/>
              </p:cNvSpPr>
              <p:nvPr/>
            </p:nvSpPr>
            <p:spPr bwMode="auto">
              <a:xfrm>
                <a:off x="1890" y="1848"/>
                <a:ext cx="90" cy="108"/>
              </a:xfrm>
              <a:custGeom>
                <a:avLst/>
                <a:gdLst>
                  <a:gd name="T0" fmla="*/ 84 w 90"/>
                  <a:gd name="T1" fmla="*/ 0 h 108"/>
                  <a:gd name="T2" fmla="*/ 84 w 90"/>
                  <a:gd name="T3" fmla="*/ 12 h 108"/>
                  <a:gd name="T4" fmla="*/ 84 w 90"/>
                  <a:gd name="T5" fmla="*/ 24 h 108"/>
                  <a:gd name="T6" fmla="*/ 90 w 90"/>
                  <a:gd name="T7" fmla="*/ 42 h 108"/>
                  <a:gd name="T8" fmla="*/ 90 w 90"/>
                  <a:gd name="T9" fmla="*/ 54 h 108"/>
                  <a:gd name="T10" fmla="*/ 90 w 90"/>
                  <a:gd name="T11" fmla="*/ 66 h 108"/>
                  <a:gd name="T12" fmla="*/ 90 w 90"/>
                  <a:gd name="T13" fmla="*/ 78 h 108"/>
                  <a:gd name="T14" fmla="*/ 90 w 90"/>
                  <a:gd name="T15" fmla="*/ 90 h 108"/>
                  <a:gd name="T16" fmla="*/ 90 w 90"/>
                  <a:gd name="T17" fmla="*/ 108 h 108"/>
                  <a:gd name="T18" fmla="*/ 78 w 90"/>
                  <a:gd name="T19" fmla="*/ 108 h 108"/>
                  <a:gd name="T20" fmla="*/ 66 w 90"/>
                  <a:gd name="T21" fmla="*/ 108 h 108"/>
                  <a:gd name="T22" fmla="*/ 54 w 90"/>
                  <a:gd name="T23" fmla="*/ 108 h 108"/>
                  <a:gd name="T24" fmla="*/ 48 w 90"/>
                  <a:gd name="T25" fmla="*/ 108 h 108"/>
                  <a:gd name="T26" fmla="*/ 36 w 90"/>
                  <a:gd name="T27" fmla="*/ 108 h 108"/>
                  <a:gd name="T28" fmla="*/ 24 w 90"/>
                  <a:gd name="T29" fmla="*/ 108 h 108"/>
                  <a:gd name="T30" fmla="*/ 18 w 90"/>
                  <a:gd name="T31" fmla="*/ 108 h 108"/>
                  <a:gd name="T32" fmla="*/ 6 w 90"/>
                  <a:gd name="T33" fmla="*/ 108 h 108"/>
                  <a:gd name="T34" fmla="*/ 0 w 90"/>
                  <a:gd name="T35" fmla="*/ 96 h 108"/>
                  <a:gd name="T36" fmla="*/ 0 w 90"/>
                  <a:gd name="T37" fmla="*/ 84 h 108"/>
                  <a:gd name="T38" fmla="*/ 0 w 90"/>
                  <a:gd name="T39" fmla="*/ 72 h 108"/>
                  <a:gd name="T40" fmla="*/ 0 w 90"/>
                  <a:gd name="T41" fmla="*/ 60 h 108"/>
                  <a:gd name="T42" fmla="*/ 0 w 90"/>
                  <a:gd name="T43" fmla="*/ 48 h 108"/>
                  <a:gd name="T44" fmla="*/ 0 w 90"/>
                  <a:gd name="T45" fmla="*/ 30 h 108"/>
                  <a:gd name="T46" fmla="*/ 0 w 90"/>
                  <a:gd name="T47" fmla="*/ 18 h 108"/>
                  <a:gd name="T48" fmla="*/ 0 w 90"/>
                  <a:gd name="T49" fmla="*/ 6 h 108"/>
                  <a:gd name="T50" fmla="*/ 0 w 90"/>
                  <a:gd name="T51" fmla="*/ 6 h 108"/>
                  <a:gd name="T52" fmla="*/ 6 w 90"/>
                  <a:gd name="T53" fmla="*/ 0 h 108"/>
                  <a:gd name="T54" fmla="*/ 6 w 90"/>
                  <a:gd name="T55" fmla="*/ 0 h 108"/>
                  <a:gd name="T56" fmla="*/ 6 w 90"/>
                  <a:gd name="T57" fmla="*/ 0 h 108"/>
                  <a:gd name="T58" fmla="*/ 84 w 90"/>
                  <a:gd name="T59" fmla="*/ 0 h 1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0" h="108">
                    <a:moveTo>
                      <a:pt x="84" y="0"/>
                    </a:moveTo>
                    <a:lnTo>
                      <a:pt x="84" y="12"/>
                    </a:lnTo>
                    <a:lnTo>
                      <a:pt x="84" y="24"/>
                    </a:lnTo>
                    <a:lnTo>
                      <a:pt x="90" y="42"/>
                    </a:lnTo>
                    <a:lnTo>
                      <a:pt x="90" y="54"/>
                    </a:lnTo>
                    <a:lnTo>
                      <a:pt x="90" y="66"/>
                    </a:lnTo>
                    <a:lnTo>
                      <a:pt x="90" y="78"/>
                    </a:lnTo>
                    <a:lnTo>
                      <a:pt x="90" y="90"/>
                    </a:lnTo>
                    <a:lnTo>
                      <a:pt x="90" y="108"/>
                    </a:lnTo>
                    <a:lnTo>
                      <a:pt x="78" y="108"/>
                    </a:lnTo>
                    <a:lnTo>
                      <a:pt x="66" y="108"/>
                    </a:lnTo>
                    <a:lnTo>
                      <a:pt x="54" y="108"/>
                    </a:lnTo>
                    <a:lnTo>
                      <a:pt x="48" y="108"/>
                    </a:lnTo>
                    <a:lnTo>
                      <a:pt x="36" y="108"/>
                    </a:lnTo>
                    <a:lnTo>
                      <a:pt x="24" y="108"/>
                    </a:lnTo>
                    <a:lnTo>
                      <a:pt x="18" y="108"/>
                    </a:lnTo>
                    <a:lnTo>
                      <a:pt x="6" y="108"/>
                    </a:lnTo>
                    <a:lnTo>
                      <a:pt x="0" y="96"/>
                    </a:lnTo>
                    <a:lnTo>
                      <a:pt x="0" y="84"/>
                    </a:lnTo>
                    <a:lnTo>
                      <a:pt x="0" y="72"/>
                    </a:lnTo>
                    <a:lnTo>
                      <a:pt x="0" y="60"/>
                    </a:lnTo>
                    <a:lnTo>
                      <a:pt x="0" y="48"/>
                    </a:lnTo>
                    <a:lnTo>
                      <a:pt x="0" y="30"/>
                    </a:lnTo>
                    <a:lnTo>
                      <a:pt x="0" y="18"/>
                    </a:lnTo>
                    <a:lnTo>
                      <a:pt x="0" y="6"/>
                    </a:lnTo>
                    <a:lnTo>
                      <a:pt x="6" y="0"/>
                    </a:lnTo>
                    <a:lnTo>
                      <a:pt x="8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97" name="Freeform 72"/>
              <p:cNvSpPr>
                <a:spLocks/>
              </p:cNvSpPr>
              <p:nvPr/>
            </p:nvSpPr>
            <p:spPr bwMode="auto">
              <a:xfrm>
                <a:off x="2148" y="1848"/>
                <a:ext cx="78" cy="108"/>
              </a:xfrm>
              <a:custGeom>
                <a:avLst/>
                <a:gdLst>
                  <a:gd name="T0" fmla="*/ 72 w 78"/>
                  <a:gd name="T1" fmla="*/ 0 h 108"/>
                  <a:gd name="T2" fmla="*/ 72 w 78"/>
                  <a:gd name="T3" fmla="*/ 12 h 108"/>
                  <a:gd name="T4" fmla="*/ 72 w 78"/>
                  <a:gd name="T5" fmla="*/ 30 h 108"/>
                  <a:gd name="T6" fmla="*/ 72 w 78"/>
                  <a:gd name="T7" fmla="*/ 42 h 108"/>
                  <a:gd name="T8" fmla="*/ 78 w 78"/>
                  <a:gd name="T9" fmla="*/ 54 h 108"/>
                  <a:gd name="T10" fmla="*/ 78 w 78"/>
                  <a:gd name="T11" fmla="*/ 66 h 108"/>
                  <a:gd name="T12" fmla="*/ 78 w 78"/>
                  <a:gd name="T13" fmla="*/ 78 h 108"/>
                  <a:gd name="T14" fmla="*/ 78 w 78"/>
                  <a:gd name="T15" fmla="*/ 90 h 108"/>
                  <a:gd name="T16" fmla="*/ 78 w 78"/>
                  <a:gd name="T17" fmla="*/ 108 h 108"/>
                  <a:gd name="T18" fmla="*/ 66 w 78"/>
                  <a:gd name="T19" fmla="*/ 108 h 108"/>
                  <a:gd name="T20" fmla="*/ 60 w 78"/>
                  <a:gd name="T21" fmla="*/ 108 h 108"/>
                  <a:gd name="T22" fmla="*/ 48 w 78"/>
                  <a:gd name="T23" fmla="*/ 102 h 108"/>
                  <a:gd name="T24" fmla="*/ 42 w 78"/>
                  <a:gd name="T25" fmla="*/ 102 h 108"/>
                  <a:gd name="T26" fmla="*/ 36 w 78"/>
                  <a:gd name="T27" fmla="*/ 102 h 108"/>
                  <a:gd name="T28" fmla="*/ 24 w 78"/>
                  <a:gd name="T29" fmla="*/ 102 h 108"/>
                  <a:gd name="T30" fmla="*/ 18 w 78"/>
                  <a:gd name="T31" fmla="*/ 102 h 108"/>
                  <a:gd name="T32" fmla="*/ 6 w 78"/>
                  <a:gd name="T33" fmla="*/ 102 h 108"/>
                  <a:gd name="T34" fmla="*/ 6 w 78"/>
                  <a:gd name="T35" fmla="*/ 90 h 108"/>
                  <a:gd name="T36" fmla="*/ 6 w 78"/>
                  <a:gd name="T37" fmla="*/ 78 h 108"/>
                  <a:gd name="T38" fmla="*/ 6 w 78"/>
                  <a:gd name="T39" fmla="*/ 66 h 108"/>
                  <a:gd name="T40" fmla="*/ 6 w 78"/>
                  <a:gd name="T41" fmla="*/ 54 h 108"/>
                  <a:gd name="T42" fmla="*/ 6 w 78"/>
                  <a:gd name="T43" fmla="*/ 36 h 108"/>
                  <a:gd name="T44" fmla="*/ 0 w 78"/>
                  <a:gd name="T45" fmla="*/ 24 h 108"/>
                  <a:gd name="T46" fmla="*/ 0 w 78"/>
                  <a:gd name="T47" fmla="*/ 12 h 108"/>
                  <a:gd name="T48" fmla="*/ 0 w 78"/>
                  <a:gd name="T49" fmla="*/ 6 h 108"/>
                  <a:gd name="T50" fmla="*/ 6 w 78"/>
                  <a:gd name="T51" fmla="*/ 0 h 108"/>
                  <a:gd name="T52" fmla="*/ 12 w 78"/>
                  <a:gd name="T53" fmla="*/ 0 h 108"/>
                  <a:gd name="T54" fmla="*/ 18 w 78"/>
                  <a:gd name="T55" fmla="*/ 0 h 108"/>
                  <a:gd name="T56" fmla="*/ 24 w 78"/>
                  <a:gd name="T57" fmla="*/ 0 h 108"/>
                  <a:gd name="T58" fmla="*/ 30 w 78"/>
                  <a:gd name="T59" fmla="*/ 0 h 108"/>
                  <a:gd name="T60" fmla="*/ 36 w 78"/>
                  <a:gd name="T61" fmla="*/ 0 h 108"/>
                  <a:gd name="T62" fmla="*/ 42 w 78"/>
                  <a:gd name="T63" fmla="*/ 0 h 108"/>
                  <a:gd name="T64" fmla="*/ 48 w 78"/>
                  <a:gd name="T65" fmla="*/ 0 h 108"/>
                  <a:gd name="T66" fmla="*/ 54 w 78"/>
                  <a:gd name="T67" fmla="*/ 0 h 108"/>
                  <a:gd name="T68" fmla="*/ 60 w 78"/>
                  <a:gd name="T69" fmla="*/ 0 h 108"/>
                  <a:gd name="T70" fmla="*/ 66 w 78"/>
                  <a:gd name="T71" fmla="*/ 0 h 108"/>
                  <a:gd name="T72" fmla="*/ 72 w 78"/>
                  <a:gd name="T73" fmla="*/ 0 h 1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8" h="108">
                    <a:moveTo>
                      <a:pt x="72" y="0"/>
                    </a:moveTo>
                    <a:lnTo>
                      <a:pt x="72" y="12"/>
                    </a:lnTo>
                    <a:lnTo>
                      <a:pt x="72" y="30"/>
                    </a:lnTo>
                    <a:lnTo>
                      <a:pt x="72" y="42"/>
                    </a:lnTo>
                    <a:lnTo>
                      <a:pt x="78" y="54"/>
                    </a:lnTo>
                    <a:lnTo>
                      <a:pt x="78" y="66"/>
                    </a:lnTo>
                    <a:lnTo>
                      <a:pt x="78" y="78"/>
                    </a:lnTo>
                    <a:lnTo>
                      <a:pt x="78" y="90"/>
                    </a:lnTo>
                    <a:lnTo>
                      <a:pt x="78" y="108"/>
                    </a:lnTo>
                    <a:lnTo>
                      <a:pt x="66" y="108"/>
                    </a:lnTo>
                    <a:lnTo>
                      <a:pt x="60" y="108"/>
                    </a:lnTo>
                    <a:lnTo>
                      <a:pt x="48" y="102"/>
                    </a:lnTo>
                    <a:lnTo>
                      <a:pt x="42" y="102"/>
                    </a:lnTo>
                    <a:lnTo>
                      <a:pt x="36" y="102"/>
                    </a:lnTo>
                    <a:lnTo>
                      <a:pt x="24" y="102"/>
                    </a:lnTo>
                    <a:lnTo>
                      <a:pt x="18" y="102"/>
                    </a:lnTo>
                    <a:lnTo>
                      <a:pt x="6" y="102"/>
                    </a:lnTo>
                    <a:lnTo>
                      <a:pt x="6" y="90"/>
                    </a:lnTo>
                    <a:lnTo>
                      <a:pt x="6" y="78"/>
                    </a:lnTo>
                    <a:lnTo>
                      <a:pt x="6" y="66"/>
                    </a:lnTo>
                    <a:lnTo>
                      <a:pt x="6" y="54"/>
                    </a:lnTo>
                    <a:lnTo>
                      <a:pt x="6" y="36"/>
                    </a:lnTo>
                    <a:lnTo>
                      <a:pt x="0" y="24"/>
                    </a:lnTo>
                    <a:lnTo>
                      <a:pt x="0" y="12"/>
                    </a:lnTo>
                    <a:lnTo>
                      <a:pt x="0" y="6"/>
                    </a:lnTo>
                    <a:lnTo>
                      <a:pt x="6" y="0"/>
                    </a:lnTo>
                    <a:lnTo>
                      <a:pt x="12" y="0"/>
                    </a:lnTo>
                    <a:lnTo>
                      <a:pt x="18" y="0"/>
                    </a:lnTo>
                    <a:lnTo>
                      <a:pt x="24" y="0"/>
                    </a:lnTo>
                    <a:lnTo>
                      <a:pt x="30" y="0"/>
                    </a:lnTo>
                    <a:lnTo>
                      <a:pt x="36" y="0"/>
                    </a:lnTo>
                    <a:lnTo>
                      <a:pt x="42" y="0"/>
                    </a:lnTo>
                    <a:lnTo>
                      <a:pt x="48" y="0"/>
                    </a:lnTo>
                    <a:lnTo>
                      <a:pt x="54" y="0"/>
                    </a:lnTo>
                    <a:lnTo>
                      <a:pt x="60" y="0"/>
                    </a:lnTo>
                    <a:lnTo>
                      <a:pt x="66" y="0"/>
                    </a:lnTo>
                    <a:lnTo>
                      <a:pt x="7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98" name="Freeform 73"/>
              <p:cNvSpPr>
                <a:spLocks/>
              </p:cNvSpPr>
              <p:nvPr/>
            </p:nvSpPr>
            <p:spPr bwMode="auto">
              <a:xfrm>
                <a:off x="2268" y="1848"/>
                <a:ext cx="66" cy="108"/>
              </a:xfrm>
              <a:custGeom>
                <a:avLst/>
                <a:gdLst>
                  <a:gd name="T0" fmla="*/ 60 w 66"/>
                  <a:gd name="T1" fmla="*/ 0 h 108"/>
                  <a:gd name="T2" fmla="*/ 60 w 66"/>
                  <a:gd name="T3" fmla="*/ 12 h 108"/>
                  <a:gd name="T4" fmla="*/ 66 w 66"/>
                  <a:gd name="T5" fmla="*/ 30 h 108"/>
                  <a:gd name="T6" fmla="*/ 66 w 66"/>
                  <a:gd name="T7" fmla="*/ 42 h 108"/>
                  <a:gd name="T8" fmla="*/ 66 w 66"/>
                  <a:gd name="T9" fmla="*/ 54 h 108"/>
                  <a:gd name="T10" fmla="*/ 66 w 66"/>
                  <a:gd name="T11" fmla="*/ 66 h 108"/>
                  <a:gd name="T12" fmla="*/ 66 w 66"/>
                  <a:gd name="T13" fmla="*/ 78 h 108"/>
                  <a:gd name="T14" fmla="*/ 66 w 66"/>
                  <a:gd name="T15" fmla="*/ 90 h 108"/>
                  <a:gd name="T16" fmla="*/ 66 w 66"/>
                  <a:gd name="T17" fmla="*/ 108 h 108"/>
                  <a:gd name="T18" fmla="*/ 6 w 66"/>
                  <a:gd name="T19" fmla="*/ 108 h 108"/>
                  <a:gd name="T20" fmla="*/ 0 w 66"/>
                  <a:gd name="T21" fmla="*/ 90 h 108"/>
                  <a:gd name="T22" fmla="*/ 0 w 66"/>
                  <a:gd name="T23" fmla="*/ 78 h 108"/>
                  <a:gd name="T24" fmla="*/ 0 w 66"/>
                  <a:gd name="T25" fmla="*/ 66 h 108"/>
                  <a:gd name="T26" fmla="*/ 0 w 66"/>
                  <a:gd name="T27" fmla="*/ 54 h 108"/>
                  <a:gd name="T28" fmla="*/ 0 w 66"/>
                  <a:gd name="T29" fmla="*/ 42 h 108"/>
                  <a:gd name="T30" fmla="*/ 0 w 66"/>
                  <a:gd name="T31" fmla="*/ 24 h 108"/>
                  <a:gd name="T32" fmla="*/ 0 w 66"/>
                  <a:gd name="T33" fmla="*/ 12 h 108"/>
                  <a:gd name="T34" fmla="*/ 0 w 66"/>
                  <a:gd name="T35" fmla="*/ 0 h 108"/>
                  <a:gd name="T36" fmla="*/ 0 w 66"/>
                  <a:gd name="T37" fmla="*/ 0 h 108"/>
                  <a:gd name="T38" fmla="*/ 6 w 66"/>
                  <a:gd name="T39" fmla="*/ 0 h 108"/>
                  <a:gd name="T40" fmla="*/ 18 w 66"/>
                  <a:gd name="T41" fmla="*/ 0 h 108"/>
                  <a:gd name="T42" fmla="*/ 24 w 66"/>
                  <a:gd name="T43" fmla="*/ 0 h 108"/>
                  <a:gd name="T44" fmla="*/ 30 w 66"/>
                  <a:gd name="T45" fmla="*/ 0 h 108"/>
                  <a:gd name="T46" fmla="*/ 42 w 66"/>
                  <a:gd name="T47" fmla="*/ 0 h 108"/>
                  <a:gd name="T48" fmla="*/ 48 w 66"/>
                  <a:gd name="T49" fmla="*/ 0 h 108"/>
                  <a:gd name="T50" fmla="*/ 54 w 66"/>
                  <a:gd name="T51" fmla="*/ 0 h 108"/>
                  <a:gd name="T52" fmla="*/ 60 w 66"/>
                  <a:gd name="T53" fmla="*/ 0 h 1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6" h="108">
                    <a:moveTo>
                      <a:pt x="60" y="0"/>
                    </a:moveTo>
                    <a:lnTo>
                      <a:pt x="60" y="12"/>
                    </a:lnTo>
                    <a:lnTo>
                      <a:pt x="66" y="30"/>
                    </a:lnTo>
                    <a:lnTo>
                      <a:pt x="66" y="42"/>
                    </a:lnTo>
                    <a:lnTo>
                      <a:pt x="66" y="54"/>
                    </a:lnTo>
                    <a:lnTo>
                      <a:pt x="66" y="66"/>
                    </a:lnTo>
                    <a:lnTo>
                      <a:pt x="66" y="78"/>
                    </a:lnTo>
                    <a:lnTo>
                      <a:pt x="66" y="90"/>
                    </a:lnTo>
                    <a:lnTo>
                      <a:pt x="66" y="108"/>
                    </a:lnTo>
                    <a:lnTo>
                      <a:pt x="6" y="108"/>
                    </a:lnTo>
                    <a:lnTo>
                      <a:pt x="0" y="90"/>
                    </a:lnTo>
                    <a:lnTo>
                      <a:pt x="0" y="78"/>
                    </a:lnTo>
                    <a:lnTo>
                      <a:pt x="0" y="66"/>
                    </a:lnTo>
                    <a:lnTo>
                      <a:pt x="0" y="54"/>
                    </a:lnTo>
                    <a:lnTo>
                      <a:pt x="0" y="42"/>
                    </a:lnTo>
                    <a:lnTo>
                      <a:pt x="0" y="24"/>
                    </a:lnTo>
                    <a:lnTo>
                      <a:pt x="0" y="12"/>
                    </a:lnTo>
                    <a:lnTo>
                      <a:pt x="0" y="0"/>
                    </a:lnTo>
                    <a:lnTo>
                      <a:pt x="6" y="0"/>
                    </a:lnTo>
                    <a:lnTo>
                      <a:pt x="18" y="0"/>
                    </a:lnTo>
                    <a:lnTo>
                      <a:pt x="24" y="0"/>
                    </a:lnTo>
                    <a:lnTo>
                      <a:pt x="30" y="0"/>
                    </a:lnTo>
                    <a:lnTo>
                      <a:pt x="42" y="0"/>
                    </a:lnTo>
                    <a:lnTo>
                      <a:pt x="48" y="0"/>
                    </a:lnTo>
                    <a:lnTo>
                      <a:pt x="54" y="0"/>
                    </a:lnTo>
                    <a:lnTo>
                      <a:pt x="6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99" name="Freeform 74"/>
              <p:cNvSpPr>
                <a:spLocks/>
              </p:cNvSpPr>
              <p:nvPr/>
            </p:nvSpPr>
            <p:spPr bwMode="auto">
              <a:xfrm>
                <a:off x="2022" y="1848"/>
                <a:ext cx="84" cy="108"/>
              </a:xfrm>
              <a:custGeom>
                <a:avLst/>
                <a:gdLst>
                  <a:gd name="T0" fmla="*/ 84 w 84"/>
                  <a:gd name="T1" fmla="*/ 0 h 108"/>
                  <a:gd name="T2" fmla="*/ 84 w 84"/>
                  <a:gd name="T3" fmla="*/ 12 h 108"/>
                  <a:gd name="T4" fmla="*/ 84 w 84"/>
                  <a:gd name="T5" fmla="*/ 24 h 108"/>
                  <a:gd name="T6" fmla="*/ 84 w 84"/>
                  <a:gd name="T7" fmla="*/ 36 h 108"/>
                  <a:gd name="T8" fmla="*/ 84 w 84"/>
                  <a:gd name="T9" fmla="*/ 54 h 108"/>
                  <a:gd name="T10" fmla="*/ 84 w 84"/>
                  <a:gd name="T11" fmla="*/ 66 h 108"/>
                  <a:gd name="T12" fmla="*/ 84 w 84"/>
                  <a:gd name="T13" fmla="*/ 78 h 108"/>
                  <a:gd name="T14" fmla="*/ 84 w 84"/>
                  <a:gd name="T15" fmla="*/ 90 h 108"/>
                  <a:gd name="T16" fmla="*/ 84 w 84"/>
                  <a:gd name="T17" fmla="*/ 102 h 108"/>
                  <a:gd name="T18" fmla="*/ 78 w 84"/>
                  <a:gd name="T19" fmla="*/ 102 h 108"/>
                  <a:gd name="T20" fmla="*/ 66 w 84"/>
                  <a:gd name="T21" fmla="*/ 102 h 108"/>
                  <a:gd name="T22" fmla="*/ 54 w 84"/>
                  <a:gd name="T23" fmla="*/ 102 h 108"/>
                  <a:gd name="T24" fmla="*/ 48 w 84"/>
                  <a:gd name="T25" fmla="*/ 108 h 108"/>
                  <a:gd name="T26" fmla="*/ 36 w 84"/>
                  <a:gd name="T27" fmla="*/ 108 h 108"/>
                  <a:gd name="T28" fmla="*/ 24 w 84"/>
                  <a:gd name="T29" fmla="*/ 108 h 108"/>
                  <a:gd name="T30" fmla="*/ 18 w 84"/>
                  <a:gd name="T31" fmla="*/ 108 h 108"/>
                  <a:gd name="T32" fmla="*/ 6 w 84"/>
                  <a:gd name="T33" fmla="*/ 108 h 108"/>
                  <a:gd name="T34" fmla="*/ 6 w 84"/>
                  <a:gd name="T35" fmla="*/ 90 h 108"/>
                  <a:gd name="T36" fmla="*/ 6 w 84"/>
                  <a:gd name="T37" fmla="*/ 78 h 108"/>
                  <a:gd name="T38" fmla="*/ 6 w 84"/>
                  <a:gd name="T39" fmla="*/ 66 h 108"/>
                  <a:gd name="T40" fmla="*/ 6 w 84"/>
                  <a:gd name="T41" fmla="*/ 54 h 108"/>
                  <a:gd name="T42" fmla="*/ 0 w 84"/>
                  <a:gd name="T43" fmla="*/ 42 h 108"/>
                  <a:gd name="T44" fmla="*/ 0 w 84"/>
                  <a:gd name="T45" fmla="*/ 30 h 108"/>
                  <a:gd name="T46" fmla="*/ 0 w 84"/>
                  <a:gd name="T47" fmla="*/ 12 h 108"/>
                  <a:gd name="T48" fmla="*/ 0 w 84"/>
                  <a:gd name="T49" fmla="*/ 0 h 108"/>
                  <a:gd name="T50" fmla="*/ 6 w 84"/>
                  <a:gd name="T51" fmla="*/ 0 h 108"/>
                  <a:gd name="T52" fmla="*/ 84 w 84"/>
                  <a:gd name="T53" fmla="*/ 0 h 1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4" h="108">
                    <a:moveTo>
                      <a:pt x="84" y="0"/>
                    </a:moveTo>
                    <a:lnTo>
                      <a:pt x="84" y="12"/>
                    </a:lnTo>
                    <a:lnTo>
                      <a:pt x="84" y="24"/>
                    </a:lnTo>
                    <a:lnTo>
                      <a:pt x="84" y="36"/>
                    </a:lnTo>
                    <a:lnTo>
                      <a:pt x="84" y="54"/>
                    </a:lnTo>
                    <a:lnTo>
                      <a:pt x="84" y="66"/>
                    </a:lnTo>
                    <a:lnTo>
                      <a:pt x="84" y="78"/>
                    </a:lnTo>
                    <a:lnTo>
                      <a:pt x="84" y="90"/>
                    </a:lnTo>
                    <a:lnTo>
                      <a:pt x="84" y="102"/>
                    </a:lnTo>
                    <a:lnTo>
                      <a:pt x="78" y="102"/>
                    </a:lnTo>
                    <a:lnTo>
                      <a:pt x="66" y="102"/>
                    </a:lnTo>
                    <a:lnTo>
                      <a:pt x="54" y="102"/>
                    </a:lnTo>
                    <a:lnTo>
                      <a:pt x="48" y="108"/>
                    </a:lnTo>
                    <a:lnTo>
                      <a:pt x="36" y="108"/>
                    </a:lnTo>
                    <a:lnTo>
                      <a:pt x="24" y="108"/>
                    </a:lnTo>
                    <a:lnTo>
                      <a:pt x="18" y="108"/>
                    </a:lnTo>
                    <a:lnTo>
                      <a:pt x="6" y="108"/>
                    </a:lnTo>
                    <a:lnTo>
                      <a:pt x="6" y="90"/>
                    </a:lnTo>
                    <a:lnTo>
                      <a:pt x="6" y="78"/>
                    </a:lnTo>
                    <a:lnTo>
                      <a:pt x="6" y="66"/>
                    </a:lnTo>
                    <a:lnTo>
                      <a:pt x="6" y="54"/>
                    </a:lnTo>
                    <a:lnTo>
                      <a:pt x="0" y="42"/>
                    </a:lnTo>
                    <a:lnTo>
                      <a:pt x="0" y="30"/>
                    </a:lnTo>
                    <a:lnTo>
                      <a:pt x="0" y="12"/>
                    </a:lnTo>
                    <a:lnTo>
                      <a:pt x="0" y="0"/>
                    </a:lnTo>
                    <a:lnTo>
                      <a:pt x="6" y="0"/>
                    </a:lnTo>
                    <a:lnTo>
                      <a:pt x="8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00" name="Freeform 75"/>
              <p:cNvSpPr>
                <a:spLocks/>
              </p:cNvSpPr>
              <p:nvPr/>
            </p:nvSpPr>
            <p:spPr bwMode="auto">
              <a:xfrm>
                <a:off x="1050" y="1848"/>
                <a:ext cx="48" cy="108"/>
              </a:xfrm>
              <a:custGeom>
                <a:avLst/>
                <a:gdLst>
                  <a:gd name="T0" fmla="*/ 42 w 48"/>
                  <a:gd name="T1" fmla="*/ 0 h 108"/>
                  <a:gd name="T2" fmla="*/ 42 w 48"/>
                  <a:gd name="T3" fmla="*/ 12 h 108"/>
                  <a:gd name="T4" fmla="*/ 48 w 48"/>
                  <a:gd name="T5" fmla="*/ 24 h 108"/>
                  <a:gd name="T6" fmla="*/ 48 w 48"/>
                  <a:gd name="T7" fmla="*/ 42 h 108"/>
                  <a:gd name="T8" fmla="*/ 48 w 48"/>
                  <a:gd name="T9" fmla="*/ 54 h 108"/>
                  <a:gd name="T10" fmla="*/ 48 w 48"/>
                  <a:gd name="T11" fmla="*/ 66 h 108"/>
                  <a:gd name="T12" fmla="*/ 48 w 48"/>
                  <a:gd name="T13" fmla="*/ 78 h 108"/>
                  <a:gd name="T14" fmla="*/ 42 w 48"/>
                  <a:gd name="T15" fmla="*/ 90 h 108"/>
                  <a:gd name="T16" fmla="*/ 42 w 48"/>
                  <a:gd name="T17" fmla="*/ 108 h 108"/>
                  <a:gd name="T18" fmla="*/ 36 w 48"/>
                  <a:gd name="T19" fmla="*/ 108 h 108"/>
                  <a:gd name="T20" fmla="*/ 30 w 48"/>
                  <a:gd name="T21" fmla="*/ 108 h 108"/>
                  <a:gd name="T22" fmla="*/ 30 w 48"/>
                  <a:gd name="T23" fmla="*/ 102 h 108"/>
                  <a:gd name="T24" fmla="*/ 24 w 48"/>
                  <a:gd name="T25" fmla="*/ 102 h 108"/>
                  <a:gd name="T26" fmla="*/ 12 w 48"/>
                  <a:gd name="T27" fmla="*/ 102 h 108"/>
                  <a:gd name="T28" fmla="*/ 6 w 48"/>
                  <a:gd name="T29" fmla="*/ 108 h 108"/>
                  <a:gd name="T30" fmla="*/ 6 w 48"/>
                  <a:gd name="T31" fmla="*/ 96 h 108"/>
                  <a:gd name="T32" fmla="*/ 6 w 48"/>
                  <a:gd name="T33" fmla="*/ 84 h 108"/>
                  <a:gd name="T34" fmla="*/ 0 w 48"/>
                  <a:gd name="T35" fmla="*/ 72 h 108"/>
                  <a:gd name="T36" fmla="*/ 0 w 48"/>
                  <a:gd name="T37" fmla="*/ 60 h 108"/>
                  <a:gd name="T38" fmla="*/ 0 w 48"/>
                  <a:gd name="T39" fmla="*/ 48 h 108"/>
                  <a:gd name="T40" fmla="*/ 0 w 48"/>
                  <a:gd name="T41" fmla="*/ 30 h 108"/>
                  <a:gd name="T42" fmla="*/ 0 w 48"/>
                  <a:gd name="T43" fmla="*/ 18 h 108"/>
                  <a:gd name="T44" fmla="*/ 6 w 48"/>
                  <a:gd name="T45" fmla="*/ 6 h 108"/>
                  <a:gd name="T46" fmla="*/ 12 w 48"/>
                  <a:gd name="T47" fmla="*/ 6 h 108"/>
                  <a:gd name="T48" fmla="*/ 24 w 48"/>
                  <a:gd name="T49" fmla="*/ 6 h 108"/>
                  <a:gd name="T50" fmla="*/ 30 w 48"/>
                  <a:gd name="T51" fmla="*/ 0 h 108"/>
                  <a:gd name="T52" fmla="*/ 36 w 48"/>
                  <a:gd name="T53" fmla="*/ 0 h 108"/>
                  <a:gd name="T54" fmla="*/ 36 w 48"/>
                  <a:gd name="T55" fmla="*/ 0 h 108"/>
                  <a:gd name="T56" fmla="*/ 42 w 48"/>
                  <a:gd name="T57" fmla="*/ 0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 h="108">
                    <a:moveTo>
                      <a:pt x="42" y="0"/>
                    </a:moveTo>
                    <a:lnTo>
                      <a:pt x="42" y="12"/>
                    </a:lnTo>
                    <a:lnTo>
                      <a:pt x="48" y="24"/>
                    </a:lnTo>
                    <a:lnTo>
                      <a:pt x="48" y="42"/>
                    </a:lnTo>
                    <a:lnTo>
                      <a:pt x="48" y="54"/>
                    </a:lnTo>
                    <a:lnTo>
                      <a:pt x="48" y="66"/>
                    </a:lnTo>
                    <a:lnTo>
                      <a:pt x="48" y="78"/>
                    </a:lnTo>
                    <a:lnTo>
                      <a:pt x="42" y="90"/>
                    </a:lnTo>
                    <a:lnTo>
                      <a:pt x="42" y="108"/>
                    </a:lnTo>
                    <a:lnTo>
                      <a:pt x="36" y="108"/>
                    </a:lnTo>
                    <a:lnTo>
                      <a:pt x="30" y="108"/>
                    </a:lnTo>
                    <a:lnTo>
                      <a:pt x="30" y="102"/>
                    </a:lnTo>
                    <a:lnTo>
                      <a:pt x="24" y="102"/>
                    </a:lnTo>
                    <a:lnTo>
                      <a:pt x="12" y="102"/>
                    </a:lnTo>
                    <a:lnTo>
                      <a:pt x="6" y="108"/>
                    </a:lnTo>
                    <a:lnTo>
                      <a:pt x="6" y="96"/>
                    </a:lnTo>
                    <a:lnTo>
                      <a:pt x="6" y="84"/>
                    </a:lnTo>
                    <a:lnTo>
                      <a:pt x="0" y="72"/>
                    </a:lnTo>
                    <a:lnTo>
                      <a:pt x="0" y="60"/>
                    </a:lnTo>
                    <a:lnTo>
                      <a:pt x="0" y="48"/>
                    </a:lnTo>
                    <a:lnTo>
                      <a:pt x="0" y="30"/>
                    </a:lnTo>
                    <a:lnTo>
                      <a:pt x="0" y="18"/>
                    </a:lnTo>
                    <a:lnTo>
                      <a:pt x="6" y="6"/>
                    </a:lnTo>
                    <a:lnTo>
                      <a:pt x="12" y="6"/>
                    </a:lnTo>
                    <a:lnTo>
                      <a:pt x="24" y="6"/>
                    </a:lnTo>
                    <a:lnTo>
                      <a:pt x="30" y="0"/>
                    </a:lnTo>
                    <a:lnTo>
                      <a:pt x="36" y="0"/>
                    </a:lnTo>
                    <a:lnTo>
                      <a:pt x="4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01" name="Freeform 76"/>
              <p:cNvSpPr>
                <a:spLocks/>
              </p:cNvSpPr>
              <p:nvPr/>
            </p:nvSpPr>
            <p:spPr bwMode="auto">
              <a:xfrm>
                <a:off x="2484" y="1848"/>
                <a:ext cx="78" cy="108"/>
              </a:xfrm>
              <a:custGeom>
                <a:avLst/>
                <a:gdLst>
                  <a:gd name="T0" fmla="*/ 72 w 78"/>
                  <a:gd name="T1" fmla="*/ 6 h 108"/>
                  <a:gd name="T2" fmla="*/ 72 w 78"/>
                  <a:gd name="T3" fmla="*/ 18 h 108"/>
                  <a:gd name="T4" fmla="*/ 72 w 78"/>
                  <a:gd name="T5" fmla="*/ 30 h 108"/>
                  <a:gd name="T6" fmla="*/ 72 w 78"/>
                  <a:gd name="T7" fmla="*/ 42 h 108"/>
                  <a:gd name="T8" fmla="*/ 78 w 78"/>
                  <a:gd name="T9" fmla="*/ 54 h 108"/>
                  <a:gd name="T10" fmla="*/ 78 w 78"/>
                  <a:gd name="T11" fmla="*/ 66 h 108"/>
                  <a:gd name="T12" fmla="*/ 78 w 78"/>
                  <a:gd name="T13" fmla="*/ 78 h 108"/>
                  <a:gd name="T14" fmla="*/ 78 w 78"/>
                  <a:gd name="T15" fmla="*/ 90 h 108"/>
                  <a:gd name="T16" fmla="*/ 78 w 78"/>
                  <a:gd name="T17" fmla="*/ 102 h 108"/>
                  <a:gd name="T18" fmla="*/ 6 w 78"/>
                  <a:gd name="T19" fmla="*/ 108 h 108"/>
                  <a:gd name="T20" fmla="*/ 6 w 78"/>
                  <a:gd name="T21" fmla="*/ 90 h 108"/>
                  <a:gd name="T22" fmla="*/ 6 w 78"/>
                  <a:gd name="T23" fmla="*/ 78 h 108"/>
                  <a:gd name="T24" fmla="*/ 6 w 78"/>
                  <a:gd name="T25" fmla="*/ 66 h 108"/>
                  <a:gd name="T26" fmla="*/ 6 w 78"/>
                  <a:gd name="T27" fmla="*/ 54 h 108"/>
                  <a:gd name="T28" fmla="*/ 0 w 78"/>
                  <a:gd name="T29" fmla="*/ 42 h 108"/>
                  <a:gd name="T30" fmla="*/ 0 w 78"/>
                  <a:gd name="T31" fmla="*/ 30 h 108"/>
                  <a:gd name="T32" fmla="*/ 0 w 78"/>
                  <a:gd name="T33" fmla="*/ 18 h 108"/>
                  <a:gd name="T34" fmla="*/ 0 w 78"/>
                  <a:gd name="T35" fmla="*/ 6 h 108"/>
                  <a:gd name="T36" fmla="*/ 12 w 78"/>
                  <a:gd name="T37" fmla="*/ 0 h 108"/>
                  <a:gd name="T38" fmla="*/ 18 w 78"/>
                  <a:gd name="T39" fmla="*/ 0 h 108"/>
                  <a:gd name="T40" fmla="*/ 30 w 78"/>
                  <a:gd name="T41" fmla="*/ 0 h 108"/>
                  <a:gd name="T42" fmla="*/ 42 w 78"/>
                  <a:gd name="T43" fmla="*/ 0 h 108"/>
                  <a:gd name="T44" fmla="*/ 48 w 78"/>
                  <a:gd name="T45" fmla="*/ 0 h 108"/>
                  <a:gd name="T46" fmla="*/ 60 w 78"/>
                  <a:gd name="T47" fmla="*/ 0 h 108"/>
                  <a:gd name="T48" fmla="*/ 66 w 78"/>
                  <a:gd name="T49" fmla="*/ 0 h 108"/>
                  <a:gd name="T50" fmla="*/ 72 w 78"/>
                  <a:gd name="T51" fmla="*/ 6 h 1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08">
                    <a:moveTo>
                      <a:pt x="72" y="6"/>
                    </a:moveTo>
                    <a:lnTo>
                      <a:pt x="72" y="18"/>
                    </a:lnTo>
                    <a:lnTo>
                      <a:pt x="72" y="30"/>
                    </a:lnTo>
                    <a:lnTo>
                      <a:pt x="72" y="42"/>
                    </a:lnTo>
                    <a:lnTo>
                      <a:pt x="78" y="54"/>
                    </a:lnTo>
                    <a:lnTo>
                      <a:pt x="78" y="66"/>
                    </a:lnTo>
                    <a:lnTo>
                      <a:pt x="78" y="78"/>
                    </a:lnTo>
                    <a:lnTo>
                      <a:pt x="78" y="90"/>
                    </a:lnTo>
                    <a:lnTo>
                      <a:pt x="78" y="102"/>
                    </a:lnTo>
                    <a:lnTo>
                      <a:pt x="6" y="108"/>
                    </a:lnTo>
                    <a:lnTo>
                      <a:pt x="6" y="90"/>
                    </a:lnTo>
                    <a:lnTo>
                      <a:pt x="6" y="78"/>
                    </a:lnTo>
                    <a:lnTo>
                      <a:pt x="6" y="66"/>
                    </a:lnTo>
                    <a:lnTo>
                      <a:pt x="6" y="54"/>
                    </a:lnTo>
                    <a:lnTo>
                      <a:pt x="0" y="42"/>
                    </a:lnTo>
                    <a:lnTo>
                      <a:pt x="0" y="30"/>
                    </a:lnTo>
                    <a:lnTo>
                      <a:pt x="0" y="18"/>
                    </a:lnTo>
                    <a:lnTo>
                      <a:pt x="0" y="6"/>
                    </a:lnTo>
                    <a:lnTo>
                      <a:pt x="12" y="0"/>
                    </a:lnTo>
                    <a:lnTo>
                      <a:pt x="18" y="0"/>
                    </a:lnTo>
                    <a:lnTo>
                      <a:pt x="30" y="0"/>
                    </a:lnTo>
                    <a:lnTo>
                      <a:pt x="42" y="0"/>
                    </a:lnTo>
                    <a:lnTo>
                      <a:pt x="48" y="0"/>
                    </a:lnTo>
                    <a:lnTo>
                      <a:pt x="60" y="0"/>
                    </a:lnTo>
                    <a:lnTo>
                      <a:pt x="66" y="0"/>
                    </a:lnTo>
                    <a:lnTo>
                      <a:pt x="72"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02" name="Freeform 77"/>
              <p:cNvSpPr>
                <a:spLocks/>
              </p:cNvSpPr>
              <p:nvPr/>
            </p:nvSpPr>
            <p:spPr bwMode="auto">
              <a:xfrm>
                <a:off x="2376" y="1854"/>
                <a:ext cx="72" cy="102"/>
              </a:xfrm>
              <a:custGeom>
                <a:avLst/>
                <a:gdLst>
                  <a:gd name="T0" fmla="*/ 66 w 72"/>
                  <a:gd name="T1" fmla="*/ 6 h 102"/>
                  <a:gd name="T2" fmla="*/ 66 w 72"/>
                  <a:gd name="T3" fmla="*/ 12 h 102"/>
                  <a:gd name="T4" fmla="*/ 66 w 72"/>
                  <a:gd name="T5" fmla="*/ 30 h 102"/>
                  <a:gd name="T6" fmla="*/ 72 w 72"/>
                  <a:gd name="T7" fmla="*/ 42 h 102"/>
                  <a:gd name="T8" fmla="*/ 72 w 72"/>
                  <a:gd name="T9" fmla="*/ 54 h 102"/>
                  <a:gd name="T10" fmla="*/ 72 w 72"/>
                  <a:gd name="T11" fmla="*/ 66 h 102"/>
                  <a:gd name="T12" fmla="*/ 72 w 72"/>
                  <a:gd name="T13" fmla="*/ 78 h 102"/>
                  <a:gd name="T14" fmla="*/ 72 w 72"/>
                  <a:gd name="T15" fmla="*/ 90 h 102"/>
                  <a:gd name="T16" fmla="*/ 72 w 72"/>
                  <a:gd name="T17" fmla="*/ 102 h 102"/>
                  <a:gd name="T18" fmla="*/ 6 w 72"/>
                  <a:gd name="T19" fmla="*/ 102 h 102"/>
                  <a:gd name="T20" fmla="*/ 6 w 72"/>
                  <a:gd name="T21" fmla="*/ 90 h 102"/>
                  <a:gd name="T22" fmla="*/ 6 w 72"/>
                  <a:gd name="T23" fmla="*/ 78 h 102"/>
                  <a:gd name="T24" fmla="*/ 6 w 72"/>
                  <a:gd name="T25" fmla="*/ 66 h 102"/>
                  <a:gd name="T26" fmla="*/ 0 w 72"/>
                  <a:gd name="T27" fmla="*/ 54 h 102"/>
                  <a:gd name="T28" fmla="*/ 0 w 72"/>
                  <a:gd name="T29" fmla="*/ 42 h 102"/>
                  <a:gd name="T30" fmla="*/ 0 w 72"/>
                  <a:gd name="T31" fmla="*/ 30 h 102"/>
                  <a:gd name="T32" fmla="*/ 0 w 72"/>
                  <a:gd name="T33" fmla="*/ 18 h 102"/>
                  <a:gd name="T34" fmla="*/ 0 w 72"/>
                  <a:gd name="T35" fmla="*/ 6 h 102"/>
                  <a:gd name="T36" fmla="*/ 6 w 72"/>
                  <a:gd name="T37" fmla="*/ 0 h 102"/>
                  <a:gd name="T38" fmla="*/ 12 w 72"/>
                  <a:gd name="T39" fmla="*/ 0 h 102"/>
                  <a:gd name="T40" fmla="*/ 18 w 72"/>
                  <a:gd name="T41" fmla="*/ 0 h 102"/>
                  <a:gd name="T42" fmla="*/ 30 w 72"/>
                  <a:gd name="T43" fmla="*/ 0 h 102"/>
                  <a:gd name="T44" fmla="*/ 36 w 72"/>
                  <a:gd name="T45" fmla="*/ 0 h 102"/>
                  <a:gd name="T46" fmla="*/ 42 w 72"/>
                  <a:gd name="T47" fmla="*/ 0 h 102"/>
                  <a:gd name="T48" fmla="*/ 48 w 72"/>
                  <a:gd name="T49" fmla="*/ 0 h 102"/>
                  <a:gd name="T50" fmla="*/ 60 w 72"/>
                  <a:gd name="T51" fmla="*/ 0 h 102"/>
                  <a:gd name="T52" fmla="*/ 66 w 72"/>
                  <a:gd name="T53" fmla="*/ 0 h 102"/>
                  <a:gd name="T54" fmla="*/ 66 w 72"/>
                  <a:gd name="T55" fmla="*/ 6 h 1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2" h="102">
                    <a:moveTo>
                      <a:pt x="66" y="6"/>
                    </a:moveTo>
                    <a:lnTo>
                      <a:pt x="66" y="12"/>
                    </a:lnTo>
                    <a:lnTo>
                      <a:pt x="66" y="30"/>
                    </a:lnTo>
                    <a:lnTo>
                      <a:pt x="72" y="42"/>
                    </a:lnTo>
                    <a:lnTo>
                      <a:pt x="72" y="54"/>
                    </a:lnTo>
                    <a:lnTo>
                      <a:pt x="72" y="66"/>
                    </a:lnTo>
                    <a:lnTo>
                      <a:pt x="72" y="78"/>
                    </a:lnTo>
                    <a:lnTo>
                      <a:pt x="72" y="90"/>
                    </a:lnTo>
                    <a:lnTo>
                      <a:pt x="72" y="102"/>
                    </a:lnTo>
                    <a:lnTo>
                      <a:pt x="6" y="102"/>
                    </a:lnTo>
                    <a:lnTo>
                      <a:pt x="6" y="90"/>
                    </a:lnTo>
                    <a:lnTo>
                      <a:pt x="6" y="78"/>
                    </a:lnTo>
                    <a:lnTo>
                      <a:pt x="6" y="66"/>
                    </a:lnTo>
                    <a:lnTo>
                      <a:pt x="0" y="54"/>
                    </a:lnTo>
                    <a:lnTo>
                      <a:pt x="0" y="42"/>
                    </a:lnTo>
                    <a:lnTo>
                      <a:pt x="0" y="30"/>
                    </a:lnTo>
                    <a:lnTo>
                      <a:pt x="0" y="18"/>
                    </a:lnTo>
                    <a:lnTo>
                      <a:pt x="0" y="6"/>
                    </a:lnTo>
                    <a:lnTo>
                      <a:pt x="6" y="0"/>
                    </a:lnTo>
                    <a:lnTo>
                      <a:pt x="12" y="0"/>
                    </a:lnTo>
                    <a:lnTo>
                      <a:pt x="18" y="0"/>
                    </a:lnTo>
                    <a:lnTo>
                      <a:pt x="30" y="0"/>
                    </a:lnTo>
                    <a:lnTo>
                      <a:pt x="36" y="0"/>
                    </a:lnTo>
                    <a:lnTo>
                      <a:pt x="42" y="0"/>
                    </a:lnTo>
                    <a:lnTo>
                      <a:pt x="48" y="0"/>
                    </a:lnTo>
                    <a:lnTo>
                      <a:pt x="60" y="0"/>
                    </a:lnTo>
                    <a:lnTo>
                      <a:pt x="66" y="0"/>
                    </a:lnTo>
                    <a:lnTo>
                      <a:pt x="66"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03" name="Freeform 78"/>
              <p:cNvSpPr>
                <a:spLocks/>
              </p:cNvSpPr>
              <p:nvPr/>
            </p:nvSpPr>
            <p:spPr bwMode="auto">
              <a:xfrm>
                <a:off x="2604" y="1854"/>
                <a:ext cx="36" cy="102"/>
              </a:xfrm>
              <a:custGeom>
                <a:avLst/>
                <a:gdLst>
                  <a:gd name="T0" fmla="*/ 36 w 36"/>
                  <a:gd name="T1" fmla="*/ 0 h 102"/>
                  <a:gd name="T2" fmla="*/ 36 w 36"/>
                  <a:gd name="T3" fmla="*/ 12 h 102"/>
                  <a:gd name="T4" fmla="*/ 36 w 36"/>
                  <a:gd name="T5" fmla="*/ 24 h 102"/>
                  <a:gd name="T6" fmla="*/ 36 w 36"/>
                  <a:gd name="T7" fmla="*/ 36 h 102"/>
                  <a:gd name="T8" fmla="*/ 36 w 36"/>
                  <a:gd name="T9" fmla="*/ 48 h 102"/>
                  <a:gd name="T10" fmla="*/ 30 w 36"/>
                  <a:gd name="T11" fmla="*/ 60 h 102"/>
                  <a:gd name="T12" fmla="*/ 30 w 36"/>
                  <a:gd name="T13" fmla="*/ 72 h 102"/>
                  <a:gd name="T14" fmla="*/ 30 w 36"/>
                  <a:gd name="T15" fmla="*/ 84 h 102"/>
                  <a:gd name="T16" fmla="*/ 30 w 36"/>
                  <a:gd name="T17" fmla="*/ 102 h 102"/>
                  <a:gd name="T18" fmla="*/ 6 w 36"/>
                  <a:gd name="T19" fmla="*/ 102 h 102"/>
                  <a:gd name="T20" fmla="*/ 6 w 36"/>
                  <a:gd name="T21" fmla="*/ 84 h 102"/>
                  <a:gd name="T22" fmla="*/ 6 w 36"/>
                  <a:gd name="T23" fmla="*/ 72 h 102"/>
                  <a:gd name="T24" fmla="*/ 6 w 36"/>
                  <a:gd name="T25" fmla="*/ 60 h 102"/>
                  <a:gd name="T26" fmla="*/ 0 w 36"/>
                  <a:gd name="T27" fmla="*/ 48 h 102"/>
                  <a:gd name="T28" fmla="*/ 0 w 36"/>
                  <a:gd name="T29" fmla="*/ 36 h 102"/>
                  <a:gd name="T30" fmla="*/ 0 w 36"/>
                  <a:gd name="T31" fmla="*/ 24 h 102"/>
                  <a:gd name="T32" fmla="*/ 0 w 36"/>
                  <a:gd name="T33" fmla="*/ 12 h 102"/>
                  <a:gd name="T34" fmla="*/ 0 w 36"/>
                  <a:gd name="T35" fmla="*/ 0 h 102"/>
                  <a:gd name="T36" fmla="*/ 36 w 36"/>
                  <a:gd name="T37" fmla="*/ 0 h 1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 h="102">
                    <a:moveTo>
                      <a:pt x="36" y="0"/>
                    </a:moveTo>
                    <a:lnTo>
                      <a:pt x="36" y="12"/>
                    </a:lnTo>
                    <a:lnTo>
                      <a:pt x="36" y="24"/>
                    </a:lnTo>
                    <a:lnTo>
                      <a:pt x="36" y="36"/>
                    </a:lnTo>
                    <a:lnTo>
                      <a:pt x="36" y="48"/>
                    </a:lnTo>
                    <a:lnTo>
                      <a:pt x="30" y="60"/>
                    </a:lnTo>
                    <a:lnTo>
                      <a:pt x="30" y="72"/>
                    </a:lnTo>
                    <a:lnTo>
                      <a:pt x="30" y="84"/>
                    </a:lnTo>
                    <a:lnTo>
                      <a:pt x="30" y="102"/>
                    </a:lnTo>
                    <a:lnTo>
                      <a:pt x="6" y="102"/>
                    </a:lnTo>
                    <a:lnTo>
                      <a:pt x="6" y="84"/>
                    </a:lnTo>
                    <a:lnTo>
                      <a:pt x="6" y="72"/>
                    </a:lnTo>
                    <a:lnTo>
                      <a:pt x="6" y="60"/>
                    </a:lnTo>
                    <a:lnTo>
                      <a:pt x="0" y="48"/>
                    </a:lnTo>
                    <a:lnTo>
                      <a:pt x="0" y="36"/>
                    </a:lnTo>
                    <a:lnTo>
                      <a:pt x="0" y="24"/>
                    </a:lnTo>
                    <a:lnTo>
                      <a:pt x="0" y="12"/>
                    </a:lnTo>
                    <a:lnTo>
                      <a:pt x="0" y="0"/>
                    </a:lnTo>
                    <a:lnTo>
                      <a:pt x="3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04" name="Freeform 79"/>
              <p:cNvSpPr>
                <a:spLocks/>
              </p:cNvSpPr>
              <p:nvPr/>
            </p:nvSpPr>
            <p:spPr bwMode="auto">
              <a:xfrm>
                <a:off x="2712" y="1884"/>
                <a:ext cx="12" cy="12"/>
              </a:xfrm>
              <a:custGeom>
                <a:avLst/>
                <a:gdLst>
                  <a:gd name="T0" fmla="*/ 12 w 12"/>
                  <a:gd name="T1" fmla="*/ 0 h 12"/>
                  <a:gd name="T2" fmla="*/ 12 w 12"/>
                  <a:gd name="T3" fmla="*/ 6 h 12"/>
                  <a:gd name="T4" fmla="*/ 12 w 12"/>
                  <a:gd name="T5" fmla="*/ 12 h 12"/>
                  <a:gd name="T6" fmla="*/ 6 w 12"/>
                  <a:gd name="T7" fmla="*/ 12 h 12"/>
                  <a:gd name="T8" fmla="*/ 0 w 12"/>
                  <a:gd name="T9" fmla="*/ 12 h 12"/>
                  <a:gd name="T10" fmla="*/ 0 w 12"/>
                  <a:gd name="T11" fmla="*/ 6 h 12"/>
                  <a:gd name="T12" fmla="*/ 0 w 12"/>
                  <a:gd name="T13" fmla="*/ 0 h 12"/>
                  <a:gd name="T14" fmla="*/ 12 w 12"/>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2">
                    <a:moveTo>
                      <a:pt x="12" y="0"/>
                    </a:moveTo>
                    <a:lnTo>
                      <a:pt x="12" y="6"/>
                    </a:lnTo>
                    <a:lnTo>
                      <a:pt x="12" y="12"/>
                    </a:lnTo>
                    <a:lnTo>
                      <a:pt x="6" y="12"/>
                    </a:lnTo>
                    <a:lnTo>
                      <a:pt x="0" y="12"/>
                    </a:lnTo>
                    <a:lnTo>
                      <a:pt x="0" y="6"/>
                    </a:lnTo>
                    <a:lnTo>
                      <a:pt x="0" y="0"/>
                    </a:lnTo>
                    <a:lnTo>
                      <a:pt x="12"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05" name="Freeform 80"/>
              <p:cNvSpPr>
                <a:spLocks/>
              </p:cNvSpPr>
              <p:nvPr/>
            </p:nvSpPr>
            <p:spPr bwMode="auto">
              <a:xfrm>
                <a:off x="2670" y="1890"/>
                <a:ext cx="12" cy="12"/>
              </a:xfrm>
              <a:custGeom>
                <a:avLst/>
                <a:gdLst>
                  <a:gd name="T0" fmla="*/ 12 w 12"/>
                  <a:gd name="T1" fmla="*/ 6 h 12"/>
                  <a:gd name="T2" fmla="*/ 12 w 12"/>
                  <a:gd name="T3" fmla="*/ 12 h 12"/>
                  <a:gd name="T4" fmla="*/ 6 w 12"/>
                  <a:gd name="T5" fmla="*/ 12 h 12"/>
                  <a:gd name="T6" fmla="*/ 0 w 12"/>
                  <a:gd name="T7" fmla="*/ 6 h 12"/>
                  <a:gd name="T8" fmla="*/ 0 w 12"/>
                  <a:gd name="T9" fmla="*/ 6 h 12"/>
                  <a:gd name="T10" fmla="*/ 6 w 12"/>
                  <a:gd name="T11" fmla="*/ 0 h 12"/>
                  <a:gd name="T12" fmla="*/ 6 w 12"/>
                  <a:gd name="T13" fmla="*/ 0 h 12"/>
                  <a:gd name="T14" fmla="*/ 12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2">
                    <a:moveTo>
                      <a:pt x="12" y="6"/>
                    </a:moveTo>
                    <a:lnTo>
                      <a:pt x="12" y="12"/>
                    </a:lnTo>
                    <a:lnTo>
                      <a:pt x="6" y="12"/>
                    </a:lnTo>
                    <a:lnTo>
                      <a:pt x="0" y="6"/>
                    </a:lnTo>
                    <a:lnTo>
                      <a:pt x="6" y="0"/>
                    </a:lnTo>
                    <a:lnTo>
                      <a:pt x="12" y="6"/>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06" name="Freeform 81"/>
              <p:cNvSpPr>
                <a:spLocks/>
              </p:cNvSpPr>
              <p:nvPr/>
            </p:nvSpPr>
            <p:spPr bwMode="auto">
              <a:xfrm>
                <a:off x="270" y="1902"/>
                <a:ext cx="12" cy="84"/>
              </a:xfrm>
              <a:custGeom>
                <a:avLst/>
                <a:gdLst>
                  <a:gd name="T0" fmla="*/ 12 w 12"/>
                  <a:gd name="T1" fmla="*/ 24 h 84"/>
                  <a:gd name="T2" fmla="*/ 12 w 12"/>
                  <a:gd name="T3" fmla="*/ 24 h 84"/>
                  <a:gd name="T4" fmla="*/ 12 w 12"/>
                  <a:gd name="T5" fmla="*/ 30 h 84"/>
                  <a:gd name="T6" fmla="*/ 12 w 12"/>
                  <a:gd name="T7" fmla="*/ 36 h 84"/>
                  <a:gd name="T8" fmla="*/ 12 w 12"/>
                  <a:gd name="T9" fmla="*/ 42 h 84"/>
                  <a:gd name="T10" fmla="*/ 12 w 12"/>
                  <a:gd name="T11" fmla="*/ 48 h 84"/>
                  <a:gd name="T12" fmla="*/ 12 w 12"/>
                  <a:gd name="T13" fmla="*/ 54 h 84"/>
                  <a:gd name="T14" fmla="*/ 12 w 12"/>
                  <a:gd name="T15" fmla="*/ 60 h 84"/>
                  <a:gd name="T16" fmla="*/ 12 w 12"/>
                  <a:gd name="T17" fmla="*/ 66 h 84"/>
                  <a:gd name="T18" fmla="*/ 12 w 12"/>
                  <a:gd name="T19" fmla="*/ 78 h 84"/>
                  <a:gd name="T20" fmla="*/ 12 w 12"/>
                  <a:gd name="T21" fmla="*/ 84 h 84"/>
                  <a:gd name="T22" fmla="*/ 6 w 12"/>
                  <a:gd name="T23" fmla="*/ 84 h 84"/>
                  <a:gd name="T24" fmla="*/ 6 w 12"/>
                  <a:gd name="T25" fmla="*/ 72 h 84"/>
                  <a:gd name="T26" fmla="*/ 0 w 12"/>
                  <a:gd name="T27" fmla="*/ 60 h 84"/>
                  <a:gd name="T28" fmla="*/ 0 w 12"/>
                  <a:gd name="T29" fmla="*/ 54 h 84"/>
                  <a:gd name="T30" fmla="*/ 0 w 12"/>
                  <a:gd name="T31" fmla="*/ 42 h 84"/>
                  <a:gd name="T32" fmla="*/ 0 w 12"/>
                  <a:gd name="T33" fmla="*/ 30 h 84"/>
                  <a:gd name="T34" fmla="*/ 0 w 12"/>
                  <a:gd name="T35" fmla="*/ 18 h 84"/>
                  <a:gd name="T36" fmla="*/ 0 w 12"/>
                  <a:gd name="T37" fmla="*/ 12 h 84"/>
                  <a:gd name="T38" fmla="*/ 0 w 12"/>
                  <a:gd name="T39" fmla="*/ 0 h 84"/>
                  <a:gd name="T40" fmla="*/ 6 w 12"/>
                  <a:gd name="T41" fmla="*/ 0 h 84"/>
                  <a:gd name="T42" fmla="*/ 6 w 12"/>
                  <a:gd name="T43" fmla="*/ 6 h 84"/>
                  <a:gd name="T44" fmla="*/ 12 w 12"/>
                  <a:gd name="T45" fmla="*/ 12 h 84"/>
                  <a:gd name="T46" fmla="*/ 12 w 12"/>
                  <a:gd name="T47" fmla="*/ 24 h 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 h="84">
                    <a:moveTo>
                      <a:pt x="12" y="24"/>
                    </a:moveTo>
                    <a:lnTo>
                      <a:pt x="12" y="24"/>
                    </a:lnTo>
                    <a:lnTo>
                      <a:pt x="12" y="30"/>
                    </a:lnTo>
                    <a:lnTo>
                      <a:pt x="12" y="36"/>
                    </a:lnTo>
                    <a:lnTo>
                      <a:pt x="12" y="42"/>
                    </a:lnTo>
                    <a:lnTo>
                      <a:pt x="12" y="48"/>
                    </a:lnTo>
                    <a:lnTo>
                      <a:pt x="12" y="54"/>
                    </a:lnTo>
                    <a:lnTo>
                      <a:pt x="12" y="60"/>
                    </a:lnTo>
                    <a:lnTo>
                      <a:pt x="12" y="66"/>
                    </a:lnTo>
                    <a:lnTo>
                      <a:pt x="12" y="78"/>
                    </a:lnTo>
                    <a:lnTo>
                      <a:pt x="12" y="84"/>
                    </a:lnTo>
                    <a:lnTo>
                      <a:pt x="6" y="84"/>
                    </a:lnTo>
                    <a:lnTo>
                      <a:pt x="6" y="72"/>
                    </a:lnTo>
                    <a:lnTo>
                      <a:pt x="0" y="60"/>
                    </a:lnTo>
                    <a:lnTo>
                      <a:pt x="0" y="54"/>
                    </a:lnTo>
                    <a:lnTo>
                      <a:pt x="0" y="42"/>
                    </a:lnTo>
                    <a:lnTo>
                      <a:pt x="0" y="30"/>
                    </a:lnTo>
                    <a:lnTo>
                      <a:pt x="0" y="18"/>
                    </a:lnTo>
                    <a:lnTo>
                      <a:pt x="0" y="12"/>
                    </a:lnTo>
                    <a:lnTo>
                      <a:pt x="0" y="0"/>
                    </a:lnTo>
                    <a:lnTo>
                      <a:pt x="6" y="0"/>
                    </a:lnTo>
                    <a:lnTo>
                      <a:pt x="6" y="6"/>
                    </a:lnTo>
                    <a:lnTo>
                      <a:pt x="12" y="12"/>
                    </a:lnTo>
                    <a:lnTo>
                      <a:pt x="12"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07" name="Freeform 82"/>
              <p:cNvSpPr>
                <a:spLocks/>
              </p:cNvSpPr>
              <p:nvPr/>
            </p:nvSpPr>
            <p:spPr bwMode="auto">
              <a:xfrm>
                <a:off x="2652" y="1938"/>
                <a:ext cx="12" cy="18"/>
              </a:xfrm>
              <a:custGeom>
                <a:avLst/>
                <a:gdLst>
                  <a:gd name="T0" fmla="*/ 12 w 12"/>
                  <a:gd name="T1" fmla="*/ 18 h 18"/>
                  <a:gd name="T2" fmla="*/ 0 w 12"/>
                  <a:gd name="T3" fmla="*/ 18 h 18"/>
                  <a:gd name="T4" fmla="*/ 0 w 12"/>
                  <a:gd name="T5" fmla="*/ 0 h 18"/>
                  <a:gd name="T6" fmla="*/ 0 w 12"/>
                  <a:gd name="T7" fmla="*/ 0 h 18"/>
                  <a:gd name="T8" fmla="*/ 6 w 12"/>
                  <a:gd name="T9" fmla="*/ 6 h 18"/>
                  <a:gd name="T10" fmla="*/ 6 w 12"/>
                  <a:gd name="T11" fmla="*/ 12 h 18"/>
                  <a:gd name="T12" fmla="*/ 12 w 12"/>
                  <a:gd name="T13" fmla="*/ 18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8">
                    <a:moveTo>
                      <a:pt x="12" y="18"/>
                    </a:moveTo>
                    <a:lnTo>
                      <a:pt x="0" y="18"/>
                    </a:lnTo>
                    <a:lnTo>
                      <a:pt x="0" y="0"/>
                    </a:lnTo>
                    <a:lnTo>
                      <a:pt x="6" y="6"/>
                    </a:lnTo>
                    <a:lnTo>
                      <a:pt x="6" y="12"/>
                    </a:lnTo>
                    <a:lnTo>
                      <a:pt x="12"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08" name="Freeform 83"/>
              <p:cNvSpPr>
                <a:spLocks/>
              </p:cNvSpPr>
              <p:nvPr/>
            </p:nvSpPr>
            <p:spPr bwMode="auto">
              <a:xfrm>
                <a:off x="870" y="1950"/>
                <a:ext cx="174" cy="60"/>
              </a:xfrm>
              <a:custGeom>
                <a:avLst/>
                <a:gdLst>
                  <a:gd name="T0" fmla="*/ 174 w 174"/>
                  <a:gd name="T1" fmla="*/ 0 h 60"/>
                  <a:gd name="T2" fmla="*/ 174 w 174"/>
                  <a:gd name="T3" fmla="*/ 6 h 60"/>
                  <a:gd name="T4" fmla="*/ 174 w 174"/>
                  <a:gd name="T5" fmla="*/ 12 h 60"/>
                  <a:gd name="T6" fmla="*/ 174 w 174"/>
                  <a:gd name="T7" fmla="*/ 24 h 60"/>
                  <a:gd name="T8" fmla="*/ 168 w 174"/>
                  <a:gd name="T9" fmla="*/ 30 h 60"/>
                  <a:gd name="T10" fmla="*/ 168 w 174"/>
                  <a:gd name="T11" fmla="*/ 36 h 60"/>
                  <a:gd name="T12" fmla="*/ 168 w 174"/>
                  <a:gd name="T13" fmla="*/ 42 h 60"/>
                  <a:gd name="T14" fmla="*/ 168 w 174"/>
                  <a:gd name="T15" fmla="*/ 48 h 60"/>
                  <a:gd name="T16" fmla="*/ 168 w 174"/>
                  <a:gd name="T17" fmla="*/ 60 h 60"/>
                  <a:gd name="T18" fmla="*/ 168 w 174"/>
                  <a:gd name="T19" fmla="*/ 54 h 60"/>
                  <a:gd name="T20" fmla="*/ 162 w 174"/>
                  <a:gd name="T21" fmla="*/ 54 h 60"/>
                  <a:gd name="T22" fmla="*/ 156 w 174"/>
                  <a:gd name="T23" fmla="*/ 54 h 60"/>
                  <a:gd name="T24" fmla="*/ 156 w 174"/>
                  <a:gd name="T25" fmla="*/ 54 h 60"/>
                  <a:gd name="T26" fmla="*/ 150 w 174"/>
                  <a:gd name="T27" fmla="*/ 54 h 60"/>
                  <a:gd name="T28" fmla="*/ 138 w 174"/>
                  <a:gd name="T29" fmla="*/ 54 h 60"/>
                  <a:gd name="T30" fmla="*/ 132 w 174"/>
                  <a:gd name="T31" fmla="*/ 60 h 60"/>
                  <a:gd name="T32" fmla="*/ 120 w 174"/>
                  <a:gd name="T33" fmla="*/ 60 h 60"/>
                  <a:gd name="T34" fmla="*/ 108 w 174"/>
                  <a:gd name="T35" fmla="*/ 60 h 60"/>
                  <a:gd name="T36" fmla="*/ 96 w 174"/>
                  <a:gd name="T37" fmla="*/ 60 h 60"/>
                  <a:gd name="T38" fmla="*/ 90 w 174"/>
                  <a:gd name="T39" fmla="*/ 60 h 60"/>
                  <a:gd name="T40" fmla="*/ 78 w 174"/>
                  <a:gd name="T41" fmla="*/ 60 h 60"/>
                  <a:gd name="T42" fmla="*/ 66 w 174"/>
                  <a:gd name="T43" fmla="*/ 60 h 60"/>
                  <a:gd name="T44" fmla="*/ 60 w 174"/>
                  <a:gd name="T45" fmla="*/ 60 h 60"/>
                  <a:gd name="T46" fmla="*/ 48 w 174"/>
                  <a:gd name="T47" fmla="*/ 60 h 60"/>
                  <a:gd name="T48" fmla="*/ 42 w 174"/>
                  <a:gd name="T49" fmla="*/ 60 h 60"/>
                  <a:gd name="T50" fmla="*/ 36 w 174"/>
                  <a:gd name="T51" fmla="*/ 60 h 60"/>
                  <a:gd name="T52" fmla="*/ 24 w 174"/>
                  <a:gd name="T53" fmla="*/ 60 h 60"/>
                  <a:gd name="T54" fmla="*/ 18 w 174"/>
                  <a:gd name="T55" fmla="*/ 60 h 60"/>
                  <a:gd name="T56" fmla="*/ 6 w 174"/>
                  <a:gd name="T57" fmla="*/ 60 h 60"/>
                  <a:gd name="T58" fmla="*/ 0 w 174"/>
                  <a:gd name="T59" fmla="*/ 60 h 60"/>
                  <a:gd name="T60" fmla="*/ 6 w 174"/>
                  <a:gd name="T61" fmla="*/ 6 h 60"/>
                  <a:gd name="T62" fmla="*/ 24 w 174"/>
                  <a:gd name="T63" fmla="*/ 6 h 60"/>
                  <a:gd name="T64" fmla="*/ 42 w 174"/>
                  <a:gd name="T65" fmla="*/ 0 h 60"/>
                  <a:gd name="T66" fmla="*/ 60 w 174"/>
                  <a:gd name="T67" fmla="*/ 0 h 60"/>
                  <a:gd name="T68" fmla="*/ 84 w 174"/>
                  <a:gd name="T69" fmla="*/ 0 h 60"/>
                  <a:gd name="T70" fmla="*/ 102 w 174"/>
                  <a:gd name="T71" fmla="*/ 0 h 60"/>
                  <a:gd name="T72" fmla="*/ 120 w 174"/>
                  <a:gd name="T73" fmla="*/ 0 h 60"/>
                  <a:gd name="T74" fmla="*/ 144 w 174"/>
                  <a:gd name="T75" fmla="*/ 0 h 60"/>
                  <a:gd name="T76" fmla="*/ 162 w 174"/>
                  <a:gd name="T77" fmla="*/ 0 h 60"/>
                  <a:gd name="T78" fmla="*/ 174 w 174"/>
                  <a:gd name="T79" fmla="*/ 0 h 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4" h="60">
                    <a:moveTo>
                      <a:pt x="174" y="0"/>
                    </a:moveTo>
                    <a:lnTo>
                      <a:pt x="174" y="6"/>
                    </a:lnTo>
                    <a:lnTo>
                      <a:pt x="174" y="12"/>
                    </a:lnTo>
                    <a:lnTo>
                      <a:pt x="174" y="24"/>
                    </a:lnTo>
                    <a:lnTo>
                      <a:pt x="168" y="30"/>
                    </a:lnTo>
                    <a:lnTo>
                      <a:pt x="168" y="36"/>
                    </a:lnTo>
                    <a:lnTo>
                      <a:pt x="168" y="42"/>
                    </a:lnTo>
                    <a:lnTo>
                      <a:pt x="168" y="48"/>
                    </a:lnTo>
                    <a:lnTo>
                      <a:pt x="168" y="60"/>
                    </a:lnTo>
                    <a:lnTo>
                      <a:pt x="168" y="54"/>
                    </a:lnTo>
                    <a:lnTo>
                      <a:pt x="162" y="54"/>
                    </a:lnTo>
                    <a:lnTo>
                      <a:pt x="156" y="54"/>
                    </a:lnTo>
                    <a:lnTo>
                      <a:pt x="150" y="54"/>
                    </a:lnTo>
                    <a:lnTo>
                      <a:pt x="138" y="54"/>
                    </a:lnTo>
                    <a:lnTo>
                      <a:pt x="132" y="60"/>
                    </a:lnTo>
                    <a:lnTo>
                      <a:pt x="120" y="60"/>
                    </a:lnTo>
                    <a:lnTo>
                      <a:pt x="108" y="60"/>
                    </a:lnTo>
                    <a:lnTo>
                      <a:pt x="96" y="60"/>
                    </a:lnTo>
                    <a:lnTo>
                      <a:pt x="90" y="60"/>
                    </a:lnTo>
                    <a:lnTo>
                      <a:pt x="78" y="60"/>
                    </a:lnTo>
                    <a:lnTo>
                      <a:pt x="66" y="60"/>
                    </a:lnTo>
                    <a:lnTo>
                      <a:pt x="60" y="60"/>
                    </a:lnTo>
                    <a:lnTo>
                      <a:pt x="48" y="60"/>
                    </a:lnTo>
                    <a:lnTo>
                      <a:pt x="42" y="60"/>
                    </a:lnTo>
                    <a:lnTo>
                      <a:pt x="36" y="60"/>
                    </a:lnTo>
                    <a:lnTo>
                      <a:pt x="24" y="60"/>
                    </a:lnTo>
                    <a:lnTo>
                      <a:pt x="18" y="60"/>
                    </a:lnTo>
                    <a:lnTo>
                      <a:pt x="6" y="60"/>
                    </a:lnTo>
                    <a:lnTo>
                      <a:pt x="0" y="60"/>
                    </a:lnTo>
                    <a:lnTo>
                      <a:pt x="6" y="6"/>
                    </a:lnTo>
                    <a:lnTo>
                      <a:pt x="24" y="6"/>
                    </a:lnTo>
                    <a:lnTo>
                      <a:pt x="42" y="0"/>
                    </a:lnTo>
                    <a:lnTo>
                      <a:pt x="60" y="0"/>
                    </a:lnTo>
                    <a:lnTo>
                      <a:pt x="84" y="0"/>
                    </a:lnTo>
                    <a:lnTo>
                      <a:pt x="102" y="0"/>
                    </a:lnTo>
                    <a:lnTo>
                      <a:pt x="120" y="0"/>
                    </a:lnTo>
                    <a:lnTo>
                      <a:pt x="144" y="0"/>
                    </a:lnTo>
                    <a:lnTo>
                      <a:pt x="162" y="0"/>
                    </a:lnTo>
                    <a:lnTo>
                      <a:pt x="174"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09" name="Freeform 84"/>
              <p:cNvSpPr>
                <a:spLocks/>
              </p:cNvSpPr>
              <p:nvPr/>
            </p:nvSpPr>
            <p:spPr bwMode="auto">
              <a:xfrm>
                <a:off x="1308" y="1962"/>
                <a:ext cx="1440" cy="24"/>
              </a:xfrm>
              <a:custGeom>
                <a:avLst/>
                <a:gdLst>
                  <a:gd name="T0" fmla="*/ 960 w 1440"/>
                  <a:gd name="T1" fmla="*/ 0 h 24"/>
                  <a:gd name="T2" fmla="*/ 1032 w 1440"/>
                  <a:gd name="T3" fmla="*/ 6 h 24"/>
                  <a:gd name="T4" fmla="*/ 1038 w 1440"/>
                  <a:gd name="T5" fmla="*/ 6 h 24"/>
                  <a:gd name="T6" fmla="*/ 1080 w 1440"/>
                  <a:gd name="T7" fmla="*/ 0 h 24"/>
                  <a:gd name="T8" fmla="*/ 1158 w 1440"/>
                  <a:gd name="T9" fmla="*/ 0 h 24"/>
                  <a:gd name="T10" fmla="*/ 1236 w 1440"/>
                  <a:gd name="T11" fmla="*/ 0 h 24"/>
                  <a:gd name="T12" fmla="*/ 1314 w 1440"/>
                  <a:gd name="T13" fmla="*/ 6 h 24"/>
                  <a:gd name="T14" fmla="*/ 1362 w 1440"/>
                  <a:gd name="T15" fmla="*/ 6 h 24"/>
                  <a:gd name="T16" fmla="*/ 1380 w 1440"/>
                  <a:gd name="T17" fmla="*/ 6 h 24"/>
                  <a:gd name="T18" fmla="*/ 1404 w 1440"/>
                  <a:gd name="T19" fmla="*/ 6 h 24"/>
                  <a:gd name="T20" fmla="*/ 1428 w 1440"/>
                  <a:gd name="T21" fmla="*/ 12 h 24"/>
                  <a:gd name="T22" fmla="*/ 1440 w 1440"/>
                  <a:gd name="T23" fmla="*/ 24 h 24"/>
                  <a:gd name="T24" fmla="*/ 1380 w 1440"/>
                  <a:gd name="T25" fmla="*/ 24 h 24"/>
                  <a:gd name="T26" fmla="*/ 1326 w 1440"/>
                  <a:gd name="T27" fmla="*/ 24 h 24"/>
                  <a:gd name="T28" fmla="*/ 1272 w 1440"/>
                  <a:gd name="T29" fmla="*/ 24 h 24"/>
                  <a:gd name="T30" fmla="*/ 1218 w 1440"/>
                  <a:gd name="T31" fmla="*/ 24 h 24"/>
                  <a:gd name="T32" fmla="*/ 1212 w 1440"/>
                  <a:gd name="T33" fmla="*/ 18 h 24"/>
                  <a:gd name="T34" fmla="*/ 1206 w 1440"/>
                  <a:gd name="T35" fmla="*/ 6 h 24"/>
                  <a:gd name="T36" fmla="*/ 1194 w 1440"/>
                  <a:gd name="T37" fmla="*/ 12 h 24"/>
                  <a:gd name="T38" fmla="*/ 1194 w 1440"/>
                  <a:gd name="T39" fmla="*/ 12 h 24"/>
                  <a:gd name="T40" fmla="*/ 1188 w 1440"/>
                  <a:gd name="T41" fmla="*/ 18 h 24"/>
                  <a:gd name="T42" fmla="*/ 1134 w 1440"/>
                  <a:gd name="T43" fmla="*/ 24 h 24"/>
                  <a:gd name="T44" fmla="*/ 1038 w 1440"/>
                  <a:gd name="T45" fmla="*/ 24 h 24"/>
                  <a:gd name="T46" fmla="*/ 936 w 1440"/>
                  <a:gd name="T47" fmla="*/ 24 h 24"/>
                  <a:gd name="T48" fmla="*/ 840 w 1440"/>
                  <a:gd name="T49" fmla="*/ 24 h 24"/>
                  <a:gd name="T50" fmla="*/ 624 w 1440"/>
                  <a:gd name="T51" fmla="*/ 24 h 24"/>
                  <a:gd name="T52" fmla="*/ 618 w 1440"/>
                  <a:gd name="T53" fmla="*/ 18 h 24"/>
                  <a:gd name="T54" fmla="*/ 612 w 1440"/>
                  <a:gd name="T55" fmla="*/ 6 h 24"/>
                  <a:gd name="T56" fmla="*/ 600 w 1440"/>
                  <a:gd name="T57" fmla="*/ 12 h 24"/>
                  <a:gd name="T58" fmla="*/ 600 w 1440"/>
                  <a:gd name="T59" fmla="*/ 18 h 24"/>
                  <a:gd name="T60" fmla="*/ 576 w 1440"/>
                  <a:gd name="T61" fmla="*/ 24 h 24"/>
                  <a:gd name="T62" fmla="*/ 540 w 1440"/>
                  <a:gd name="T63" fmla="*/ 24 h 24"/>
                  <a:gd name="T64" fmla="*/ 504 w 1440"/>
                  <a:gd name="T65" fmla="*/ 24 h 24"/>
                  <a:gd name="T66" fmla="*/ 462 w 1440"/>
                  <a:gd name="T67" fmla="*/ 24 h 24"/>
                  <a:gd name="T68" fmla="*/ 390 w 1440"/>
                  <a:gd name="T69" fmla="*/ 24 h 24"/>
                  <a:gd name="T70" fmla="*/ 282 w 1440"/>
                  <a:gd name="T71" fmla="*/ 24 h 24"/>
                  <a:gd name="T72" fmla="*/ 168 w 1440"/>
                  <a:gd name="T73" fmla="*/ 24 h 24"/>
                  <a:gd name="T74" fmla="*/ 60 w 1440"/>
                  <a:gd name="T75" fmla="*/ 24 h 24"/>
                  <a:gd name="T76" fmla="*/ 0 w 1440"/>
                  <a:gd name="T77" fmla="*/ 6 h 24"/>
                  <a:gd name="T78" fmla="*/ 48 w 1440"/>
                  <a:gd name="T79" fmla="*/ 12 h 24"/>
                  <a:gd name="T80" fmla="*/ 84 w 1440"/>
                  <a:gd name="T81" fmla="*/ 12 h 24"/>
                  <a:gd name="T82" fmla="*/ 126 w 1440"/>
                  <a:gd name="T83" fmla="*/ 12 h 24"/>
                  <a:gd name="T84" fmla="*/ 168 w 1440"/>
                  <a:gd name="T85" fmla="*/ 12 h 24"/>
                  <a:gd name="T86" fmla="*/ 180 w 1440"/>
                  <a:gd name="T87" fmla="*/ 18 h 24"/>
                  <a:gd name="T88" fmla="*/ 192 w 1440"/>
                  <a:gd name="T89" fmla="*/ 18 h 24"/>
                  <a:gd name="T90" fmla="*/ 198 w 1440"/>
                  <a:gd name="T91" fmla="*/ 18 h 24"/>
                  <a:gd name="T92" fmla="*/ 210 w 1440"/>
                  <a:gd name="T93" fmla="*/ 18 h 24"/>
                  <a:gd name="T94" fmla="*/ 270 w 1440"/>
                  <a:gd name="T95" fmla="*/ 12 h 24"/>
                  <a:gd name="T96" fmla="*/ 390 w 1440"/>
                  <a:gd name="T97" fmla="*/ 12 h 24"/>
                  <a:gd name="T98" fmla="*/ 504 w 1440"/>
                  <a:gd name="T99" fmla="*/ 6 h 24"/>
                  <a:gd name="T100" fmla="*/ 624 w 1440"/>
                  <a:gd name="T101" fmla="*/ 6 h 24"/>
                  <a:gd name="T102" fmla="*/ 690 w 1440"/>
                  <a:gd name="T103" fmla="*/ 0 h 24"/>
                  <a:gd name="T104" fmla="*/ 726 w 1440"/>
                  <a:gd name="T105" fmla="*/ 0 h 24"/>
                  <a:gd name="T106" fmla="*/ 792 w 1440"/>
                  <a:gd name="T107" fmla="*/ 0 h 24"/>
                  <a:gd name="T108" fmla="*/ 858 w 1440"/>
                  <a:gd name="T109" fmla="*/ 0 h 24"/>
                  <a:gd name="T110" fmla="*/ 924 w 1440"/>
                  <a:gd name="T111" fmla="*/ 0 h 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40" h="24">
                    <a:moveTo>
                      <a:pt x="960" y="6"/>
                    </a:moveTo>
                    <a:lnTo>
                      <a:pt x="960" y="0"/>
                    </a:lnTo>
                    <a:lnTo>
                      <a:pt x="1032" y="0"/>
                    </a:lnTo>
                    <a:lnTo>
                      <a:pt x="1032" y="6"/>
                    </a:lnTo>
                    <a:lnTo>
                      <a:pt x="1038" y="6"/>
                    </a:lnTo>
                    <a:lnTo>
                      <a:pt x="1038" y="0"/>
                    </a:lnTo>
                    <a:lnTo>
                      <a:pt x="1080" y="0"/>
                    </a:lnTo>
                    <a:lnTo>
                      <a:pt x="1122" y="6"/>
                    </a:lnTo>
                    <a:lnTo>
                      <a:pt x="1158" y="0"/>
                    </a:lnTo>
                    <a:lnTo>
                      <a:pt x="1200" y="0"/>
                    </a:lnTo>
                    <a:lnTo>
                      <a:pt x="1236" y="0"/>
                    </a:lnTo>
                    <a:lnTo>
                      <a:pt x="1272" y="0"/>
                    </a:lnTo>
                    <a:lnTo>
                      <a:pt x="1314" y="6"/>
                    </a:lnTo>
                    <a:lnTo>
                      <a:pt x="1356" y="6"/>
                    </a:lnTo>
                    <a:lnTo>
                      <a:pt x="1362" y="6"/>
                    </a:lnTo>
                    <a:lnTo>
                      <a:pt x="1374" y="6"/>
                    </a:lnTo>
                    <a:lnTo>
                      <a:pt x="1380" y="6"/>
                    </a:lnTo>
                    <a:lnTo>
                      <a:pt x="1392" y="6"/>
                    </a:lnTo>
                    <a:lnTo>
                      <a:pt x="1404" y="6"/>
                    </a:lnTo>
                    <a:lnTo>
                      <a:pt x="1416" y="6"/>
                    </a:lnTo>
                    <a:lnTo>
                      <a:pt x="1428" y="12"/>
                    </a:lnTo>
                    <a:lnTo>
                      <a:pt x="1440" y="12"/>
                    </a:lnTo>
                    <a:lnTo>
                      <a:pt x="1440" y="24"/>
                    </a:lnTo>
                    <a:lnTo>
                      <a:pt x="1410" y="24"/>
                    </a:lnTo>
                    <a:lnTo>
                      <a:pt x="1380" y="24"/>
                    </a:lnTo>
                    <a:lnTo>
                      <a:pt x="1356" y="24"/>
                    </a:lnTo>
                    <a:lnTo>
                      <a:pt x="1326" y="24"/>
                    </a:lnTo>
                    <a:lnTo>
                      <a:pt x="1302" y="24"/>
                    </a:lnTo>
                    <a:lnTo>
                      <a:pt x="1272" y="24"/>
                    </a:lnTo>
                    <a:lnTo>
                      <a:pt x="1248" y="24"/>
                    </a:lnTo>
                    <a:lnTo>
                      <a:pt x="1218" y="24"/>
                    </a:lnTo>
                    <a:lnTo>
                      <a:pt x="1218" y="18"/>
                    </a:lnTo>
                    <a:lnTo>
                      <a:pt x="1212" y="18"/>
                    </a:lnTo>
                    <a:lnTo>
                      <a:pt x="1206" y="12"/>
                    </a:lnTo>
                    <a:lnTo>
                      <a:pt x="1206" y="6"/>
                    </a:lnTo>
                    <a:lnTo>
                      <a:pt x="1200" y="6"/>
                    </a:lnTo>
                    <a:lnTo>
                      <a:pt x="1194" y="12"/>
                    </a:lnTo>
                    <a:lnTo>
                      <a:pt x="1188" y="12"/>
                    </a:lnTo>
                    <a:lnTo>
                      <a:pt x="1188" y="18"/>
                    </a:lnTo>
                    <a:lnTo>
                      <a:pt x="1188" y="24"/>
                    </a:lnTo>
                    <a:lnTo>
                      <a:pt x="1134" y="24"/>
                    </a:lnTo>
                    <a:lnTo>
                      <a:pt x="1086" y="24"/>
                    </a:lnTo>
                    <a:lnTo>
                      <a:pt x="1038" y="24"/>
                    </a:lnTo>
                    <a:lnTo>
                      <a:pt x="990" y="24"/>
                    </a:lnTo>
                    <a:lnTo>
                      <a:pt x="936" y="24"/>
                    </a:lnTo>
                    <a:lnTo>
                      <a:pt x="888" y="24"/>
                    </a:lnTo>
                    <a:lnTo>
                      <a:pt x="840" y="24"/>
                    </a:lnTo>
                    <a:lnTo>
                      <a:pt x="792" y="24"/>
                    </a:lnTo>
                    <a:lnTo>
                      <a:pt x="624" y="24"/>
                    </a:lnTo>
                    <a:lnTo>
                      <a:pt x="624" y="18"/>
                    </a:lnTo>
                    <a:lnTo>
                      <a:pt x="618" y="18"/>
                    </a:lnTo>
                    <a:lnTo>
                      <a:pt x="612" y="12"/>
                    </a:lnTo>
                    <a:lnTo>
                      <a:pt x="612" y="6"/>
                    </a:lnTo>
                    <a:lnTo>
                      <a:pt x="606" y="6"/>
                    </a:lnTo>
                    <a:lnTo>
                      <a:pt x="600" y="12"/>
                    </a:lnTo>
                    <a:lnTo>
                      <a:pt x="600" y="18"/>
                    </a:lnTo>
                    <a:lnTo>
                      <a:pt x="600" y="24"/>
                    </a:lnTo>
                    <a:lnTo>
                      <a:pt x="576" y="24"/>
                    </a:lnTo>
                    <a:lnTo>
                      <a:pt x="558" y="24"/>
                    </a:lnTo>
                    <a:lnTo>
                      <a:pt x="540" y="24"/>
                    </a:lnTo>
                    <a:lnTo>
                      <a:pt x="522" y="24"/>
                    </a:lnTo>
                    <a:lnTo>
                      <a:pt x="504" y="24"/>
                    </a:lnTo>
                    <a:lnTo>
                      <a:pt x="486" y="24"/>
                    </a:lnTo>
                    <a:lnTo>
                      <a:pt x="462" y="24"/>
                    </a:lnTo>
                    <a:lnTo>
                      <a:pt x="444" y="24"/>
                    </a:lnTo>
                    <a:lnTo>
                      <a:pt x="390" y="24"/>
                    </a:lnTo>
                    <a:lnTo>
                      <a:pt x="336" y="24"/>
                    </a:lnTo>
                    <a:lnTo>
                      <a:pt x="282" y="24"/>
                    </a:lnTo>
                    <a:lnTo>
                      <a:pt x="228" y="24"/>
                    </a:lnTo>
                    <a:lnTo>
                      <a:pt x="168" y="24"/>
                    </a:lnTo>
                    <a:lnTo>
                      <a:pt x="114" y="24"/>
                    </a:lnTo>
                    <a:lnTo>
                      <a:pt x="60" y="24"/>
                    </a:lnTo>
                    <a:lnTo>
                      <a:pt x="6" y="24"/>
                    </a:lnTo>
                    <a:lnTo>
                      <a:pt x="0" y="6"/>
                    </a:lnTo>
                    <a:lnTo>
                      <a:pt x="24" y="12"/>
                    </a:lnTo>
                    <a:lnTo>
                      <a:pt x="48" y="12"/>
                    </a:lnTo>
                    <a:lnTo>
                      <a:pt x="66" y="12"/>
                    </a:lnTo>
                    <a:lnTo>
                      <a:pt x="84" y="12"/>
                    </a:lnTo>
                    <a:lnTo>
                      <a:pt x="108" y="12"/>
                    </a:lnTo>
                    <a:lnTo>
                      <a:pt x="126" y="12"/>
                    </a:lnTo>
                    <a:lnTo>
                      <a:pt x="144" y="12"/>
                    </a:lnTo>
                    <a:lnTo>
                      <a:pt x="168" y="12"/>
                    </a:lnTo>
                    <a:lnTo>
                      <a:pt x="174" y="18"/>
                    </a:lnTo>
                    <a:lnTo>
                      <a:pt x="180" y="18"/>
                    </a:lnTo>
                    <a:lnTo>
                      <a:pt x="186" y="12"/>
                    </a:lnTo>
                    <a:lnTo>
                      <a:pt x="192" y="18"/>
                    </a:lnTo>
                    <a:lnTo>
                      <a:pt x="198" y="18"/>
                    </a:lnTo>
                    <a:lnTo>
                      <a:pt x="204" y="18"/>
                    </a:lnTo>
                    <a:lnTo>
                      <a:pt x="210" y="18"/>
                    </a:lnTo>
                    <a:lnTo>
                      <a:pt x="270" y="12"/>
                    </a:lnTo>
                    <a:lnTo>
                      <a:pt x="330" y="12"/>
                    </a:lnTo>
                    <a:lnTo>
                      <a:pt x="390" y="12"/>
                    </a:lnTo>
                    <a:lnTo>
                      <a:pt x="450" y="12"/>
                    </a:lnTo>
                    <a:lnTo>
                      <a:pt x="504" y="6"/>
                    </a:lnTo>
                    <a:lnTo>
                      <a:pt x="564" y="6"/>
                    </a:lnTo>
                    <a:lnTo>
                      <a:pt x="624" y="6"/>
                    </a:lnTo>
                    <a:lnTo>
                      <a:pt x="684" y="6"/>
                    </a:lnTo>
                    <a:lnTo>
                      <a:pt x="690" y="0"/>
                    </a:lnTo>
                    <a:lnTo>
                      <a:pt x="690" y="6"/>
                    </a:lnTo>
                    <a:lnTo>
                      <a:pt x="726" y="0"/>
                    </a:lnTo>
                    <a:lnTo>
                      <a:pt x="756" y="0"/>
                    </a:lnTo>
                    <a:lnTo>
                      <a:pt x="792" y="0"/>
                    </a:lnTo>
                    <a:lnTo>
                      <a:pt x="828" y="0"/>
                    </a:lnTo>
                    <a:lnTo>
                      <a:pt x="858" y="0"/>
                    </a:lnTo>
                    <a:lnTo>
                      <a:pt x="894" y="0"/>
                    </a:lnTo>
                    <a:lnTo>
                      <a:pt x="924" y="0"/>
                    </a:lnTo>
                    <a:lnTo>
                      <a:pt x="96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10" name="Freeform 85"/>
              <p:cNvSpPr>
                <a:spLocks/>
              </p:cNvSpPr>
              <p:nvPr/>
            </p:nvSpPr>
            <p:spPr bwMode="auto">
              <a:xfrm>
                <a:off x="492" y="1968"/>
                <a:ext cx="12" cy="12"/>
              </a:xfrm>
              <a:custGeom>
                <a:avLst/>
                <a:gdLst>
                  <a:gd name="T0" fmla="*/ 12 w 12"/>
                  <a:gd name="T1" fmla="*/ 6 h 12"/>
                  <a:gd name="T2" fmla="*/ 12 w 12"/>
                  <a:gd name="T3" fmla="*/ 6 h 12"/>
                  <a:gd name="T4" fmla="*/ 6 w 12"/>
                  <a:gd name="T5" fmla="*/ 12 h 12"/>
                  <a:gd name="T6" fmla="*/ 6 w 12"/>
                  <a:gd name="T7" fmla="*/ 12 h 12"/>
                  <a:gd name="T8" fmla="*/ 0 w 12"/>
                  <a:gd name="T9" fmla="*/ 6 h 12"/>
                  <a:gd name="T10" fmla="*/ 6 w 12"/>
                  <a:gd name="T11" fmla="*/ 0 h 12"/>
                  <a:gd name="T12" fmla="*/ 6 w 12"/>
                  <a:gd name="T13" fmla="*/ 0 h 12"/>
                  <a:gd name="T14" fmla="*/ 12 w 12"/>
                  <a:gd name="T15" fmla="*/ 0 h 12"/>
                  <a:gd name="T16" fmla="*/ 12 w 12"/>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2">
                    <a:moveTo>
                      <a:pt x="12" y="6"/>
                    </a:moveTo>
                    <a:lnTo>
                      <a:pt x="12" y="6"/>
                    </a:lnTo>
                    <a:lnTo>
                      <a:pt x="6" y="12"/>
                    </a:lnTo>
                    <a:lnTo>
                      <a:pt x="0" y="6"/>
                    </a:lnTo>
                    <a:lnTo>
                      <a:pt x="6" y="0"/>
                    </a:lnTo>
                    <a:lnTo>
                      <a:pt x="12" y="0"/>
                    </a:lnTo>
                    <a:lnTo>
                      <a:pt x="1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11" name="Freeform 86"/>
              <p:cNvSpPr>
                <a:spLocks/>
              </p:cNvSpPr>
              <p:nvPr/>
            </p:nvSpPr>
            <p:spPr bwMode="auto">
              <a:xfrm>
                <a:off x="1068" y="1968"/>
                <a:ext cx="216" cy="12"/>
              </a:xfrm>
              <a:custGeom>
                <a:avLst/>
                <a:gdLst>
                  <a:gd name="T0" fmla="*/ 216 w 216"/>
                  <a:gd name="T1" fmla="*/ 0 h 12"/>
                  <a:gd name="T2" fmla="*/ 210 w 216"/>
                  <a:gd name="T3" fmla="*/ 6 h 12"/>
                  <a:gd name="T4" fmla="*/ 210 w 216"/>
                  <a:gd name="T5" fmla="*/ 12 h 12"/>
                  <a:gd name="T6" fmla="*/ 186 w 216"/>
                  <a:gd name="T7" fmla="*/ 12 h 12"/>
                  <a:gd name="T8" fmla="*/ 162 w 216"/>
                  <a:gd name="T9" fmla="*/ 12 h 12"/>
                  <a:gd name="T10" fmla="*/ 138 w 216"/>
                  <a:gd name="T11" fmla="*/ 12 h 12"/>
                  <a:gd name="T12" fmla="*/ 108 w 216"/>
                  <a:gd name="T13" fmla="*/ 12 h 12"/>
                  <a:gd name="T14" fmla="*/ 84 w 216"/>
                  <a:gd name="T15" fmla="*/ 6 h 12"/>
                  <a:gd name="T16" fmla="*/ 60 w 216"/>
                  <a:gd name="T17" fmla="*/ 6 h 12"/>
                  <a:gd name="T18" fmla="*/ 36 w 216"/>
                  <a:gd name="T19" fmla="*/ 6 h 12"/>
                  <a:gd name="T20" fmla="*/ 12 w 216"/>
                  <a:gd name="T21" fmla="*/ 6 h 12"/>
                  <a:gd name="T22" fmla="*/ 6 w 216"/>
                  <a:gd name="T23" fmla="*/ 6 h 12"/>
                  <a:gd name="T24" fmla="*/ 0 w 216"/>
                  <a:gd name="T25" fmla="*/ 0 h 12"/>
                  <a:gd name="T26" fmla="*/ 24 w 216"/>
                  <a:gd name="T27" fmla="*/ 0 h 12"/>
                  <a:gd name="T28" fmla="*/ 54 w 216"/>
                  <a:gd name="T29" fmla="*/ 0 h 12"/>
                  <a:gd name="T30" fmla="*/ 78 w 216"/>
                  <a:gd name="T31" fmla="*/ 0 h 12"/>
                  <a:gd name="T32" fmla="*/ 108 w 216"/>
                  <a:gd name="T33" fmla="*/ 0 h 12"/>
                  <a:gd name="T34" fmla="*/ 132 w 216"/>
                  <a:gd name="T35" fmla="*/ 0 h 12"/>
                  <a:gd name="T36" fmla="*/ 162 w 216"/>
                  <a:gd name="T37" fmla="*/ 0 h 12"/>
                  <a:gd name="T38" fmla="*/ 186 w 216"/>
                  <a:gd name="T39" fmla="*/ 0 h 12"/>
                  <a:gd name="T40" fmla="*/ 216 w 216"/>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6" h="12">
                    <a:moveTo>
                      <a:pt x="216" y="0"/>
                    </a:moveTo>
                    <a:lnTo>
                      <a:pt x="210" y="6"/>
                    </a:lnTo>
                    <a:lnTo>
                      <a:pt x="210" y="12"/>
                    </a:lnTo>
                    <a:lnTo>
                      <a:pt x="186" y="12"/>
                    </a:lnTo>
                    <a:lnTo>
                      <a:pt x="162" y="12"/>
                    </a:lnTo>
                    <a:lnTo>
                      <a:pt x="138" y="12"/>
                    </a:lnTo>
                    <a:lnTo>
                      <a:pt x="108" y="12"/>
                    </a:lnTo>
                    <a:lnTo>
                      <a:pt x="84" y="6"/>
                    </a:lnTo>
                    <a:lnTo>
                      <a:pt x="60" y="6"/>
                    </a:lnTo>
                    <a:lnTo>
                      <a:pt x="36" y="6"/>
                    </a:lnTo>
                    <a:lnTo>
                      <a:pt x="12" y="6"/>
                    </a:lnTo>
                    <a:lnTo>
                      <a:pt x="6" y="6"/>
                    </a:lnTo>
                    <a:lnTo>
                      <a:pt x="0" y="0"/>
                    </a:lnTo>
                    <a:lnTo>
                      <a:pt x="24" y="0"/>
                    </a:lnTo>
                    <a:lnTo>
                      <a:pt x="54" y="0"/>
                    </a:lnTo>
                    <a:lnTo>
                      <a:pt x="78" y="0"/>
                    </a:lnTo>
                    <a:lnTo>
                      <a:pt x="108" y="0"/>
                    </a:lnTo>
                    <a:lnTo>
                      <a:pt x="132" y="0"/>
                    </a:lnTo>
                    <a:lnTo>
                      <a:pt x="162" y="0"/>
                    </a:lnTo>
                    <a:lnTo>
                      <a:pt x="186" y="0"/>
                    </a:lnTo>
                    <a:lnTo>
                      <a:pt x="2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12" name="Freeform 87"/>
              <p:cNvSpPr>
                <a:spLocks/>
              </p:cNvSpPr>
              <p:nvPr/>
            </p:nvSpPr>
            <p:spPr bwMode="auto">
              <a:xfrm>
                <a:off x="1056" y="1980"/>
                <a:ext cx="12" cy="6"/>
              </a:xfrm>
              <a:custGeom>
                <a:avLst/>
                <a:gdLst>
                  <a:gd name="T0" fmla="*/ 12 w 12"/>
                  <a:gd name="T1" fmla="*/ 6 h 6"/>
                  <a:gd name="T2" fmla="*/ 0 w 12"/>
                  <a:gd name="T3" fmla="*/ 6 h 6"/>
                  <a:gd name="T4" fmla="*/ 0 w 12"/>
                  <a:gd name="T5" fmla="*/ 0 h 6"/>
                  <a:gd name="T6" fmla="*/ 6 w 12"/>
                  <a:gd name="T7" fmla="*/ 0 h 6"/>
                  <a:gd name="T8" fmla="*/ 12 w 12"/>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6"/>
                    </a:moveTo>
                    <a:lnTo>
                      <a:pt x="0" y="6"/>
                    </a:lnTo>
                    <a:lnTo>
                      <a:pt x="0" y="0"/>
                    </a:lnTo>
                    <a:lnTo>
                      <a:pt x="6" y="0"/>
                    </a:lnTo>
                    <a:lnTo>
                      <a:pt x="1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13" name="Freeform 88"/>
              <p:cNvSpPr>
                <a:spLocks/>
              </p:cNvSpPr>
              <p:nvPr/>
            </p:nvSpPr>
            <p:spPr bwMode="auto">
              <a:xfrm>
                <a:off x="1050" y="1986"/>
                <a:ext cx="1590" cy="396"/>
              </a:xfrm>
              <a:custGeom>
                <a:avLst/>
                <a:gdLst>
                  <a:gd name="T0" fmla="*/ 246 w 1590"/>
                  <a:gd name="T1" fmla="*/ 12 h 396"/>
                  <a:gd name="T2" fmla="*/ 312 w 1590"/>
                  <a:gd name="T3" fmla="*/ 12 h 396"/>
                  <a:gd name="T4" fmla="*/ 552 w 1590"/>
                  <a:gd name="T5" fmla="*/ 12 h 396"/>
                  <a:gd name="T6" fmla="*/ 756 w 1590"/>
                  <a:gd name="T7" fmla="*/ 12 h 396"/>
                  <a:gd name="T8" fmla="*/ 864 w 1590"/>
                  <a:gd name="T9" fmla="*/ 18 h 396"/>
                  <a:gd name="T10" fmla="*/ 990 w 1590"/>
                  <a:gd name="T11" fmla="*/ 12 h 396"/>
                  <a:gd name="T12" fmla="*/ 1320 w 1590"/>
                  <a:gd name="T13" fmla="*/ 18 h 396"/>
                  <a:gd name="T14" fmla="*/ 1410 w 1590"/>
                  <a:gd name="T15" fmla="*/ 12 h 396"/>
                  <a:gd name="T16" fmla="*/ 1590 w 1590"/>
                  <a:gd name="T17" fmla="*/ 24 h 396"/>
                  <a:gd name="T18" fmla="*/ 1554 w 1590"/>
                  <a:gd name="T19" fmla="*/ 24 h 396"/>
                  <a:gd name="T20" fmla="*/ 1476 w 1590"/>
                  <a:gd name="T21" fmla="*/ 24 h 396"/>
                  <a:gd name="T22" fmla="*/ 1278 w 1590"/>
                  <a:gd name="T23" fmla="*/ 18 h 396"/>
                  <a:gd name="T24" fmla="*/ 780 w 1590"/>
                  <a:gd name="T25" fmla="*/ 30 h 396"/>
                  <a:gd name="T26" fmla="*/ 642 w 1590"/>
                  <a:gd name="T27" fmla="*/ 30 h 396"/>
                  <a:gd name="T28" fmla="*/ 588 w 1590"/>
                  <a:gd name="T29" fmla="*/ 18 h 396"/>
                  <a:gd name="T30" fmla="*/ 528 w 1590"/>
                  <a:gd name="T31" fmla="*/ 24 h 396"/>
                  <a:gd name="T32" fmla="*/ 264 w 1590"/>
                  <a:gd name="T33" fmla="*/ 30 h 396"/>
                  <a:gd name="T34" fmla="*/ 96 w 1590"/>
                  <a:gd name="T35" fmla="*/ 42 h 396"/>
                  <a:gd name="T36" fmla="*/ 60 w 1590"/>
                  <a:gd name="T37" fmla="*/ 72 h 396"/>
                  <a:gd name="T38" fmla="*/ 60 w 1590"/>
                  <a:gd name="T39" fmla="*/ 144 h 396"/>
                  <a:gd name="T40" fmla="*/ 96 w 1590"/>
                  <a:gd name="T41" fmla="*/ 138 h 396"/>
                  <a:gd name="T42" fmla="*/ 102 w 1590"/>
                  <a:gd name="T43" fmla="*/ 90 h 396"/>
                  <a:gd name="T44" fmla="*/ 342 w 1590"/>
                  <a:gd name="T45" fmla="*/ 60 h 396"/>
                  <a:gd name="T46" fmla="*/ 522 w 1590"/>
                  <a:gd name="T47" fmla="*/ 66 h 396"/>
                  <a:gd name="T48" fmla="*/ 534 w 1590"/>
                  <a:gd name="T49" fmla="*/ 96 h 396"/>
                  <a:gd name="T50" fmla="*/ 528 w 1590"/>
                  <a:gd name="T51" fmla="*/ 96 h 396"/>
                  <a:gd name="T52" fmla="*/ 522 w 1590"/>
                  <a:gd name="T53" fmla="*/ 216 h 396"/>
                  <a:gd name="T54" fmla="*/ 420 w 1590"/>
                  <a:gd name="T55" fmla="*/ 264 h 396"/>
                  <a:gd name="T56" fmla="*/ 456 w 1590"/>
                  <a:gd name="T57" fmla="*/ 336 h 396"/>
                  <a:gd name="T58" fmla="*/ 444 w 1590"/>
                  <a:gd name="T59" fmla="*/ 378 h 396"/>
                  <a:gd name="T60" fmla="*/ 438 w 1590"/>
                  <a:gd name="T61" fmla="*/ 336 h 396"/>
                  <a:gd name="T62" fmla="*/ 372 w 1590"/>
                  <a:gd name="T63" fmla="*/ 324 h 396"/>
                  <a:gd name="T64" fmla="*/ 360 w 1590"/>
                  <a:gd name="T65" fmla="*/ 348 h 396"/>
                  <a:gd name="T66" fmla="*/ 360 w 1590"/>
                  <a:gd name="T67" fmla="*/ 390 h 396"/>
                  <a:gd name="T68" fmla="*/ 252 w 1590"/>
                  <a:gd name="T69" fmla="*/ 342 h 396"/>
                  <a:gd name="T70" fmla="*/ 246 w 1590"/>
                  <a:gd name="T71" fmla="*/ 390 h 396"/>
                  <a:gd name="T72" fmla="*/ 216 w 1590"/>
                  <a:gd name="T73" fmla="*/ 390 h 396"/>
                  <a:gd name="T74" fmla="*/ 204 w 1590"/>
                  <a:gd name="T75" fmla="*/ 372 h 396"/>
                  <a:gd name="T76" fmla="*/ 216 w 1590"/>
                  <a:gd name="T77" fmla="*/ 348 h 396"/>
                  <a:gd name="T78" fmla="*/ 222 w 1590"/>
                  <a:gd name="T79" fmla="*/ 318 h 396"/>
                  <a:gd name="T80" fmla="*/ 204 w 1590"/>
                  <a:gd name="T81" fmla="*/ 288 h 396"/>
                  <a:gd name="T82" fmla="*/ 180 w 1590"/>
                  <a:gd name="T83" fmla="*/ 270 h 396"/>
                  <a:gd name="T84" fmla="*/ 150 w 1590"/>
                  <a:gd name="T85" fmla="*/ 300 h 396"/>
                  <a:gd name="T86" fmla="*/ 144 w 1590"/>
                  <a:gd name="T87" fmla="*/ 216 h 396"/>
                  <a:gd name="T88" fmla="*/ 138 w 1590"/>
                  <a:gd name="T89" fmla="*/ 180 h 396"/>
                  <a:gd name="T90" fmla="*/ 90 w 1590"/>
                  <a:gd name="T91" fmla="*/ 168 h 396"/>
                  <a:gd name="T92" fmla="*/ 66 w 1590"/>
                  <a:gd name="T93" fmla="*/ 180 h 396"/>
                  <a:gd name="T94" fmla="*/ 42 w 1590"/>
                  <a:gd name="T95" fmla="*/ 258 h 396"/>
                  <a:gd name="T96" fmla="*/ 36 w 1590"/>
                  <a:gd name="T97" fmla="*/ 396 h 396"/>
                  <a:gd name="T98" fmla="*/ 12 w 1590"/>
                  <a:gd name="T99" fmla="*/ 372 h 396"/>
                  <a:gd name="T100" fmla="*/ 6 w 1590"/>
                  <a:gd name="T101" fmla="*/ 174 h 396"/>
                  <a:gd name="T102" fmla="*/ 6 w 1590"/>
                  <a:gd name="T103" fmla="*/ 60 h 396"/>
                  <a:gd name="T104" fmla="*/ 24 w 1590"/>
                  <a:gd name="T105" fmla="*/ 12 h 396"/>
                  <a:gd name="T106" fmla="*/ 84 w 1590"/>
                  <a:gd name="T107" fmla="*/ 0 h 396"/>
                  <a:gd name="T108" fmla="*/ 192 w 1590"/>
                  <a:gd name="T109" fmla="*/ 6 h 39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590" h="396">
                    <a:moveTo>
                      <a:pt x="228" y="6"/>
                    </a:moveTo>
                    <a:lnTo>
                      <a:pt x="234" y="12"/>
                    </a:lnTo>
                    <a:lnTo>
                      <a:pt x="240" y="12"/>
                    </a:lnTo>
                    <a:lnTo>
                      <a:pt x="246" y="12"/>
                    </a:lnTo>
                    <a:lnTo>
                      <a:pt x="246" y="18"/>
                    </a:lnTo>
                    <a:lnTo>
                      <a:pt x="252" y="18"/>
                    </a:lnTo>
                    <a:lnTo>
                      <a:pt x="258" y="12"/>
                    </a:lnTo>
                    <a:lnTo>
                      <a:pt x="270" y="12"/>
                    </a:lnTo>
                    <a:lnTo>
                      <a:pt x="312" y="12"/>
                    </a:lnTo>
                    <a:lnTo>
                      <a:pt x="348" y="12"/>
                    </a:lnTo>
                    <a:lnTo>
                      <a:pt x="390" y="12"/>
                    </a:lnTo>
                    <a:lnTo>
                      <a:pt x="432" y="12"/>
                    </a:lnTo>
                    <a:lnTo>
                      <a:pt x="468" y="12"/>
                    </a:lnTo>
                    <a:lnTo>
                      <a:pt x="510" y="12"/>
                    </a:lnTo>
                    <a:lnTo>
                      <a:pt x="552" y="12"/>
                    </a:lnTo>
                    <a:lnTo>
                      <a:pt x="594" y="12"/>
                    </a:lnTo>
                    <a:lnTo>
                      <a:pt x="624" y="12"/>
                    </a:lnTo>
                    <a:lnTo>
                      <a:pt x="660" y="12"/>
                    </a:lnTo>
                    <a:lnTo>
                      <a:pt x="690" y="12"/>
                    </a:lnTo>
                    <a:lnTo>
                      <a:pt x="726" y="12"/>
                    </a:lnTo>
                    <a:lnTo>
                      <a:pt x="756" y="12"/>
                    </a:lnTo>
                    <a:lnTo>
                      <a:pt x="792" y="12"/>
                    </a:lnTo>
                    <a:lnTo>
                      <a:pt x="822" y="12"/>
                    </a:lnTo>
                    <a:lnTo>
                      <a:pt x="852" y="12"/>
                    </a:lnTo>
                    <a:lnTo>
                      <a:pt x="858" y="18"/>
                    </a:lnTo>
                    <a:lnTo>
                      <a:pt x="864" y="18"/>
                    </a:lnTo>
                    <a:lnTo>
                      <a:pt x="870" y="18"/>
                    </a:lnTo>
                    <a:lnTo>
                      <a:pt x="876" y="18"/>
                    </a:lnTo>
                    <a:lnTo>
                      <a:pt x="876" y="12"/>
                    </a:lnTo>
                    <a:lnTo>
                      <a:pt x="930" y="12"/>
                    </a:lnTo>
                    <a:lnTo>
                      <a:pt x="990" y="12"/>
                    </a:lnTo>
                    <a:lnTo>
                      <a:pt x="1044" y="12"/>
                    </a:lnTo>
                    <a:lnTo>
                      <a:pt x="1098" y="12"/>
                    </a:lnTo>
                    <a:lnTo>
                      <a:pt x="1152" y="12"/>
                    </a:lnTo>
                    <a:lnTo>
                      <a:pt x="1206" y="12"/>
                    </a:lnTo>
                    <a:lnTo>
                      <a:pt x="1260" y="12"/>
                    </a:lnTo>
                    <a:lnTo>
                      <a:pt x="1320" y="18"/>
                    </a:lnTo>
                    <a:lnTo>
                      <a:pt x="1332" y="12"/>
                    </a:lnTo>
                    <a:lnTo>
                      <a:pt x="1350" y="12"/>
                    </a:lnTo>
                    <a:lnTo>
                      <a:pt x="1362" y="12"/>
                    </a:lnTo>
                    <a:lnTo>
                      <a:pt x="1380" y="12"/>
                    </a:lnTo>
                    <a:lnTo>
                      <a:pt x="1392" y="12"/>
                    </a:lnTo>
                    <a:lnTo>
                      <a:pt x="1410" y="12"/>
                    </a:lnTo>
                    <a:lnTo>
                      <a:pt x="1428" y="12"/>
                    </a:lnTo>
                    <a:lnTo>
                      <a:pt x="1440" y="12"/>
                    </a:lnTo>
                    <a:lnTo>
                      <a:pt x="1446" y="18"/>
                    </a:lnTo>
                    <a:lnTo>
                      <a:pt x="1452" y="12"/>
                    </a:lnTo>
                    <a:lnTo>
                      <a:pt x="1590" y="12"/>
                    </a:lnTo>
                    <a:lnTo>
                      <a:pt x="1590" y="24"/>
                    </a:lnTo>
                    <a:lnTo>
                      <a:pt x="1578" y="24"/>
                    </a:lnTo>
                    <a:lnTo>
                      <a:pt x="1572" y="24"/>
                    </a:lnTo>
                    <a:lnTo>
                      <a:pt x="1566" y="24"/>
                    </a:lnTo>
                    <a:lnTo>
                      <a:pt x="1560" y="24"/>
                    </a:lnTo>
                    <a:lnTo>
                      <a:pt x="1554" y="24"/>
                    </a:lnTo>
                    <a:lnTo>
                      <a:pt x="1548" y="24"/>
                    </a:lnTo>
                    <a:lnTo>
                      <a:pt x="1542" y="24"/>
                    </a:lnTo>
                    <a:lnTo>
                      <a:pt x="1542" y="30"/>
                    </a:lnTo>
                    <a:lnTo>
                      <a:pt x="1518" y="30"/>
                    </a:lnTo>
                    <a:lnTo>
                      <a:pt x="1494" y="30"/>
                    </a:lnTo>
                    <a:lnTo>
                      <a:pt x="1476" y="24"/>
                    </a:lnTo>
                    <a:lnTo>
                      <a:pt x="1452" y="24"/>
                    </a:lnTo>
                    <a:lnTo>
                      <a:pt x="1434" y="24"/>
                    </a:lnTo>
                    <a:lnTo>
                      <a:pt x="1410" y="24"/>
                    </a:lnTo>
                    <a:lnTo>
                      <a:pt x="1386" y="24"/>
                    </a:lnTo>
                    <a:lnTo>
                      <a:pt x="1368" y="24"/>
                    </a:lnTo>
                    <a:lnTo>
                      <a:pt x="1278" y="18"/>
                    </a:lnTo>
                    <a:lnTo>
                      <a:pt x="1194" y="18"/>
                    </a:lnTo>
                    <a:lnTo>
                      <a:pt x="1116" y="18"/>
                    </a:lnTo>
                    <a:lnTo>
                      <a:pt x="1032" y="24"/>
                    </a:lnTo>
                    <a:lnTo>
                      <a:pt x="948" y="24"/>
                    </a:lnTo>
                    <a:lnTo>
                      <a:pt x="864" y="30"/>
                    </a:lnTo>
                    <a:lnTo>
                      <a:pt x="780" y="30"/>
                    </a:lnTo>
                    <a:lnTo>
                      <a:pt x="690" y="30"/>
                    </a:lnTo>
                    <a:lnTo>
                      <a:pt x="684" y="30"/>
                    </a:lnTo>
                    <a:lnTo>
                      <a:pt x="672" y="30"/>
                    </a:lnTo>
                    <a:lnTo>
                      <a:pt x="660" y="30"/>
                    </a:lnTo>
                    <a:lnTo>
                      <a:pt x="654" y="30"/>
                    </a:lnTo>
                    <a:lnTo>
                      <a:pt x="642" y="30"/>
                    </a:lnTo>
                    <a:lnTo>
                      <a:pt x="630" y="30"/>
                    </a:lnTo>
                    <a:lnTo>
                      <a:pt x="618" y="30"/>
                    </a:lnTo>
                    <a:lnTo>
                      <a:pt x="612" y="30"/>
                    </a:lnTo>
                    <a:lnTo>
                      <a:pt x="606" y="24"/>
                    </a:lnTo>
                    <a:lnTo>
                      <a:pt x="594" y="18"/>
                    </a:lnTo>
                    <a:lnTo>
                      <a:pt x="588" y="18"/>
                    </a:lnTo>
                    <a:lnTo>
                      <a:pt x="576" y="18"/>
                    </a:lnTo>
                    <a:lnTo>
                      <a:pt x="564" y="18"/>
                    </a:lnTo>
                    <a:lnTo>
                      <a:pt x="558" y="18"/>
                    </a:lnTo>
                    <a:lnTo>
                      <a:pt x="546" y="24"/>
                    </a:lnTo>
                    <a:lnTo>
                      <a:pt x="534" y="24"/>
                    </a:lnTo>
                    <a:lnTo>
                      <a:pt x="528" y="24"/>
                    </a:lnTo>
                    <a:lnTo>
                      <a:pt x="522" y="30"/>
                    </a:lnTo>
                    <a:lnTo>
                      <a:pt x="468" y="30"/>
                    </a:lnTo>
                    <a:lnTo>
                      <a:pt x="414" y="30"/>
                    </a:lnTo>
                    <a:lnTo>
                      <a:pt x="366" y="30"/>
                    </a:lnTo>
                    <a:lnTo>
                      <a:pt x="318" y="30"/>
                    </a:lnTo>
                    <a:lnTo>
                      <a:pt x="264" y="30"/>
                    </a:lnTo>
                    <a:lnTo>
                      <a:pt x="216" y="30"/>
                    </a:lnTo>
                    <a:lnTo>
                      <a:pt x="168" y="30"/>
                    </a:lnTo>
                    <a:lnTo>
                      <a:pt x="120" y="36"/>
                    </a:lnTo>
                    <a:lnTo>
                      <a:pt x="108" y="36"/>
                    </a:lnTo>
                    <a:lnTo>
                      <a:pt x="102" y="42"/>
                    </a:lnTo>
                    <a:lnTo>
                      <a:pt x="96" y="42"/>
                    </a:lnTo>
                    <a:lnTo>
                      <a:pt x="90" y="42"/>
                    </a:lnTo>
                    <a:lnTo>
                      <a:pt x="78" y="48"/>
                    </a:lnTo>
                    <a:lnTo>
                      <a:pt x="72" y="54"/>
                    </a:lnTo>
                    <a:lnTo>
                      <a:pt x="66" y="54"/>
                    </a:lnTo>
                    <a:lnTo>
                      <a:pt x="66" y="66"/>
                    </a:lnTo>
                    <a:lnTo>
                      <a:pt x="60" y="72"/>
                    </a:lnTo>
                    <a:lnTo>
                      <a:pt x="60" y="84"/>
                    </a:lnTo>
                    <a:lnTo>
                      <a:pt x="54" y="96"/>
                    </a:lnTo>
                    <a:lnTo>
                      <a:pt x="54" y="108"/>
                    </a:lnTo>
                    <a:lnTo>
                      <a:pt x="54" y="120"/>
                    </a:lnTo>
                    <a:lnTo>
                      <a:pt x="60" y="132"/>
                    </a:lnTo>
                    <a:lnTo>
                      <a:pt x="60" y="144"/>
                    </a:lnTo>
                    <a:lnTo>
                      <a:pt x="66" y="156"/>
                    </a:lnTo>
                    <a:lnTo>
                      <a:pt x="72" y="156"/>
                    </a:lnTo>
                    <a:lnTo>
                      <a:pt x="78" y="156"/>
                    </a:lnTo>
                    <a:lnTo>
                      <a:pt x="84" y="150"/>
                    </a:lnTo>
                    <a:lnTo>
                      <a:pt x="96" y="150"/>
                    </a:lnTo>
                    <a:lnTo>
                      <a:pt x="96" y="138"/>
                    </a:lnTo>
                    <a:lnTo>
                      <a:pt x="96" y="132"/>
                    </a:lnTo>
                    <a:lnTo>
                      <a:pt x="96" y="126"/>
                    </a:lnTo>
                    <a:lnTo>
                      <a:pt x="96" y="114"/>
                    </a:lnTo>
                    <a:lnTo>
                      <a:pt x="96" y="102"/>
                    </a:lnTo>
                    <a:lnTo>
                      <a:pt x="96" y="96"/>
                    </a:lnTo>
                    <a:lnTo>
                      <a:pt x="102" y="90"/>
                    </a:lnTo>
                    <a:lnTo>
                      <a:pt x="108" y="78"/>
                    </a:lnTo>
                    <a:lnTo>
                      <a:pt x="150" y="72"/>
                    </a:lnTo>
                    <a:lnTo>
                      <a:pt x="198" y="66"/>
                    </a:lnTo>
                    <a:lnTo>
                      <a:pt x="246" y="60"/>
                    </a:lnTo>
                    <a:lnTo>
                      <a:pt x="294" y="60"/>
                    </a:lnTo>
                    <a:lnTo>
                      <a:pt x="342" y="60"/>
                    </a:lnTo>
                    <a:lnTo>
                      <a:pt x="390" y="60"/>
                    </a:lnTo>
                    <a:lnTo>
                      <a:pt x="438" y="60"/>
                    </a:lnTo>
                    <a:lnTo>
                      <a:pt x="492" y="60"/>
                    </a:lnTo>
                    <a:lnTo>
                      <a:pt x="522" y="60"/>
                    </a:lnTo>
                    <a:lnTo>
                      <a:pt x="522" y="66"/>
                    </a:lnTo>
                    <a:lnTo>
                      <a:pt x="522" y="72"/>
                    </a:lnTo>
                    <a:lnTo>
                      <a:pt x="522" y="78"/>
                    </a:lnTo>
                    <a:lnTo>
                      <a:pt x="522" y="84"/>
                    </a:lnTo>
                    <a:lnTo>
                      <a:pt x="522" y="90"/>
                    </a:lnTo>
                    <a:lnTo>
                      <a:pt x="528" y="90"/>
                    </a:lnTo>
                    <a:lnTo>
                      <a:pt x="534" y="96"/>
                    </a:lnTo>
                    <a:lnTo>
                      <a:pt x="558" y="96"/>
                    </a:lnTo>
                    <a:lnTo>
                      <a:pt x="552" y="96"/>
                    </a:lnTo>
                    <a:lnTo>
                      <a:pt x="546" y="96"/>
                    </a:lnTo>
                    <a:lnTo>
                      <a:pt x="540" y="96"/>
                    </a:lnTo>
                    <a:lnTo>
                      <a:pt x="534" y="96"/>
                    </a:lnTo>
                    <a:lnTo>
                      <a:pt x="528" y="96"/>
                    </a:lnTo>
                    <a:lnTo>
                      <a:pt x="528" y="114"/>
                    </a:lnTo>
                    <a:lnTo>
                      <a:pt x="528" y="138"/>
                    </a:lnTo>
                    <a:lnTo>
                      <a:pt x="528" y="156"/>
                    </a:lnTo>
                    <a:lnTo>
                      <a:pt x="528" y="174"/>
                    </a:lnTo>
                    <a:lnTo>
                      <a:pt x="528" y="192"/>
                    </a:lnTo>
                    <a:lnTo>
                      <a:pt x="522" y="216"/>
                    </a:lnTo>
                    <a:lnTo>
                      <a:pt x="522" y="234"/>
                    </a:lnTo>
                    <a:lnTo>
                      <a:pt x="522" y="252"/>
                    </a:lnTo>
                    <a:lnTo>
                      <a:pt x="516" y="258"/>
                    </a:lnTo>
                    <a:lnTo>
                      <a:pt x="426" y="258"/>
                    </a:lnTo>
                    <a:lnTo>
                      <a:pt x="420" y="258"/>
                    </a:lnTo>
                    <a:lnTo>
                      <a:pt x="420" y="264"/>
                    </a:lnTo>
                    <a:lnTo>
                      <a:pt x="420" y="270"/>
                    </a:lnTo>
                    <a:lnTo>
                      <a:pt x="420" y="282"/>
                    </a:lnTo>
                    <a:lnTo>
                      <a:pt x="432" y="294"/>
                    </a:lnTo>
                    <a:lnTo>
                      <a:pt x="438" y="306"/>
                    </a:lnTo>
                    <a:lnTo>
                      <a:pt x="444" y="318"/>
                    </a:lnTo>
                    <a:lnTo>
                      <a:pt x="456" y="336"/>
                    </a:lnTo>
                    <a:lnTo>
                      <a:pt x="462" y="348"/>
                    </a:lnTo>
                    <a:lnTo>
                      <a:pt x="468" y="360"/>
                    </a:lnTo>
                    <a:lnTo>
                      <a:pt x="480" y="372"/>
                    </a:lnTo>
                    <a:lnTo>
                      <a:pt x="486" y="390"/>
                    </a:lnTo>
                    <a:lnTo>
                      <a:pt x="444" y="390"/>
                    </a:lnTo>
                    <a:lnTo>
                      <a:pt x="444" y="378"/>
                    </a:lnTo>
                    <a:lnTo>
                      <a:pt x="450" y="372"/>
                    </a:lnTo>
                    <a:lnTo>
                      <a:pt x="450" y="360"/>
                    </a:lnTo>
                    <a:lnTo>
                      <a:pt x="444" y="348"/>
                    </a:lnTo>
                    <a:lnTo>
                      <a:pt x="438" y="348"/>
                    </a:lnTo>
                    <a:lnTo>
                      <a:pt x="438" y="342"/>
                    </a:lnTo>
                    <a:lnTo>
                      <a:pt x="438" y="336"/>
                    </a:lnTo>
                    <a:lnTo>
                      <a:pt x="438" y="330"/>
                    </a:lnTo>
                    <a:lnTo>
                      <a:pt x="438" y="324"/>
                    </a:lnTo>
                    <a:lnTo>
                      <a:pt x="432" y="318"/>
                    </a:lnTo>
                    <a:lnTo>
                      <a:pt x="378" y="318"/>
                    </a:lnTo>
                    <a:lnTo>
                      <a:pt x="372" y="324"/>
                    </a:lnTo>
                    <a:lnTo>
                      <a:pt x="366" y="330"/>
                    </a:lnTo>
                    <a:lnTo>
                      <a:pt x="372" y="336"/>
                    </a:lnTo>
                    <a:lnTo>
                      <a:pt x="372" y="342"/>
                    </a:lnTo>
                    <a:lnTo>
                      <a:pt x="366" y="348"/>
                    </a:lnTo>
                    <a:lnTo>
                      <a:pt x="360" y="348"/>
                    </a:lnTo>
                    <a:lnTo>
                      <a:pt x="360" y="354"/>
                    </a:lnTo>
                    <a:lnTo>
                      <a:pt x="360" y="366"/>
                    </a:lnTo>
                    <a:lnTo>
                      <a:pt x="360" y="372"/>
                    </a:lnTo>
                    <a:lnTo>
                      <a:pt x="360" y="378"/>
                    </a:lnTo>
                    <a:lnTo>
                      <a:pt x="360" y="390"/>
                    </a:lnTo>
                    <a:lnTo>
                      <a:pt x="354" y="390"/>
                    </a:lnTo>
                    <a:lnTo>
                      <a:pt x="360" y="336"/>
                    </a:lnTo>
                    <a:lnTo>
                      <a:pt x="348" y="330"/>
                    </a:lnTo>
                    <a:lnTo>
                      <a:pt x="258" y="330"/>
                    </a:lnTo>
                    <a:lnTo>
                      <a:pt x="252" y="336"/>
                    </a:lnTo>
                    <a:lnTo>
                      <a:pt x="252" y="342"/>
                    </a:lnTo>
                    <a:lnTo>
                      <a:pt x="252" y="348"/>
                    </a:lnTo>
                    <a:lnTo>
                      <a:pt x="252" y="354"/>
                    </a:lnTo>
                    <a:lnTo>
                      <a:pt x="252" y="366"/>
                    </a:lnTo>
                    <a:lnTo>
                      <a:pt x="252" y="372"/>
                    </a:lnTo>
                    <a:lnTo>
                      <a:pt x="246" y="378"/>
                    </a:lnTo>
                    <a:lnTo>
                      <a:pt x="246" y="390"/>
                    </a:lnTo>
                    <a:lnTo>
                      <a:pt x="240" y="390"/>
                    </a:lnTo>
                    <a:lnTo>
                      <a:pt x="234" y="390"/>
                    </a:lnTo>
                    <a:lnTo>
                      <a:pt x="228" y="390"/>
                    </a:lnTo>
                    <a:lnTo>
                      <a:pt x="222" y="390"/>
                    </a:lnTo>
                    <a:lnTo>
                      <a:pt x="216" y="390"/>
                    </a:lnTo>
                    <a:lnTo>
                      <a:pt x="210" y="390"/>
                    </a:lnTo>
                    <a:lnTo>
                      <a:pt x="204" y="390"/>
                    </a:lnTo>
                    <a:lnTo>
                      <a:pt x="198" y="390"/>
                    </a:lnTo>
                    <a:lnTo>
                      <a:pt x="204" y="384"/>
                    </a:lnTo>
                    <a:lnTo>
                      <a:pt x="204" y="378"/>
                    </a:lnTo>
                    <a:lnTo>
                      <a:pt x="204" y="372"/>
                    </a:lnTo>
                    <a:lnTo>
                      <a:pt x="204" y="360"/>
                    </a:lnTo>
                    <a:lnTo>
                      <a:pt x="204" y="354"/>
                    </a:lnTo>
                    <a:lnTo>
                      <a:pt x="210" y="348"/>
                    </a:lnTo>
                    <a:lnTo>
                      <a:pt x="216" y="348"/>
                    </a:lnTo>
                    <a:lnTo>
                      <a:pt x="222" y="342"/>
                    </a:lnTo>
                    <a:lnTo>
                      <a:pt x="228" y="336"/>
                    </a:lnTo>
                    <a:lnTo>
                      <a:pt x="222" y="330"/>
                    </a:lnTo>
                    <a:lnTo>
                      <a:pt x="222" y="324"/>
                    </a:lnTo>
                    <a:lnTo>
                      <a:pt x="222" y="318"/>
                    </a:lnTo>
                    <a:lnTo>
                      <a:pt x="222" y="312"/>
                    </a:lnTo>
                    <a:lnTo>
                      <a:pt x="216" y="306"/>
                    </a:lnTo>
                    <a:lnTo>
                      <a:pt x="216" y="294"/>
                    </a:lnTo>
                    <a:lnTo>
                      <a:pt x="210" y="288"/>
                    </a:lnTo>
                    <a:lnTo>
                      <a:pt x="204" y="288"/>
                    </a:lnTo>
                    <a:lnTo>
                      <a:pt x="198" y="282"/>
                    </a:lnTo>
                    <a:lnTo>
                      <a:pt x="198" y="276"/>
                    </a:lnTo>
                    <a:lnTo>
                      <a:pt x="192" y="270"/>
                    </a:lnTo>
                    <a:lnTo>
                      <a:pt x="186" y="264"/>
                    </a:lnTo>
                    <a:lnTo>
                      <a:pt x="180" y="270"/>
                    </a:lnTo>
                    <a:lnTo>
                      <a:pt x="174" y="276"/>
                    </a:lnTo>
                    <a:lnTo>
                      <a:pt x="168" y="282"/>
                    </a:lnTo>
                    <a:lnTo>
                      <a:pt x="162" y="288"/>
                    </a:lnTo>
                    <a:lnTo>
                      <a:pt x="156" y="294"/>
                    </a:lnTo>
                    <a:lnTo>
                      <a:pt x="150" y="300"/>
                    </a:lnTo>
                    <a:lnTo>
                      <a:pt x="144" y="288"/>
                    </a:lnTo>
                    <a:lnTo>
                      <a:pt x="150" y="276"/>
                    </a:lnTo>
                    <a:lnTo>
                      <a:pt x="150" y="258"/>
                    </a:lnTo>
                    <a:lnTo>
                      <a:pt x="150" y="246"/>
                    </a:lnTo>
                    <a:lnTo>
                      <a:pt x="150" y="228"/>
                    </a:lnTo>
                    <a:lnTo>
                      <a:pt x="144" y="216"/>
                    </a:lnTo>
                    <a:lnTo>
                      <a:pt x="138" y="204"/>
                    </a:lnTo>
                    <a:lnTo>
                      <a:pt x="126" y="192"/>
                    </a:lnTo>
                    <a:lnTo>
                      <a:pt x="132" y="186"/>
                    </a:lnTo>
                    <a:lnTo>
                      <a:pt x="138" y="186"/>
                    </a:lnTo>
                    <a:lnTo>
                      <a:pt x="138" y="180"/>
                    </a:lnTo>
                    <a:lnTo>
                      <a:pt x="132" y="174"/>
                    </a:lnTo>
                    <a:lnTo>
                      <a:pt x="126" y="168"/>
                    </a:lnTo>
                    <a:lnTo>
                      <a:pt x="114" y="168"/>
                    </a:lnTo>
                    <a:lnTo>
                      <a:pt x="108" y="168"/>
                    </a:lnTo>
                    <a:lnTo>
                      <a:pt x="96" y="168"/>
                    </a:lnTo>
                    <a:lnTo>
                      <a:pt x="90" y="168"/>
                    </a:lnTo>
                    <a:lnTo>
                      <a:pt x="78" y="168"/>
                    </a:lnTo>
                    <a:lnTo>
                      <a:pt x="72" y="168"/>
                    </a:lnTo>
                    <a:lnTo>
                      <a:pt x="66" y="168"/>
                    </a:lnTo>
                    <a:lnTo>
                      <a:pt x="66" y="174"/>
                    </a:lnTo>
                    <a:lnTo>
                      <a:pt x="60" y="174"/>
                    </a:lnTo>
                    <a:lnTo>
                      <a:pt x="66" y="180"/>
                    </a:lnTo>
                    <a:lnTo>
                      <a:pt x="66" y="186"/>
                    </a:lnTo>
                    <a:lnTo>
                      <a:pt x="66" y="192"/>
                    </a:lnTo>
                    <a:lnTo>
                      <a:pt x="72" y="192"/>
                    </a:lnTo>
                    <a:lnTo>
                      <a:pt x="54" y="216"/>
                    </a:lnTo>
                    <a:lnTo>
                      <a:pt x="42" y="240"/>
                    </a:lnTo>
                    <a:lnTo>
                      <a:pt x="42" y="258"/>
                    </a:lnTo>
                    <a:lnTo>
                      <a:pt x="42" y="288"/>
                    </a:lnTo>
                    <a:lnTo>
                      <a:pt x="42" y="312"/>
                    </a:lnTo>
                    <a:lnTo>
                      <a:pt x="42" y="342"/>
                    </a:lnTo>
                    <a:lnTo>
                      <a:pt x="42" y="366"/>
                    </a:lnTo>
                    <a:lnTo>
                      <a:pt x="36" y="390"/>
                    </a:lnTo>
                    <a:lnTo>
                      <a:pt x="36" y="396"/>
                    </a:lnTo>
                    <a:lnTo>
                      <a:pt x="24" y="396"/>
                    </a:lnTo>
                    <a:lnTo>
                      <a:pt x="24" y="390"/>
                    </a:lnTo>
                    <a:lnTo>
                      <a:pt x="24" y="384"/>
                    </a:lnTo>
                    <a:lnTo>
                      <a:pt x="18" y="378"/>
                    </a:lnTo>
                    <a:lnTo>
                      <a:pt x="12" y="372"/>
                    </a:lnTo>
                    <a:lnTo>
                      <a:pt x="6" y="342"/>
                    </a:lnTo>
                    <a:lnTo>
                      <a:pt x="6" y="306"/>
                    </a:lnTo>
                    <a:lnTo>
                      <a:pt x="6" y="276"/>
                    </a:lnTo>
                    <a:lnTo>
                      <a:pt x="6" y="240"/>
                    </a:lnTo>
                    <a:lnTo>
                      <a:pt x="6" y="210"/>
                    </a:lnTo>
                    <a:lnTo>
                      <a:pt x="6" y="174"/>
                    </a:lnTo>
                    <a:lnTo>
                      <a:pt x="6" y="138"/>
                    </a:lnTo>
                    <a:lnTo>
                      <a:pt x="0" y="108"/>
                    </a:lnTo>
                    <a:lnTo>
                      <a:pt x="0" y="96"/>
                    </a:lnTo>
                    <a:lnTo>
                      <a:pt x="6" y="84"/>
                    </a:lnTo>
                    <a:lnTo>
                      <a:pt x="6" y="72"/>
                    </a:lnTo>
                    <a:lnTo>
                      <a:pt x="6" y="60"/>
                    </a:lnTo>
                    <a:lnTo>
                      <a:pt x="0" y="48"/>
                    </a:lnTo>
                    <a:lnTo>
                      <a:pt x="0" y="36"/>
                    </a:lnTo>
                    <a:lnTo>
                      <a:pt x="0" y="24"/>
                    </a:lnTo>
                    <a:lnTo>
                      <a:pt x="6" y="12"/>
                    </a:lnTo>
                    <a:lnTo>
                      <a:pt x="12" y="12"/>
                    </a:lnTo>
                    <a:lnTo>
                      <a:pt x="24" y="12"/>
                    </a:lnTo>
                    <a:lnTo>
                      <a:pt x="36" y="12"/>
                    </a:lnTo>
                    <a:lnTo>
                      <a:pt x="42" y="12"/>
                    </a:lnTo>
                    <a:lnTo>
                      <a:pt x="54" y="12"/>
                    </a:lnTo>
                    <a:lnTo>
                      <a:pt x="66" y="6"/>
                    </a:lnTo>
                    <a:lnTo>
                      <a:pt x="72" y="6"/>
                    </a:lnTo>
                    <a:lnTo>
                      <a:pt x="84" y="0"/>
                    </a:lnTo>
                    <a:lnTo>
                      <a:pt x="102" y="0"/>
                    </a:lnTo>
                    <a:lnTo>
                      <a:pt x="120" y="6"/>
                    </a:lnTo>
                    <a:lnTo>
                      <a:pt x="138" y="6"/>
                    </a:lnTo>
                    <a:lnTo>
                      <a:pt x="156" y="6"/>
                    </a:lnTo>
                    <a:lnTo>
                      <a:pt x="174" y="6"/>
                    </a:lnTo>
                    <a:lnTo>
                      <a:pt x="192" y="6"/>
                    </a:lnTo>
                    <a:lnTo>
                      <a:pt x="210" y="6"/>
                    </a:lnTo>
                    <a:lnTo>
                      <a:pt x="228"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14" name="Freeform 89"/>
              <p:cNvSpPr>
                <a:spLocks/>
              </p:cNvSpPr>
              <p:nvPr/>
            </p:nvSpPr>
            <p:spPr bwMode="auto">
              <a:xfrm>
                <a:off x="498" y="1992"/>
                <a:ext cx="12" cy="168"/>
              </a:xfrm>
              <a:custGeom>
                <a:avLst/>
                <a:gdLst>
                  <a:gd name="T0" fmla="*/ 6 w 12"/>
                  <a:gd name="T1" fmla="*/ 0 h 168"/>
                  <a:gd name="T2" fmla="*/ 6 w 12"/>
                  <a:gd name="T3" fmla="*/ 24 h 168"/>
                  <a:gd name="T4" fmla="*/ 6 w 12"/>
                  <a:gd name="T5" fmla="*/ 42 h 168"/>
                  <a:gd name="T6" fmla="*/ 6 w 12"/>
                  <a:gd name="T7" fmla="*/ 60 h 168"/>
                  <a:gd name="T8" fmla="*/ 6 w 12"/>
                  <a:gd name="T9" fmla="*/ 84 h 168"/>
                  <a:gd name="T10" fmla="*/ 6 w 12"/>
                  <a:gd name="T11" fmla="*/ 102 h 168"/>
                  <a:gd name="T12" fmla="*/ 6 w 12"/>
                  <a:gd name="T13" fmla="*/ 126 h 168"/>
                  <a:gd name="T14" fmla="*/ 6 w 12"/>
                  <a:gd name="T15" fmla="*/ 144 h 168"/>
                  <a:gd name="T16" fmla="*/ 12 w 12"/>
                  <a:gd name="T17" fmla="*/ 168 h 168"/>
                  <a:gd name="T18" fmla="*/ 6 w 12"/>
                  <a:gd name="T19" fmla="*/ 162 h 168"/>
                  <a:gd name="T20" fmla="*/ 6 w 12"/>
                  <a:gd name="T21" fmla="*/ 162 h 168"/>
                  <a:gd name="T22" fmla="*/ 0 w 12"/>
                  <a:gd name="T23" fmla="*/ 144 h 168"/>
                  <a:gd name="T24" fmla="*/ 0 w 12"/>
                  <a:gd name="T25" fmla="*/ 120 h 168"/>
                  <a:gd name="T26" fmla="*/ 0 w 12"/>
                  <a:gd name="T27" fmla="*/ 102 h 168"/>
                  <a:gd name="T28" fmla="*/ 0 w 12"/>
                  <a:gd name="T29" fmla="*/ 84 h 168"/>
                  <a:gd name="T30" fmla="*/ 0 w 12"/>
                  <a:gd name="T31" fmla="*/ 60 h 168"/>
                  <a:gd name="T32" fmla="*/ 0 w 12"/>
                  <a:gd name="T33" fmla="*/ 36 h 168"/>
                  <a:gd name="T34" fmla="*/ 0 w 12"/>
                  <a:gd name="T35" fmla="*/ 18 h 168"/>
                  <a:gd name="T36" fmla="*/ 0 w 12"/>
                  <a:gd name="T37" fmla="*/ 0 h 168"/>
                  <a:gd name="T38" fmla="*/ 6 w 12"/>
                  <a:gd name="T39" fmla="*/ 0 h 1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 h="168">
                    <a:moveTo>
                      <a:pt x="6" y="0"/>
                    </a:moveTo>
                    <a:lnTo>
                      <a:pt x="6" y="24"/>
                    </a:lnTo>
                    <a:lnTo>
                      <a:pt x="6" y="42"/>
                    </a:lnTo>
                    <a:lnTo>
                      <a:pt x="6" y="60"/>
                    </a:lnTo>
                    <a:lnTo>
                      <a:pt x="6" y="84"/>
                    </a:lnTo>
                    <a:lnTo>
                      <a:pt x="6" y="102"/>
                    </a:lnTo>
                    <a:lnTo>
                      <a:pt x="6" y="126"/>
                    </a:lnTo>
                    <a:lnTo>
                      <a:pt x="6" y="144"/>
                    </a:lnTo>
                    <a:lnTo>
                      <a:pt x="12" y="168"/>
                    </a:lnTo>
                    <a:lnTo>
                      <a:pt x="6" y="162"/>
                    </a:lnTo>
                    <a:lnTo>
                      <a:pt x="0" y="144"/>
                    </a:lnTo>
                    <a:lnTo>
                      <a:pt x="0" y="120"/>
                    </a:lnTo>
                    <a:lnTo>
                      <a:pt x="0" y="102"/>
                    </a:lnTo>
                    <a:lnTo>
                      <a:pt x="0" y="84"/>
                    </a:lnTo>
                    <a:lnTo>
                      <a:pt x="0" y="60"/>
                    </a:lnTo>
                    <a:lnTo>
                      <a:pt x="0" y="36"/>
                    </a:lnTo>
                    <a:lnTo>
                      <a:pt x="0" y="18"/>
                    </a:lnTo>
                    <a:lnTo>
                      <a:pt x="0"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15" name="Freeform 90"/>
              <p:cNvSpPr>
                <a:spLocks/>
              </p:cNvSpPr>
              <p:nvPr/>
            </p:nvSpPr>
            <p:spPr bwMode="auto">
              <a:xfrm>
                <a:off x="2652" y="1998"/>
                <a:ext cx="96" cy="180"/>
              </a:xfrm>
              <a:custGeom>
                <a:avLst/>
                <a:gdLst>
                  <a:gd name="T0" fmla="*/ 42 w 96"/>
                  <a:gd name="T1" fmla="*/ 24 h 180"/>
                  <a:gd name="T2" fmla="*/ 42 w 96"/>
                  <a:gd name="T3" fmla="*/ 42 h 180"/>
                  <a:gd name="T4" fmla="*/ 54 w 96"/>
                  <a:gd name="T5" fmla="*/ 60 h 180"/>
                  <a:gd name="T6" fmla="*/ 60 w 96"/>
                  <a:gd name="T7" fmla="*/ 78 h 180"/>
                  <a:gd name="T8" fmla="*/ 66 w 96"/>
                  <a:gd name="T9" fmla="*/ 96 h 180"/>
                  <a:gd name="T10" fmla="*/ 72 w 96"/>
                  <a:gd name="T11" fmla="*/ 114 h 180"/>
                  <a:gd name="T12" fmla="*/ 84 w 96"/>
                  <a:gd name="T13" fmla="*/ 138 h 180"/>
                  <a:gd name="T14" fmla="*/ 90 w 96"/>
                  <a:gd name="T15" fmla="*/ 156 h 180"/>
                  <a:gd name="T16" fmla="*/ 96 w 96"/>
                  <a:gd name="T17" fmla="*/ 174 h 180"/>
                  <a:gd name="T18" fmla="*/ 84 w 96"/>
                  <a:gd name="T19" fmla="*/ 174 h 180"/>
                  <a:gd name="T20" fmla="*/ 78 w 96"/>
                  <a:gd name="T21" fmla="*/ 174 h 180"/>
                  <a:gd name="T22" fmla="*/ 72 w 96"/>
                  <a:gd name="T23" fmla="*/ 180 h 180"/>
                  <a:gd name="T24" fmla="*/ 60 w 96"/>
                  <a:gd name="T25" fmla="*/ 180 h 180"/>
                  <a:gd name="T26" fmla="*/ 60 w 96"/>
                  <a:gd name="T27" fmla="*/ 174 h 180"/>
                  <a:gd name="T28" fmla="*/ 54 w 96"/>
                  <a:gd name="T29" fmla="*/ 168 h 180"/>
                  <a:gd name="T30" fmla="*/ 54 w 96"/>
                  <a:gd name="T31" fmla="*/ 162 h 180"/>
                  <a:gd name="T32" fmla="*/ 54 w 96"/>
                  <a:gd name="T33" fmla="*/ 156 h 180"/>
                  <a:gd name="T34" fmla="*/ 54 w 96"/>
                  <a:gd name="T35" fmla="*/ 150 h 180"/>
                  <a:gd name="T36" fmla="*/ 54 w 96"/>
                  <a:gd name="T37" fmla="*/ 144 h 180"/>
                  <a:gd name="T38" fmla="*/ 48 w 96"/>
                  <a:gd name="T39" fmla="*/ 138 h 180"/>
                  <a:gd name="T40" fmla="*/ 48 w 96"/>
                  <a:gd name="T41" fmla="*/ 132 h 180"/>
                  <a:gd name="T42" fmla="*/ 54 w 96"/>
                  <a:gd name="T43" fmla="*/ 126 h 180"/>
                  <a:gd name="T44" fmla="*/ 60 w 96"/>
                  <a:gd name="T45" fmla="*/ 120 h 180"/>
                  <a:gd name="T46" fmla="*/ 60 w 96"/>
                  <a:gd name="T47" fmla="*/ 114 h 180"/>
                  <a:gd name="T48" fmla="*/ 60 w 96"/>
                  <a:gd name="T49" fmla="*/ 114 h 180"/>
                  <a:gd name="T50" fmla="*/ 54 w 96"/>
                  <a:gd name="T51" fmla="*/ 102 h 180"/>
                  <a:gd name="T52" fmla="*/ 54 w 96"/>
                  <a:gd name="T53" fmla="*/ 96 h 180"/>
                  <a:gd name="T54" fmla="*/ 54 w 96"/>
                  <a:gd name="T55" fmla="*/ 90 h 180"/>
                  <a:gd name="T56" fmla="*/ 60 w 96"/>
                  <a:gd name="T57" fmla="*/ 84 h 180"/>
                  <a:gd name="T58" fmla="*/ 54 w 96"/>
                  <a:gd name="T59" fmla="*/ 84 h 180"/>
                  <a:gd name="T60" fmla="*/ 48 w 96"/>
                  <a:gd name="T61" fmla="*/ 84 h 180"/>
                  <a:gd name="T62" fmla="*/ 42 w 96"/>
                  <a:gd name="T63" fmla="*/ 84 h 180"/>
                  <a:gd name="T64" fmla="*/ 36 w 96"/>
                  <a:gd name="T65" fmla="*/ 84 h 180"/>
                  <a:gd name="T66" fmla="*/ 30 w 96"/>
                  <a:gd name="T67" fmla="*/ 84 h 180"/>
                  <a:gd name="T68" fmla="*/ 18 w 96"/>
                  <a:gd name="T69" fmla="*/ 84 h 180"/>
                  <a:gd name="T70" fmla="*/ 24 w 96"/>
                  <a:gd name="T71" fmla="*/ 72 h 180"/>
                  <a:gd name="T72" fmla="*/ 24 w 96"/>
                  <a:gd name="T73" fmla="*/ 66 h 180"/>
                  <a:gd name="T74" fmla="*/ 24 w 96"/>
                  <a:gd name="T75" fmla="*/ 54 h 180"/>
                  <a:gd name="T76" fmla="*/ 24 w 96"/>
                  <a:gd name="T77" fmla="*/ 42 h 180"/>
                  <a:gd name="T78" fmla="*/ 24 w 96"/>
                  <a:gd name="T79" fmla="*/ 18 h 180"/>
                  <a:gd name="T80" fmla="*/ 24 w 96"/>
                  <a:gd name="T81" fmla="*/ 18 h 180"/>
                  <a:gd name="T82" fmla="*/ 18 w 96"/>
                  <a:gd name="T83" fmla="*/ 18 h 180"/>
                  <a:gd name="T84" fmla="*/ 12 w 96"/>
                  <a:gd name="T85" fmla="*/ 18 h 180"/>
                  <a:gd name="T86" fmla="*/ 6 w 96"/>
                  <a:gd name="T87" fmla="*/ 18 h 180"/>
                  <a:gd name="T88" fmla="*/ 0 w 96"/>
                  <a:gd name="T89" fmla="*/ 12 h 180"/>
                  <a:gd name="T90" fmla="*/ 0 w 96"/>
                  <a:gd name="T91" fmla="*/ 12 h 180"/>
                  <a:gd name="T92" fmla="*/ 0 w 96"/>
                  <a:gd name="T93" fmla="*/ 6 h 180"/>
                  <a:gd name="T94" fmla="*/ 0 w 96"/>
                  <a:gd name="T95" fmla="*/ 0 h 180"/>
                  <a:gd name="T96" fmla="*/ 6 w 96"/>
                  <a:gd name="T97" fmla="*/ 0 h 180"/>
                  <a:gd name="T98" fmla="*/ 12 w 96"/>
                  <a:gd name="T99" fmla="*/ 0 h 180"/>
                  <a:gd name="T100" fmla="*/ 18 w 96"/>
                  <a:gd name="T101" fmla="*/ 0 h 180"/>
                  <a:gd name="T102" fmla="*/ 24 w 96"/>
                  <a:gd name="T103" fmla="*/ 6 h 180"/>
                  <a:gd name="T104" fmla="*/ 30 w 96"/>
                  <a:gd name="T105" fmla="*/ 6 h 180"/>
                  <a:gd name="T106" fmla="*/ 36 w 96"/>
                  <a:gd name="T107" fmla="*/ 12 h 180"/>
                  <a:gd name="T108" fmla="*/ 36 w 96"/>
                  <a:gd name="T109" fmla="*/ 18 h 180"/>
                  <a:gd name="T110" fmla="*/ 42 w 96"/>
                  <a:gd name="T111" fmla="*/ 24 h 1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6" h="180">
                    <a:moveTo>
                      <a:pt x="42" y="24"/>
                    </a:moveTo>
                    <a:lnTo>
                      <a:pt x="42" y="42"/>
                    </a:lnTo>
                    <a:lnTo>
                      <a:pt x="54" y="60"/>
                    </a:lnTo>
                    <a:lnTo>
                      <a:pt x="60" y="78"/>
                    </a:lnTo>
                    <a:lnTo>
                      <a:pt x="66" y="96"/>
                    </a:lnTo>
                    <a:lnTo>
                      <a:pt x="72" y="114"/>
                    </a:lnTo>
                    <a:lnTo>
                      <a:pt x="84" y="138"/>
                    </a:lnTo>
                    <a:lnTo>
                      <a:pt x="90" y="156"/>
                    </a:lnTo>
                    <a:lnTo>
                      <a:pt x="96" y="174"/>
                    </a:lnTo>
                    <a:lnTo>
                      <a:pt x="84" y="174"/>
                    </a:lnTo>
                    <a:lnTo>
                      <a:pt x="78" y="174"/>
                    </a:lnTo>
                    <a:lnTo>
                      <a:pt x="72" y="180"/>
                    </a:lnTo>
                    <a:lnTo>
                      <a:pt x="60" y="180"/>
                    </a:lnTo>
                    <a:lnTo>
                      <a:pt x="60" y="174"/>
                    </a:lnTo>
                    <a:lnTo>
                      <a:pt x="54" y="168"/>
                    </a:lnTo>
                    <a:lnTo>
                      <a:pt x="54" y="162"/>
                    </a:lnTo>
                    <a:lnTo>
                      <a:pt x="54" y="156"/>
                    </a:lnTo>
                    <a:lnTo>
                      <a:pt x="54" y="150"/>
                    </a:lnTo>
                    <a:lnTo>
                      <a:pt x="54" y="144"/>
                    </a:lnTo>
                    <a:lnTo>
                      <a:pt x="48" y="138"/>
                    </a:lnTo>
                    <a:lnTo>
                      <a:pt x="48" y="132"/>
                    </a:lnTo>
                    <a:lnTo>
                      <a:pt x="54" y="126"/>
                    </a:lnTo>
                    <a:lnTo>
                      <a:pt x="60" y="120"/>
                    </a:lnTo>
                    <a:lnTo>
                      <a:pt x="60" y="114"/>
                    </a:lnTo>
                    <a:lnTo>
                      <a:pt x="54" y="102"/>
                    </a:lnTo>
                    <a:lnTo>
                      <a:pt x="54" y="96"/>
                    </a:lnTo>
                    <a:lnTo>
                      <a:pt x="54" y="90"/>
                    </a:lnTo>
                    <a:lnTo>
                      <a:pt x="60" y="84"/>
                    </a:lnTo>
                    <a:lnTo>
                      <a:pt x="54" y="84"/>
                    </a:lnTo>
                    <a:lnTo>
                      <a:pt x="48" y="84"/>
                    </a:lnTo>
                    <a:lnTo>
                      <a:pt x="42" y="84"/>
                    </a:lnTo>
                    <a:lnTo>
                      <a:pt x="36" y="84"/>
                    </a:lnTo>
                    <a:lnTo>
                      <a:pt x="30" y="84"/>
                    </a:lnTo>
                    <a:lnTo>
                      <a:pt x="18" y="84"/>
                    </a:lnTo>
                    <a:lnTo>
                      <a:pt x="24" y="72"/>
                    </a:lnTo>
                    <a:lnTo>
                      <a:pt x="24" y="66"/>
                    </a:lnTo>
                    <a:lnTo>
                      <a:pt x="24" y="54"/>
                    </a:lnTo>
                    <a:lnTo>
                      <a:pt x="24" y="42"/>
                    </a:lnTo>
                    <a:lnTo>
                      <a:pt x="24" y="18"/>
                    </a:lnTo>
                    <a:lnTo>
                      <a:pt x="18" y="18"/>
                    </a:lnTo>
                    <a:lnTo>
                      <a:pt x="12" y="18"/>
                    </a:lnTo>
                    <a:lnTo>
                      <a:pt x="6" y="18"/>
                    </a:lnTo>
                    <a:lnTo>
                      <a:pt x="0" y="12"/>
                    </a:lnTo>
                    <a:lnTo>
                      <a:pt x="0" y="6"/>
                    </a:lnTo>
                    <a:lnTo>
                      <a:pt x="0" y="0"/>
                    </a:lnTo>
                    <a:lnTo>
                      <a:pt x="6" y="0"/>
                    </a:lnTo>
                    <a:lnTo>
                      <a:pt x="12" y="0"/>
                    </a:lnTo>
                    <a:lnTo>
                      <a:pt x="18" y="0"/>
                    </a:lnTo>
                    <a:lnTo>
                      <a:pt x="24" y="6"/>
                    </a:lnTo>
                    <a:lnTo>
                      <a:pt x="30" y="6"/>
                    </a:lnTo>
                    <a:lnTo>
                      <a:pt x="36" y="12"/>
                    </a:lnTo>
                    <a:lnTo>
                      <a:pt x="36" y="18"/>
                    </a:lnTo>
                    <a:lnTo>
                      <a:pt x="42"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16" name="Freeform 91"/>
              <p:cNvSpPr>
                <a:spLocks/>
              </p:cNvSpPr>
              <p:nvPr/>
            </p:nvSpPr>
            <p:spPr bwMode="auto">
              <a:xfrm>
                <a:off x="2694" y="1998"/>
                <a:ext cx="144" cy="402"/>
              </a:xfrm>
              <a:custGeom>
                <a:avLst/>
                <a:gdLst>
                  <a:gd name="T0" fmla="*/ 24 w 144"/>
                  <a:gd name="T1" fmla="*/ 36 h 402"/>
                  <a:gd name="T2" fmla="*/ 36 w 144"/>
                  <a:gd name="T3" fmla="*/ 78 h 402"/>
                  <a:gd name="T4" fmla="*/ 48 w 144"/>
                  <a:gd name="T5" fmla="*/ 114 h 402"/>
                  <a:gd name="T6" fmla="*/ 66 w 144"/>
                  <a:gd name="T7" fmla="*/ 156 h 402"/>
                  <a:gd name="T8" fmla="*/ 84 w 144"/>
                  <a:gd name="T9" fmla="*/ 198 h 402"/>
                  <a:gd name="T10" fmla="*/ 96 w 144"/>
                  <a:gd name="T11" fmla="*/ 252 h 402"/>
                  <a:gd name="T12" fmla="*/ 120 w 144"/>
                  <a:gd name="T13" fmla="*/ 300 h 402"/>
                  <a:gd name="T14" fmla="*/ 132 w 144"/>
                  <a:gd name="T15" fmla="*/ 348 h 402"/>
                  <a:gd name="T16" fmla="*/ 138 w 144"/>
                  <a:gd name="T17" fmla="*/ 384 h 402"/>
                  <a:gd name="T18" fmla="*/ 138 w 144"/>
                  <a:gd name="T19" fmla="*/ 396 h 402"/>
                  <a:gd name="T20" fmla="*/ 138 w 144"/>
                  <a:gd name="T21" fmla="*/ 396 h 402"/>
                  <a:gd name="T22" fmla="*/ 132 w 144"/>
                  <a:gd name="T23" fmla="*/ 378 h 402"/>
                  <a:gd name="T24" fmla="*/ 126 w 144"/>
                  <a:gd name="T25" fmla="*/ 366 h 402"/>
                  <a:gd name="T26" fmla="*/ 120 w 144"/>
                  <a:gd name="T27" fmla="*/ 360 h 402"/>
                  <a:gd name="T28" fmla="*/ 120 w 144"/>
                  <a:gd name="T29" fmla="*/ 348 h 402"/>
                  <a:gd name="T30" fmla="*/ 114 w 144"/>
                  <a:gd name="T31" fmla="*/ 342 h 402"/>
                  <a:gd name="T32" fmla="*/ 102 w 144"/>
                  <a:gd name="T33" fmla="*/ 342 h 402"/>
                  <a:gd name="T34" fmla="*/ 90 w 144"/>
                  <a:gd name="T35" fmla="*/ 342 h 402"/>
                  <a:gd name="T36" fmla="*/ 78 w 144"/>
                  <a:gd name="T37" fmla="*/ 336 h 402"/>
                  <a:gd name="T38" fmla="*/ 66 w 144"/>
                  <a:gd name="T39" fmla="*/ 336 h 402"/>
                  <a:gd name="T40" fmla="*/ 60 w 144"/>
                  <a:gd name="T41" fmla="*/ 336 h 402"/>
                  <a:gd name="T42" fmla="*/ 66 w 144"/>
                  <a:gd name="T43" fmla="*/ 324 h 402"/>
                  <a:gd name="T44" fmla="*/ 84 w 144"/>
                  <a:gd name="T45" fmla="*/ 330 h 402"/>
                  <a:gd name="T46" fmla="*/ 102 w 144"/>
                  <a:gd name="T47" fmla="*/ 330 h 402"/>
                  <a:gd name="T48" fmla="*/ 114 w 144"/>
                  <a:gd name="T49" fmla="*/ 324 h 402"/>
                  <a:gd name="T50" fmla="*/ 108 w 144"/>
                  <a:gd name="T51" fmla="*/ 306 h 402"/>
                  <a:gd name="T52" fmla="*/ 102 w 144"/>
                  <a:gd name="T53" fmla="*/ 294 h 402"/>
                  <a:gd name="T54" fmla="*/ 102 w 144"/>
                  <a:gd name="T55" fmla="*/ 282 h 402"/>
                  <a:gd name="T56" fmla="*/ 96 w 144"/>
                  <a:gd name="T57" fmla="*/ 270 h 402"/>
                  <a:gd name="T58" fmla="*/ 90 w 144"/>
                  <a:gd name="T59" fmla="*/ 258 h 402"/>
                  <a:gd name="T60" fmla="*/ 84 w 144"/>
                  <a:gd name="T61" fmla="*/ 240 h 402"/>
                  <a:gd name="T62" fmla="*/ 78 w 144"/>
                  <a:gd name="T63" fmla="*/ 222 h 402"/>
                  <a:gd name="T64" fmla="*/ 78 w 144"/>
                  <a:gd name="T65" fmla="*/ 210 h 402"/>
                  <a:gd name="T66" fmla="*/ 72 w 144"/>
                  <a:gd name="T67" fmla="*/ 198 h 402"/>
                  <a:gd name="T68" fmla="*/ 60 w 144"/>
                  <a:gd name="T69" fmla="*/ 198 h 402"/>
                  <a:gd name="T70" fmla="*/ 48 w 144"/>
                  <a:gd name="T71" fmla="*/ 198 h 402"/>
                  <a:gd name="T72" fmla="*/ 36 w 144"/>
                  <a:gd name="T73" fmla="*/ 198 h 402"/>
                  <a:gd name="T74" fmla="*/ 24 w 144"/>
                  <a:gd name="T75" fmla="*/ 198 h 402"/>
                  <a:gd name="T76" fmla="*/ 24 w 144"/>
                  <a:gd name="T77" fmla="*/ 192 h 402"/>
                  <a:gd name="T78" fmla="*/ 36 w 144"/>
                  <a:gd name="T79" fmla="*/ 186 h 402"/>
                  <a:gd name="T80" fmla="*/ 48 w 144"/>
                  <a:gd name="T81" fmla="*/ 186 h 402"/>
                  <a:gd name="T82" fmla="*/ 54 w 144"/>
                  <a:gd name="T83" fmla="*/ 186 h 402"/>
                  <a:gd name="T84" fmla="*/ 66 w 144"/>
                  <a:gd name="T85" fmla="*/ 186 h 402"/>
                  <a:gd name="T86" fmla="*/ 60 w 144"/>
                  <a:gd name="T87" fmla="*/ 162 h 402"/>
                  <a:gd name="T88" fmla="*/ 54 w 144"/>
                  <a:gd name="T89" fmla="*/ 144 h 402"/>
                  <a:gd name="T90" fmla="*/ 48 w 144"/>
                  <a:gd name="T91" fmla="*/ 120 h 402"/>
                  <a:gd name="T92" fmla="*/ 36 w 144"/>
                  <a:gd name="T93" fmla="*/ 102 h 402"/>
                  <a:gd name="T94" fmla="*/ 24 w 144"/>
                  <a:gd name="T95" fmla="*/ 78 h 402"/>
                  <a:gd name="T96" fmla="*/ 18 w 144"/>
                  <a:gd name="T97" fmla="*/ 54 h 402"/>
                  <a:gd name="T98" fmla="*/ 6 w 144"/>
                  <a:gd name="T99" fmla="*/ 24 h 402"/>
                  <a:gd name="T100" fmla="*/ 0 w 144"/>
                  <a:gd name="T101" fmla="*/ 0 h 402"/>
                  <a:gd name="T102" fmla="*/ 6 w 144"/>
                  <a:gd name="T103" fmla="*/ 6 h 402"/>
                  <a:gd name="T104" fmla="*/ 18 w 144"/>
                  <a:gd name="T105" fmla="*/ 18 h 4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4" h="402">
                    <a:moveTo>
                      <a:pt x="18" y="18"/>
                    </a:moveTo>
                    <a:lnTo>
                      <a:pt x="24" y="36"/>
                    </a:lnTo>
                    <a:lnTo>
                      <a:pt x="30" y="54"/>
                    </a:lnTo>
                    <a:lnTo>
                      <a:pt x="36" y="78"/>
                    </a:lnTo>
                    <a:lnTo>
                      <a:pt x="42" y="96"/>
                    </a:lnTo>
                    <a:lnTo>
                      <a:pt x="48" y="114"/>
                    </a:lnTo>
                    <a:lnTo>
                      <a:pt x="60" y="138"/>
                    </a:lnTo>
                    <a:lnTo>
                      <a:pt x="66" y="156"/>
                    </a:lnTo>
                    <a:lnTo>
                      <a:pt x="72" y="174"/>
                    </a:lnTo>
                    <a:lnTo>
                      <a:pt x="84" y="198"/>
                    </a:lnTo>
                    <a:lnTo>
                      <a:pt x="90" y="228"/>
                    </a:lnTo>
                    <a:lnTo>
                      <a:pt x="96" y="252"/>
                    </a:lnTo>
                    <a:lnTo>
                      <a:pt x="108" y="276"/>
                    </a:lnTo>
                    <a:lnTo>
                      <a:pt x="120" y="300"/>
                    </a:lnTo>
                    <a:lnTo>
                      <a:pt x="126" y="324"/>
                    </a:lnTo>
                    <a:lnTo>
                      <a:pt x="132" y="348"/>
                    </a:lnTo>
                    <a:lnTo>
                      <a:pt x="144" y="378"/>
                    </a:lnTo>
                    <a:lnTo>
                      <a:pt x="138" y="384"/>
                    </a:lnTo>
                    <a:lnTo>
                      <a:pt x="138" y="390"/>
                    </a:lnTo>
                    <a:lnTo>
                      <a:pt x="138" y="396"/>
                    </a:lnTo>
                    <a:lnTo>
                      <a:pt x="138" y="402"/>
                    </a:lnTo>
                    <a:lnTo>
                      <a:pt x="138" y="396"/>
                    </a:lnTo>
                    <a:lnTo>
                      <a:pt x="132" y="384"/>
                    </a:lnTo>
                    <a:lnTo>
                      <a:pt x="132" y="378"/>
                    </a:lnTo>
                    <a:lnTo>
                      <a:pt x="126" y="372"/>
                    </a:lnTo>
                    <a:lnTo>
                      <a:pt x="126" y="366"/>
                    </a:lnTo>
                    <a:lnTo>
                      <a:pt x="120" y="360"/>
                    </a:lnTo>
                    <a:lnTo>
                      <a:pt x="120" y="354"/>
                    </a:lnTo>
                    <a:lnTo>
                      <a:pt x="120" y="348"/>
                    </a:lnTo>
                    <a:lnTo>
                      <a:pt x="120" y="342"/>
                    </a:lnTo>
                    <a:lnTo>
                      <a:pt x="114" y="342"/>
                    </a:lnTo>
                    <a:lnTo>
                      <a:pt x="108" y="342"/>
                    </a:lnTo>
                    <a:lnTo>
                      <a:pt x="102" y="342"/>
                    </a:lnTo>
                    <a:lnTo>
                      <a:pt x="96" y="342"/>
                    </a:lnTo>
                    <a:lnTo>
                      <a:pt x="90" y="342"/>
                    </a:lnTo>
                    <a:lnTo>
                      <a:pt x="84" y="342"/>
                    </a:lnTo>
                    <a:lnTo>
                      <a:pt x="78" y="336"/>
                    </a:lnTo>
                    <a:lnTo>
                      <a:pt x="72" y="336"/>
                    </a:lnTo>
                    <a:lnTo>
                      <a:pt x="66" y="336"/>
                    </a:lnTo>
                    <a:lnTo>
                      <a:pt x="60" y="336"/>
                    </a:lnTo>
                    <a:lnTo>
                      <a:pt x="60" y="330"/>
                    </a:lnTo>
                    <a:lnTo>
                      <a:pt x="66" y="324"/>
                    </a:lnTo>
                    <a:lnTo>
                      <a:pt x="78" y="324"/>
                    </a:lnTo>
                    <a:lnTo>
                      <a:pt x="84" y="330"/>
                    </a:lnTo>
                    <a:lnTo>
                      <a:pt x="96" y="330"/>
                    </a:lnTo>
                    <a:lnTo>
                      <a:pt x="102" y="330"/>
                    </a:lnTo>
                    <a:lnTo>
                      <a:pt x="108" y="330"/>
                    </a:lnTo>
                    <a:lnTo>
                      <a:pt x="114" y="324"/>
                    </a:lnTo>
                    <a:lnTo>
                      <a:pt x="114" y="312"/>
                    </a:lnTo>
                    <a:lnTo>
                      <a:pt x="108" y="306"/>
                    </a:lnTo>
                    <a:lnTo>
                      <a:pt x="108" y="300"/>
                    </a:lnTo>
                    <a:lnTo>
                      <a:pt x="102" y="294"/>
                    </a:lnTo>
                    <a:lnTo>
                      <a:pt x="102" y="288"/>
                    </a:lnTo>
                    <a:lnTo>
                      <a:pt x="102" y="282"/>
                    </a:lnTo>
                    <a:lnTo>
                      <a:pt x="96" y="276"/>
                    </a:lnTo>
                    <a:lnTo>
                      <a:pt x="96" y="270"/>
                    </a:lnTo>
                    <a:lnTo>
                      <a:pt x="96" y="264"/>
                    </a:lnTo>
                    <a:lnTo>
                      <a:pt x="90" y="258"/>
                    </a:lnTo>
                    <a:lnTo>
                      <a:pt x="90" y="246"/>
                    </a:lnTo>
                    <a:lnTo>
                      <a:pt x="84" y="240"/>
                    </a:lnTo>
                    <a:lnTo>
                      <a:pt x="84" y="234"/>
                    </a:lnTo>
                    <a:lnTo>
                      <a:pt x="78" y="222"/>
                    </a:lnTo>
                    <a:lnTo>
                      <a:pt x="78" y="216"/>
                    </a:lnTo>
                    <a:lnTo>
                      <a:pt x="78" y="210"/>
                    </a:lnTo>
                    <a:lnTo>
                      <a:pt x="78" y="198"/>
                    </a:lnTo>
                    <a:lnTo>
                      <a:pt x="72" y="198"/>
                    </a:lnTo>
                    <a:lnTo>
                      <a:pt x="66" y="198"/>
                    </a:lnTo>
                    <a:lnTo>
                      <a:pt x="60" y="198"/>
                    </a:lnTo>
                    <a:lnTo>
                      <a:pt x="54" y="198"/>
                    </a:lnTo>
                    <a:lnTo>
                      <a:pt x="48" y="198"/>
                    </a:lnTo>
                    <a:lnTo>
                      <a:pt x="42" y="198"/>
                    </a:lnTo>
                    <a:lnTo>
                      <a:pt x="36" y="198"/>
                    </a:lnTo>
                    <a:lnTo>
                      <a:pt x="30" y="198"/>
                    </a:lnTo>
                    <a:lnTo>
                      <a:pt x="24" y="198"/>
                    </a:lnTo>
                    <a:lnTo>
                      <a:pt x="24" y="192"/>
                    </a:lnTo>
                    <a:lnTo>
                      <a:pt x="30" y="186"/>
                    </a:lnTo>
                    <a:lnTo>
                      <a:pt x="36" y="186"/>
                    </a:lnTo>
                    <a:lnTo>
                      <a:pt x="42" y="186"/>
                    </a:lnTo>
                    <a:lnTo>
                      <a:pt x="48" y="186"/>
                    </a:lnTo>
                    <a:lnTo>
                      <a:pt x="54" y="186"/>
                    </a:lnTo>
                    <a:lnTo>
                      <a:pt x="60" y="186"/>
                    </a:lnTo>
                    <a:lnTo>
                      <a:pt x="66" y="186"/>
                    </a:lnTo>
                    <a:lnTo>
                      <a:pt x="66" y="174"/>
                    </a:lnTo>
                    <a:lnTo>
                      <a:pt x="60" y="162"/>
                    </a:lnTo>
                    <a:lnTo>
                      <a:pt x="60" y="150"/>
                    </a:lnTo>
                    <a:lnTo>
                      <a:pt x="54" y="144"/>
                    </a:lnTo>
                    <a:lnTo>
                      <a:pt x="48" y="132"/>
                    </a:lnTo>
                    <a:lnTo>
                      <a:pt x="48" y="120"/>
                    </a:lnTo>
                    <a:lnTo>
                      <a:pt x="42" y="114"/>
                    </a:lnTo>
                    <a:lnTo>
                      <a:pt x="36" y="102"/>
                    </a:lnTo>
                    <a:lnTo>
                      <a:pt x="30" y="90"/>
                    </a:lnTo>
                    <a:lnTo>
                      <a:pt x="24" y="78"/>
                    </a:lnTo>
                    <a:lnTo>
                      <a:pt x="24" y="66"/>
                    </a:lnTo>
                    <a:lnTo>
                      <a:pt x="18" y="54"/>
                    </a:lnTo>
                    <a:lnTo>
                      <a:pt x="12" y="36"/>
                    </a:lnTo>
                    <a:lnTo>
                      <a:pt x="6" y="24"/>
                    </a:lnTo>
                    <a:lnTo>
                      <a:pt x="0" y="12"/>
                    </a:lnTo>
                    <a:lnTo>
                      <a:pt x="0" y="0"/>
                    </a:lnTo>
                    <a:lnTo>
                      <a:pt x="6" y="0"/>
                    </a:lnTo>
                    <a:lnTo>
                      <a:pt x="6" y="6"/>
                    </a:lnTo>
                    <a:lnTo>
                      <a:pt x="12" y="12"/>
                    </a:lnTo>
                    <a:lnTo>
                      <a:pt x="18" y="1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17" name="Freeform 92"/>
              <p:cNvSpPr>
                <a:spLocks/>
              </p:cNvSpPr>
              <p:nvPr/>
            </p:nvSpPr>
            <p:spPr bwMode="auto">
              <a:xfrm>
                <a:off x="126" y="2004"/>
                <a:ext cx="36" cy="330"/>
              </a:xfrm>
              <a:custGeom>
                <a:avLst/>
                <a:gdLst>
                  <a:gd name="T0" fmla="*/ 36 w 36"/>
                  <a:gd name="T1" fmla="*/ 12 h 330"/>
                  <a:gd name="T2" fmla="*/ 36 w 36"/>
                  <a:gd name="T3" fmla="*/ 48 h 330"/>
                  <a:gd name="T4" fmla="*/ 36 w 36"/>
                  <a:gd name="T5" fmla="*/ 84 h 330"/>
                  <a:gd name="T6" fmla="*/ 36 w 36"/>
                  <a:gd name="T7" fmla="*/ 126 h 330"/>
                  <a:gd name="T8" fmla="*/ 36 w 36"/>
                  <a:gd name="T9" fmla="*/ 168 h 330"/>
                  <a:gd name="T10" fmla="*/ 36 w 36"/>
                  <a:gd name="T11" fmla="*/ 204 h 330"/>
                  <a:gd name="T12" fmla="*/ 36 w 36"/>
                  <a:gd name="T13" fmla="*/ 246 h 330"/>
                  <a:gd name="T14" fmla="*/ 36 w 36"/>
                  <a:gd name="T15" fmla="*/ 282 h 330"/>
                  <a:gd name="T16" fmla="*/ 36 w 36"/>
                  <a:gd name="T17" fmla="*/ 324 h 330"/>
                  <a:gd name="T18" fmla="*/ 30 w 36"/>
                  <a:gd name="T19" fmla="*/ 324 h 330"/>
                  <a:gd name="T20" fmla="*/ 18 w 36"/>
                  <a:gd name="T21" fmla="*/ 324 h 330"/>
                  <a:gd name="T22" fmla="*/ 12 w 36"/>
                  <a:gd name="T23" fmla="*/ 324 h 330"/>
                  <a:gd name="T24" fmla="*/ 6 w 36"/>
                  <a:gd name="T25" fmla="*/ 330 h 330"/>
                  <a:gd name="T26" fmla="*/ 0 w 36"/>
                  <a:gd name="T27" fmla="*/ 288 h 330"/>
                  <a:gd name="T28" fmla="*/ 0 w 36"/>
                  <a:gd name="T29" fmla="*/ 246 h 330"/>
                  <a:gd name="T30" fmla="*/ 0 w 36"/>
                  <a:gd name="T31" fmla="*/ 204 h 330"/>
                  <a:gd name="T32" fmla="*/ 0 w 36"/>
                  <a:gd name="T33" fmla="*/ 162 h 330"/>
                  <a:gd name="T34" fmla="*/ 0 w 36"/>
                  <a:gd name="T35" fmla="*/ 120 h 330"/>
                  <a:gd name="T36" fmla="*/ 0 w 36"/>
                  <a:gd name="T37" fmla="*/ 78 h 330"/>
                  <a:gd name="T38" fmla="*/ 0 w 36"/>
                  <a:gd name="T39" fmla="*/ 42 h 330"/>
                  <a:gd name="T40" fmla="*/ 0 w 36"/>
                  <a:gd name="T41" fmla="*/ 0 h 330"/>
                  <a:gd name="T42" fmla="*/ 6 w 36"/>
                  <a:gd name="T43" fmla="*/ 0 h 330"/>
                  <a:gd name="T44" fmla="*/ 12 w 36"/>
                  <a:gd name="T45" fmla="*/ 0 h 330"/>
                  <a:gd name="T46" fmla="*/ 18 w 36"/>
                  <a:gd name="T47" fmla="*/ 0 h 330"/>
                  <a:gd name="T48" fmla="*/ 24 w 36"/>
                  <a:gd name="T49" fmla="*/ 0 h 330"/>
                  <a:gd name="T50" fmla="*/ 24 w 36"/>
                  <a:gd name="T51" fmla="*/ 0 h 330"/>
                  <a:gd name="T52" fmla="*/ 30 w 36"/>
                  <a:gd name="T53" fmla="*/ 0 h 330"/>
                  <a:gd name="T54" fmla="*/ 30 w 36"/>
                  <a:gd name="T55" fmla="*/ 6 h 330"/>
                  <a:gd name="T56" fmla="*/ 36 w 36"/>
                  <a:gd name="T57" fmla="*/ 12 h 3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 h="330">
                    <a:moveTo>
                      <a:pt x="36" y="12"/>
                    </a:moveTo>
                    <a:lnTo>
                      <a:pt x="36" y="48"/>
                    </a:lnTo>
                    <a:lnTo>
                      <a:pt x="36" y="84"/>
                    </a:lnTo>
                    <a:lnTo>
                      <a:pt x="36" y="126"/>
                    </a:lnTo>
                    <a:lnTo>
                      <a:pt x="36" y="168"/>
                    </a:lnTo>
                    <a:lnTo>
                      <a:pt x="36" y="204"/>
                    </a:lnTo>
                    <a:lnTo>
                      <a:pt x="36" y="246"/>
                    </a:lnTo>
                    <a:lnTo>
                      <a:pt x="36" y="282"/>
                    </a:lnTo>
                    <a:lnTo>
                      <a:pt x="36" y="324"/>
                    </a:lnTo>
                    <a:lnTo>
                      <a:pt x="30" y="324"/>
                    </a:lnTo>
                    <a:lnTo>
                      <a:pt x="18" y="324"/>
                    </a:lnTo>
                    <a:lnTo>
                      <a:pt x="12" y="324"/>
                    </a:lnTo>
                    <a:lnTo>
                      <a:pt x="6" y="330"/>
                    </a:lnTo>
                    <a:lnTo>
                      <a:pt x="0" y="288"/>
                    </a:lnTo>
                    <a:lnTo>
                      <a:pt x="0" y="246"/>
                    </a:lnTo>
                    <a:lnTo>
                      <a:pt x="0" y="204"/>
                    </a:lnTo>
                    <a:lnTo>
                      <a:pt x="0" y="162"/>
                    </a:lnTo>
                    <a:lnTo>
                      <a:pt x="0" y="120"/>
                    </a:lnTo>
                    <a:lnTo>
                      <a:pt x="0" y="78"/>
                    </a:lnTo>
                    <a:lnTo>
                      <a:pt x="0" y="42"/>
                    </a:lnTo>
                    <a:lnTo>
                      <a:pt x="0" y="0"/>
                    </a:lnTo>
                    <a:lnTo>
                      <a:pt x="6" y="0"/>
                    </a:lnTo>
                    <a:lnTo>
                      <a:pt x="12" y="0"/>
                    </a:lnTo>
                    <a:lnTo>
                      <a:pt x="18" y="0"/>
                    </a:lnTo>
                    <a:lnTo>
                      <a:pt x="24" y="0"/>
                    </a:lnTo>
                    <a:lnTo>
                      <a:pt x="30" y="0"/>
                    </a:lnTo>
                    <a:lnTo>
                      <a:pt x="30" y="6"/>
                    </a:lnTo>
                    <a:lnTo>
                      <a:pt x="36" y="1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18" name="Freeform 93"/>
              <p:cNvSpPr>
                <a:spLocks/>
              </p:cNvSpPr>
              <p:nvPr/>
            </p:nvSpPr>
            <p:spPr bwMode="auto">
              <a:xfrm>
                <a:off x="522" y="2010"/>
                <a:ext cx="204" cy="6"/>
              </a:xfrm>
              <a:custGeom>
                <a:avLst/>
                <a:gdLst>
                  <a:gd name="T0" fmla="*/ 204 w 204"/>
                  <a:gd name="T1" fmla="*/ 0 h 6"/>
                  <a:gd name="T2" fmla="*/ 198 w 204"/>
                  <a:gd name="T3" fmla="*/ 0 h 6"/>
                  <a:gd name="T4" fmla="*/ 192 w 204"/>
                  <a:gd name="T5" fmla="*/ 0 h 6"/>
                  <a:gd name="T6" fmla="*/ 186 w 204"/>
                  <a:gd name="T7" fmla="*/ 6 h 6"/>
                  <a:gd name="T8" fmla="*/ 180 w 204"/>
                  <a:gd name="T9" fmla="*/ 6 h 6"/>
                  <a:gd name="T10" fmla="*/ 174 w 204"/>
                  <a:gd name="T11" fmla="*/ 6 h 6"/>
                  <a:gd name="T12" fmla="*/ 168 w 204"/>
                  <a:gd name="T13" fmla="*/ 6 h 6"/>
                  <a:gd name="T14" fmla="*/ 162 w 204"/>
                  <a:gd name="T15" fmla="*/ 6 h 6"/>
                  <a:gd name="T16" fmla="*/ 156 w 204"/>
                  <a:gd name="T17" fmla="*/ 6 h 6"/>
                  <a:gd name="T18" fmla="*/ 144 w 204"/>
                  <a:gd name="T19" fmla="*/ 6 h 6"/>
                  <a:gd name="T20" fmla="*/ 138 w 204"/>
                  <a:gd name="T21" fmla="*/ 6 h 6"/>
                  <a:gd name="T22" fmla="*/ 132 w 204"/>
                  <a:gd name="T23" fmla="*/ 6 h 6"/>
                  <a:gd name="T24" fmla="*/ 126 w 204"/>
                  <a:gd name="T25" fmla="*/ 6 h 6"/>
                  <a:gd name="T26" fmla="*/ 126 w 204"/>
                  <a:gd name="T27" fmla="*/ 6 h 6"/>
                  <a:gd name="T28" fmla="*/ 114 w 204"/>
                  <a:gd name="T29" fmla="*/ 6 h 6"/>
                  <a:gd name="T30" fmla="*/ 96 w 204"/>
                  <a:gd name="T31" fmla="*/ 6 h 6"/>
                  <a:gd name="T32" fmla="*/ 84 w 204"/>
                  <a:gd name="T33" fmla="*/ 6 h 6"/>
                  <a:gd name="T34" fmla="*/ 66 w 204"/>
                  <a:gd name="T35" fmla="*/ 6 h 6"/>
                  <a:gd name="T36" fmla="*/ 48 w 204"/>
                  <a:gd name="T37" fmla="*/ 6 h 6"/>
                  <a:gd name="T38" fmla="*/ 36 w 204"/>
                  <a:gd name="T39" fmla="*/ 6 h 6"/>
                  <a:gd name="T40" fmla="*/ 18 w 204"/>
                  <a:gd name="T41" fmla="*/ 6 h 6"/>
                  <a:gd name="T42" fmla="*/ 6 w 204"/>
                  <a:gd name="T43" fmla="*/ 6 h 6"/>
                  <a:gd name="T44" fmla="*/ 6 w 204"/>
                  <a:gd name="T45" fmla="*/ 6 h 6"/>
                  <a:gd name="T46" fmla="*/ 0 w 204"/>
                  <a:gd name="T47" fmla="*/ 0 h 6"/>
                  <a:gd name="T48" fmla="*/ 6 w 204"/>
                  <a:gd name="T49" fmla="*/ 0 h 6"/>
                  <a:gd name="T50" fmla="*/ 30 w 204"/>
                  <a:gd name="T51" fmla="*/ 0 h 6"/>
                  <a:gd name="T52" fmla="*/ 54 w 204"/>
                  <a:gd name="T53" fmla="*/ 0 h 6"/>
                  <a:gd name="T54" fmla="*/ 78 w 204"/>
                  <a:gd name="T55" fmla="*/ 0 h 6"/>
                  <a:gd name="T56" fmla="*/ 108 w 204"/>
                  <a:gd name="T57" fmla="*/ 0 h 6"/>
                  <a:gd name="T58" fmla="*/ 132 w 204"/>
                  <a:gd name="T59" fmla="*/ 0 h 6"/>
                  <a:gd name="T60" fmla="*/ 156 w 204"/>
                  <a:gd name="T61" fmla="*/ 0 h 6"/>
                  <a:gd name="T62" fmla="*/ 180 w 204"/>
                  <a:gd name="T63" fmla="*/ 0 h 6"/>
                  <a:gd name="T64" fmla="*/ 204 w 204"/>
                  <a:gd name="T65" fmla="*/ 0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4" h="6">
                    <a:moveTo>
                      <a:pt x="204" y="0"/>
                    </a:moveTo>
                    <a:lnTo>
                      <a:pt x="198" y="0"/>
                    </a:lnTo>
                    <a:lnTo>
                      <a:pt x="192" y="0"/>
                    </a:lnTo>
                    <a:lnTo>
                      <a:pt x="186" y="6"/>
                    </a:lnTo>
                    <a:lnTo>
                      <a:pt x="180" y="6"/>
                    </a:lnTo>
                    <a:lnTo>
                      <a:pt x="174" y="6"/>
                    </a:lnTo>
                    <a:lnTo>
                      <a:pt x="168" y="6"/>
                    </a:lnTo>
                    <a:lnTo>
                      <a:pt x="162" y="6"/>
                    </a:lnTo>
                    <a:lnTo>
                      <a:pt x="156" y="6"/>
                    </a:lnTo>
                    <a:lnTo>
                      <a:pt x="144" y="6"/>
                    </a:lnTo>
                    <a:lnTo>
                      <a:pt x="138" y="6"/>
                    </a:lnTo>
                    <a:lnTo>
                      <a:pt x="132" y="6"/>
                    </a:lnTo>
                    <a:lnTo>
                      <a:pt x="126" y="6"/>
                    </a:lnTo>
                    <a:lnTo>
                      <a:pt x="114" y="6"/>
                    </a:lnTo>
                    <a:lnTo>
                      <a:pt x="96" y="6"/>
                    </a:lnTo>
                    <a:lnTo>
                      <a:pt x="84" y="6"/>
                    </a:lnTo>
                    <a:lnTo>
                      <a:pt x="66" y="6"/>
                    </a:lnTo>
                    <a:lnTo>
                      <a:pt x="48" y="6"/>
                    </a:lnTo>
                    <a:lnTo>
                      <a:pt x="36" y="6"/>
                    </a:lnTo>
                    <a:lnTo>
                      <a:pt x="18" y="6"/>
                    </a:lnTo>
                    <a:lnTo>
                      <a:pt x="6" y="6"/>
                    </a:lnTo>
                    <a:lnTo>
                      <a:pt x="0" y="0"/>
                    </a:lnTo>
                    <a:lnTo>
                      <a:pt x="6" y="0"/>
                    </a:lnTo>
                    <a:lnTo>
                      <a:pt x="30" y="0"/>
                    </a:lnTo>
                    <a:lnTo>
                      <a:pt x="54" y="0"/>
                    </a:lnTo>
                    <a:lnTo>
                      <a:pt x="78" y="0"/>
                    </a:lnTo>
                    <a:lnTo>
                      <a:pt x="108" y="0"/>
                    </a:lnTo>
                    <a:lnTo>
                      <a:pt x="132" y="0"/>
                    </a:lnTo>
                    <a:lnTo>
                      <a:pt x="156" y="0"/>
                    </a:lnTo>
                    <a:lnTo>
                      <a:pt x="180" y="0"/>
                    </a:lnTo>
                    <a:lnTo>
                      <a:pt x="20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19" name="Freeform 94"/>
              <p:cNvSpPr>
                <a:spLocks/>
              </p:cNvSpPr>
              <p:nvPr/>
            </p:nvSpPr>
            <p:spPr bwMode="auto">
              <a:xfrm>
                <a:off x="864" y="2016"/>
                <a:ext cx="180" cy="120"/>
              </a:xfrm>
              <a:custGeom>
                <a:avLst/>
                <a:gdLst>
                  <a:gd name="T0" fmla="*/ 174 w 180"/>
                  <a:gd name="T1" fmla="*/ 6 h 120"/>
                  <a:gd name="T2" fmla="*/ 174 w 180"/>
                  <a:gd name="T3" fmla="*/ 12 h 120"/>
                  <a:gd name="T4" fmla="*/ 174 w 180"/>
                  <a:gd name="T5" fmla="*/ 18 h 120"/>
                  <a:gd name="T6" fmla="*/ 174 w 180"/>
                  <a:gd name="T7" fmla="*/ 24 h 120"/>
                  <a:gd name="T8" fmla="*/ 180 w 180"/>
                  <a:gd name="T9" fmla="*/ 30 h 120"/>
                  <a:gd name="T10" fmla="*/ 180 w 180"/>
                  <a:gd name="T11" fmla="*/ 36 h 120"/>
                  <a:gd name="T12" fmla="*/ 180 w 180"/>
                  <a:gd name="T13" fmla="*/ 42 h 120"/>
                  <a:gd name="T14" fmla="*/ 180 w 180"/>
                  <a:gd name="T15" fmla="*/ 48 h 120"/>
                  <a:gd name="T16" fmla="*/ 180 w 180"/>
                  <a:gd name="T17" fmla="*/ 54 h 120"/>
                  <a:gd name="T18" fmla="*/ 180 w 180"/>
                  <a:gd name="T19" fmla="*/ 54 h 120"/>
                  <a:gd name="T20" fmla="*/ 180 w 180"/>
                  <a:gd name="T21" fmla="*/ 60 h 120"/>
                  <a:gd name="T22" fmla="*/ 174 w 180"/>
                  <a:gd name="T23" fmla="*/ 66 h 120"/>
                  <a:gd name="T24" fmla="*/ 174 w 180"/>
                  <a:gd name="T25" fmla="*/ 72 h 120"/>
                  <a:gd name="T26" fmla="*/ 174 w 180"/>
                  <a:gd name="T27" fmla="*/ 84 h 120"/>
                  <a:gd name="T28" fmla="*/ 174 w 180"/>
                  <a:gd name="T29" fmla="*/ 90 h 120"/>
                  <a:gd name="T30" fmla="*/ 180 w 180"/>
                  <a:gd name="T31" fmla="*/ 96 h 120"/>
                  <a:gd name="T32" fmla="*/ 180 w 180"/>
                  <a:gd name="T33" fmla="*/ 108 h 120"/>
                  <a:gd name="T34" fmla="*/ 156 w 180"/>
                  <a:gd name="T35" fmla="*/ 108 h 120"/>
                  <a:gd name="T36" fmla="*/ 132 w 180"/>
                  <a:gd name="T37" fmla="*/ 114 h 120"/>
                  <a:gd name="T38" fmla="*/ 114 w 180"/>
                  <a:gd name="T39" fmla="*/ 114 h 120"/>
                  <a:gd name="T40" fmla="*/ 90 w 180"/>
                  <a:gd name="T41" fmla="*/ 114 h 120"/>
                  <a:gd name="T42" fmla="*/ 66 w 180"/>
                  <a:gd name="T43" fmla="*/ 114 h 120"/>
                  <a:gd name="T44" fmla="*/ 48 w 180"/>
                  <a:gd name="T45" fmla="*/ 114 h 120"/>
                  <a:gd name="T46" fmla="*/ 24 w 180"/>
                  <a:gd name="T47" fmla="*/ 114 h 120"/>
                  <a:gd name="T48" fmla="*/ 0 w 180"/>
                  <a:gd name="T49" fmla="*/ 120 h 120"/>
                  <a:gd name="T50" fmla="*/ 0 w 180"/>
                  <a:gd name="T51" fmla="*/ 102 h 120"/>
                  <a:gd name="T52" fmla="*/ 0 w 180"/>
                  <a:gd name="T53" fmla="*/ 90 h 120"/>
                  <a:gd name="T54" fmla="*/ 0 w 180"/>
                  <a:gd name="T55" fmla="*/ 78 h 120"/>
                  <a:gd name="T56" fmla="*/ 0 w 180"/>
                  <a:gd name="T57" fmla="*/ 66 h 120"/>
                  <a:gd name="T58" fmla="*/ 0 w 180"/>
                  <a:gd name="T59" fmla="*/ 48 h 120"/>
                  <a:gd name="T60" fmla="*/ 0 w 180"/>
                  <a:gd name="T61" fmla="*/ 36 h 120"/>
                  <a:gd name="T62" fmla="*/ 6 w 180"/>
                  <a:gd name="T63" fmla="*/ 24 h 120"/>
                  <a:gd name="T64" fmla="*/ 6 w 180"/>
                  <a:gd name="T65" fmla="*/ 12 h 120"/>
                  <a:gd name="T66" fmla="*/ 18 w 180"/>
                  <a:gd name="T67" fmla="*/ 6 h 120"/>
                  <a:gd name="T68" fmla="*/ 30 w 180"/>
                  <a:gd name="T69" fmla="*/ 6 h 120"/>
                  <a:gd name="T70" fmla="*/ 42 w 180"/>
                  <a:gd name="T71" fmla="*/ 6 h 120"/>
                  <a:gd name="T72" fmla="*/ 60 w 180"/>
                  <a:gd name="T73" fmla="*/ 6 h 120"/>
                  <a:gd name="T74" fmla="*/ 72 w 180"/>
                  <a:gd name="T75" fmla="*/ 0 h 120"/>
                  <a:gd name="T76" fmla="*/ 84 w 180"/>
                  <a:gd name="T77" fmla="*/ 0 h 120"/>
                  <a:gd name="T78" fmla="*/ 96 w 180"/>
                  <a:gd name="T79" fmla="*/ 0 h 120"/>
                  <a:gd name="T80" fmla="*/ 114 w 180"/>
                  <a:gd name="T81" fmla="*/ 0 h 120"/>
                  <a:gd name="T82" fmla="*/ 120 w 180"/>
                  <a:gd name="T83" fmla="*/ 0 h 120"/>
                  <a:gd name="T84" fmla="*/ 126 w 180"/>
                  <a:gd name="T85" fmla="*/ 0 h 120"/>
                  <a:gd name="T86" fmla="*/ 132 w 180"/>
                  <a:gd name="T87" fmla="*/ 0 h 120"/>
                  <a:gd name="T88" fmla="*/ 144 w 180"/>
                  <a:gd name="T89" fmla="*/ 0 h 120"/>
                  <a:gd name="T90" fmla="*/ 150 w 180"/>
                  <a:gd name="T91" fmla="*/ 0 h 120"/>
                  <a:gd name="T92" fmla="*/ 162 w 180"/>
                  <a:gd name="T93" fmla="*/ 0 h 120"/>
                  <a:gd name="T94" fmla="*/ 168 w 180"/>
                  <a:gd name="T95" fmla="*/ 0 h 120"/>
                  <a:gd name="T96" fmla="*/ 174 w 180"/>
                  <a:gd name="T97" fmla="*/ 6 h 1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0" h="120">
                    <a:moveTo>
                      <a:pt x="174" y="6"/>
                    </a:moveTo>
                    <a:lnTo>
                      <a:pt x="174" y="12"/>
                    </a:lnTo>
                    <a:lnTo>
                      <a:pt x="174" y="18"/>
                    </a:lnTo>
                    <a:lnTo>
                      <a:pt x="174" y="24"/>
                    </a:lnTo>
                    <a:lnTo>
                      <a:pt x="180" y="30"/>
                    </a:lnTo>
                    <a:lnTo>
                      <a:pt x="180" y="36"/>
                    </a:lnTo>
                    <a:lnTo>
                      <a:pt x="180" y="42"/>
                    </a:lnTo>
                    <a:lnTo>
                      <a:pt x="180" y="48"/>
                    </a:lnTo>
                    <a:lnTo>
                      <a:pt x="180" y="54"/>
                    </a:lnTo>
                    <a:lnTo>
                      <a:pt x="180" y="60"/>
                    </a:lnTo>
                    <a:lnTo>
                      <a:pt x="174" y="66"/>
                    </a:lnTo>
                    <a:lnTo>
                      <a:pt x="174" y="72"/>
                    </a:lnTo>
                    <a:lnTo>
                      <a:pt x="174" y="84"/>
                    </a:lnTo>
                    <a:lnTo>
                      <a:pt x="174" y="90"/>
                    </a:lnTo>
                    <a:lnTo>
                      <a:pt x="180" y="96"/>
                    </a:lnTo>
                    <a:lnTo>
                      <a:pt x="180" y="108"/>
                    </a:lnTo>
                    <a:lnTo>
                      <a:pt x="156" y="108"/>
                    </a:lnTo>
                    <a:lnTo>
                      <a:pt x="132" y="114"/>
                    </a:lnTo>
                    <a:lnTo>
                      <a:pt x="114" y="114"/>
                    </a:lnTo>
                    <a:lnTo>
                      <a:pt x="90" y="114"/>
                    </a:lnTo>
                    <a:lnTo>
                      <a:pt x="66" y="114"/>
                    </a:lnTo>
                    <a:lnTo>
                      <a:pt x="48" y="114"/>
                    </a:lnTo>
                    <a:lnTo>
                      <a:pt x="24" y="114"/>
                    </a:lnTo>
                    <a:lnTo>
                      <a:pt x="0" y="120"/>
                    </a:lnTo>
                    <a:lnTo>
                      <a:pt x="0" y="102"/>
                    </a:lnTo>
                    <a:lnTo>
                      <a:pt x="0" y="90"/>
                    </a:lnTo>
                    <a:lnTo>
                      <a:pt x="0" y="78"/>
                    </a:lnTo>
                    <a:lnTo>
                      <a:pt x="0" y="66"/>
                    </a:lnTo>
                    <a:lnTo>
                      <a:pt x="0" y="48"/>
                    </a:lnTo>
                    <a:lnTo>
                      <a:pt x="0" y="36"/>
                    </a:lnTo>
                    <a:lnTo>
                      <a:pt x="6" y="24"/>
                    </a:lnTo>
                    <a:lnTo>
                      <a:pt x="6" y="12"/>
                    </a:lnTo>
                    <a:lnTo>
                      <a:pt x="18" y="6"/>
                    </a:lnTo>
                    <a:lnTo>
                      <a:pt x="30" y="6"/>
                    </a:lnTo>
                    <a:lnTo>
                      <a:pt x="42" y="6"/>
                    </a:lnTo>
                    <a:lnTo>
                      <a:pt x="60" y="6"/>
                    </a:lnTo>
                    <a:lnTo>
                      <a:pt x="72" y="0"/>
                    </a:lnTo>
                    <a:lnTo>
                      <a:pt x="84" y="0"/>
                    </a:lnTo>
                    <a:lnTo>
                      <a:pt x="96" y="0"/>
                    </a:lnTo>
                    <a:lnTo>
                      <a:pt x="114" y="0"/>
                    </a:lnTo>
                    <a:lnTo>
                      <a:pt x="120" y="0"/>
                    </a:lnTo>
                    <a:lnTo>
                      <a:pt x="126" y="0"/>
                    </a:lnTo>
                    <a:lnTo>
                      <a:pt x="132" y="0"/>
                    </a:lnTo>
                    <a:lnTo>
                      <a:pt x="144" y="0"/>
                    </a:lnTo>
                    <a:lnTo>
                      <a:pt x="150" y="0"/>
                    </a:lnTo>
                    <a:lnTo>
                      <a:pt x="162" y="0"/>
                    </a:lnTo>
                    <a:lnTo>
                      <a:pt x="168" y="0"/>
                    </a:lnTo>
                    <a:lnTo>
                      <a:pt x="17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20" name="Freeform 95"/>
              <p:cNvSpPr>
                <a:spLocks/>
              </p:cNvSpPr>
              <p:nvPr/>
            </p:nvSpPr>
            <p:spPr bwMode="auto">
              <a:xfrm>
                <a:off x="1584" y="2016"/>
                <a:ext cx="66" cy="54"/>
              </a:xfrm>
              <a:custGeom>
                <a:avLst/>
                <a:gdLst>
                  <a:gd name="T0" fmla="*/ 60 w 66"/>
                  <a:gd name="T1" fmla="*/ 0 h 54"/>
                  <a:gd name="T2" fmla="*/ 60 w 66"/>
                  <a:gd name="T3" fmla="*/ 6 h 54"/>
                  <a:gd name="T4" fmla="*/ 66 w 66"/>
                  <a:gd name="T5" fmla="*/ 12 h 54"/>
                  <a:gd name="T6" fmla="*/ 66 w 66"/>
                  <a:gd name="T7" fmla="*/ 18 h 54"/>
                  <a:gd name="T8" fmla="*/ 66 w 66"/>
                  <a:gd name="T9" fmla="*/ 24 h 54"/>
                  <a:gd name="T10" fmla="*/ 66 w 66"/>
                  <a:gd name="T11" fmla="*/ 24 h 54"/>
                  <a:gd name="T12" fmla="*/ 66 w 66"/>
                  <a:gd name="T13" fmla="*/ 30 h 54"/>
                  <a:gd name="T14" fmla="*/ 60 w 66"/>
                  <a:gd name="T15" fmla="*/ 36 h 54"/>
                  <a:gd name="T16" fmla="*/ 60 w 66"/>
                  <a:gd name="T17" fmla="*/ 42 h 54"/>
                  <a:gd name="T18" fmla="*/ 60 w 66"/>
                  <a:gd name="T19" fmla="*/ 54 h 54"/>
                  <a:gd name="T20" fmla="*/ 0 w 66"/>
                  <a:gd name="T21" fmla="*/ 48 h 54"/>
                  <a:gd name="T22" fmla="*/ 0 w 66"/>
                  <a:gd name="T23" fmla="*/ 36 h 54"/>
                  <a:gd name="T24" fmla="*/ 0 w 66"/>
                  <a:gd name="T25" fmla="*/ 30 h 54"/>
                  <a:gd name="T26" fmla="*/ 0 w 66"/>
                  <a:gd name="T27" fmla="*/ 18 h 54"/>
                  <a:gd name="T28" fmla="*/ 0 w 66"/>
                  <a:gd name="T29" fmla="*/ 6 h 54"/>
                  <a:gd name="T30" fmla="*/ 6 w 66"/>
                  <a:gd name="T31" fmla="*/ 6 h 54"/>
                  <a:gd name="T32" fmla="*/ 12 w 66"/>
                  <a:gd name="T33" fmla="*/ 6 h 54"/>
                  <a:gd name="T34" fmla="*/ 24 w 66"/>
                  <a:gd name="T35" fmla="*/ 0 h 54"/>
                  <a:gd name="T36" fmla="*/ 30 w 66"/>
                  <a:gd name="T37" fmla="*/ 0 h 54"/>
                  <a:gd name="T38" fmla="*/ 36 w 66"/>
                  <a:gd name="T39" fmla="*/ 0 h 54"/>
                  <a:gd name="T40" fmla="*/ 42 w 66"/>
                  <a:gd name="T41" fmla="*/ 0 h 54"/>
                  <a:gd name="T42" fmla="*/ 54 w 66"/>
                  <a:gd name="T43" fmla="*/ 0 h 54"/>
                  <a:gd name="T44" fmla="*/ 60 w 66"/>
                  <a:gd name="T45" fmla="*/ 0 h 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6" h="54">
                    <a:moveTo>
                      <a:pt x="60" y="0"/>
                    </a:moveTo>
                    <a:lnTo>
                      <a:pt x="60" y="6"/>
                    </a:lnTo>
                    <a:lnTo>
                      <a:pt x="66" y="12"/>
                    </a:lnTo>
                    <a:lnTo>
                      <a:pt x="66" y="18"/>
                    </a:lnTo>
                    <a:lnTo>
                      <a:pt x="66" y="24"/>
                    </a:lnTo>
                    <a:lnTo>
                      <a:pt x="66" y="30"/>
                    </a:lnTo>
                    <a:lnTo>
                      <a:pt x="60" y="36"/>
                    </a:lnTo>
                    <a:lnTo>
                      <a:pt x="60" y="42"/>
                    </a:lnTo>
                    <a:lnTo>
                      <a:pt x="60" y="54"/>
                    </a:lnTo>
                    <a:lnTo>
                      <a:pt x="0" y="48"/>
                    </a:lnTo>
                    <a:lnTo>
                      <a:pt x="0" y="36"/>
                    </a:lnTo>
                    <a:lnTo>
                      <a:pt x="0" y="30"/>
                    </a:lnTo>
                    <a:lnTo>
                      <a:pt x="0" y="18"/>
                    </a:lnTo>
                    <a:lnTo>
                      <a:pt x="0" y="6"/>
                    </a:lnTo>
                    <a:lnTo>
                      <a:pt x="6" y="6"/>
                    </a:lnTo>
                    <a:lnTo>
                      <a:pt x="12" y="6"/>
                    </a:lnTo>
                    <a:lnTo>
                      <a:pt x="24" y="0"/>
                    </a:lnTo>
                    <a:lnTo>
                      <a:pt x="30" y="0"/>
                    </a:lnTo>
                    <a:lnTo>
                      <a:pt x="36" y="0"/>
                    </a:lnTo>
                    <a:lnTo>
                      <a:pt x="42" y="0"/>
                    </a:lnTo>
                    <a:lnTo>
                      <a:pt x="54" y="0"/>
                    </a:lnTo>
                    <a:lnTo>
                      <a:pt x="6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21" name="Freeform 96"/>
              <p:cNvSpPr>
                <a:spLocks/>
              </p:cNvSpPr>
              <p:nvPr/>
            </p:nvSpPr>
            <p:spPr bwMode="auto">
              <a:xfrm>
                <a:off x="2046" y="2016"/>
                <a:ext cx="540" cy="24"/>
              </a:xfrm>
              <a:custGeom>
                <a:avLst/>
                <a:gdLst>
                  <a:gd name="T0" fmla="*/ 540 w 540"/>
                  <a:gd name="T1" fmla="*/ 24 h 24"/>
                  <a:gd name="T2" fmla="*/ 528 w 540"/>
                  <a:gd name="T3" fmla="*/ 18 h 24"/>
                  <a:gd name="T4" fmla="*/ 516 w 540"/>
                  <a:gd name="T5" fmla="*/ 12 h 24"/>
                  <a:gd name="T6" fmla="*/ 504 w 540"/>
                  <a:gd name="T7" fmla="*/ 18 h 24"/>
                  <a:gd name="T8" fmla="*/ 498 w 540"/>
                  <a:gd name="T9" fmla="*/ 12 h 24"/>
                  <a:gd name="T10" fmla="*/ 480 w 540"/>
                  <a:gd name="T11" fmla="*/ 18 h 24"/>
                  <a:gd name="T12" fmla="*/ 462 w 540"/>
                  <a:gd name="T13" fmla="*/ 12 h 24"/>
                  <a:gd name="T14" fmla="*/ 450 w 540"/>
                  <a:gd name="T15" fmla="*/ 18 h 24"/>
                  <a:gd name="T16" fmla="*/ 444 w 540"/>
                  <a:gd name="T17" fmla="*/ 12 h 24"/>
                  <a:gd name="T18" fmla="*/ 432 w 540"/>
                  <a:gd name="T19" fmla="*/ 12 h 24"/>
                  <a:gd name="T20" fmla="*/ 420 w 540"/>
                  <a:gd name="T21" fmla="*/ 12 h 24"/>
                  <a:gd name="T22" fmla="*/ 408 w 540"/>
                  <a:gd name="T23" fmla="*/ 12 h 24"/>
                  <a:gd name="T24" fmla="*/ 402 w 540"/>
                  <a:gd name="T25" fmla="*/ 12 h 24"/>
                  <a:gd name="T26" fmla="*/ 378 w 540"/>
                  <a:gd name="T27" fmla="*/ 12 h 24"/>
                  <a:gd name="T28" fmla="*/ 366 w 540"/>
                  <a:gd name="T29" fmla="*/ 12 h 24"/>
                  <a:gd name="T30" fmla="*/ 354 w 540"/>
                  <a:gd name="T31" fmla="*/ 18 h 24"/>
                  <a:gd name="T32" fmla="*/ 348 w 540"/>
                  <a:gd name="T33" fmla="*/ 12 h 24"/>
                  <a:gd name="T34" fmla="*/ 330 w 540"/>
                  <a:gd name="T35" fmla="*/ 12 h 24"/>
                  <a:gd name="T36" fmla="*/ 312 w 540"/>
                  <a:gd name="T37" fmla="*/ 18 h 24"/>
                  <a:gd name="T38" fmla="*/ 306 w 540"/>
                  <a:gd name="T39" fmla="*/ 12 h 24"/>
                  <a:gd name="T40" fmla="*/ 300 w 540"/>
                  <a:gd name="T41" fmla="*/ 12 h 24"/>
                  <a:gd name="T42" fmla="*/ 282 w 540"/>
                  <a:gd name="T43" fmla="*/ 12 h 24"/>
                  <a:gd name="T44" fmla="*/ 264 w 540"/>
                  <a:gd name="T45" fmla="*/ 12 h 24"/>
                  <a:gd name="T46" fmla="*/ 252 w 540"/>
                  <a:gd name="T47" fmla="*/ 12 h 24"/>
                  <a:gd name="T48" fmla="*/ 240 w 540"/>
                  <a:gd name="T49" fmla="*/ 12 h 24"/>
                  <a:gd name="T50" fmla="*/ 234 w 540"/>
                  <a:gd name="T51" fmla="*/ 12 h 24"/>
                  <a:gd name="T52" fmla="*/ 216 w 540"/>
                  <a:gd name="T53" fmla="*/ 6 h 24"/>
                  <a:gd name="T54" fmla="*/ 186 w 540"/>
                  <a:gd name="T55" fmla="*/ 6 h 24"/>
                  <a:gd name="T56" fmla="*/ 156 w 540"/>
                  <a:gd name="T57" fmla="*/ 6 h 24"/>
                  <a:gd name="T58" fmla="*/ 126 w 540"/>
                  <a:gd name="T59" fmla="*/ 6 h 24"/>
                  <a:gd name="T60" fmla="*/ 102 w 540"/>
                  <a:gd name="T61" fmla="*/ 12 h 24"/>
                  <a:gd name="T62" fmla="*/ 84 w 540"/>
                  <a:gd name="T63" fmla="*/ 6 h 24"/>
                  <a:gd name="T64" fmla="*/ 66 w 540"/>
                  <a:gd name="T65" fmla="*/ 6 h 24"/>
                  <a:gd name="T66" fmla="*/ 42 w 540"/>
                  <a:gd name="T67" fmla="*/ 12 h 24"/>
                  <a:gd name="T68" fmla="*/ 24 w 540"/>
                  <a:gd name="T69" fmla="*/ 18 h 24"/>
                  <a:gd name="T70" fmla="*/ 24 w 540"/>
                  <a:gd name="T71" fmla="*/ 12 h 24"/>
                  <a:gd name="T72" fmla="*/ 0 w 540"/>
                  <a:gd name="T73" fmla="*/ 6 h 24"/>
                  <a:gd name="T74" fmla="*/ 66 w 540"/>
                  <a:gd name="T75" fmla="*/ 6 h 24"/>
                  <a:gd name="T76" fmla="*/ 198 w 540"/>
                  <a:gd name="T77" fmla="*/ 0 h 24"/>
                  <a:gd name="T78" fmla="*/ 336 w 540"/>
                  <a:gd name="T79" fmla="*/ 6 h 24"/>
                  <a:gd name="T80" fmla="*/ 468 w 540"/>
                  <a:gd name="T81" fmla="*/ 12 h 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40" h="24">
                    <a:moveTo>
                      <a:pt x="540" y="12"/>
                    </a:moveTo>
                    <a:lnTo>
                      <a:pt x="540" y="24"/>
                    </a:lnTo>
                    <a:lnTo>
                      <a:pt x="534" y="18"/>
                    </a:lnTo>
                    <a:lnTo>
                      <a:pt x="528" y="18"/>
                    </a:lnTo>
                    <a:lnTo>
                      <a:pt x="522" y="18"/>
                    </a:lnTo>
                    <a:lnTo>
                      <a:pt x="516" y="12"/>
                    </a:lnTo>
                    <a:lnTo>
                      <a:pt x="510" y="18"/>
                    </a:lnTo>
                    <a:lnTo>
                      <a:pt x="504" y="18"/>
                    </a:lnTo>
                    <a:lnTo>
                      <a:pt x="498" y="18"/>
                    </a:lnTo>
                    <a:lnTo>
                      <a:pt x="498" y="12"/>
                    </a:lnTo>
                    <a:lnTo>
                      <a:pt x="486" y="18"/>
                    </a:lnTo>
                    <a:lnTo>
                      <a:pt x="480" y="18"/>
                    </a:lnTo>
                    <a:lnTo>
                      <a:pt x="468" y="18"/>
                    </a:lnTo>
                    <a:lnTo>
                      <a:pt x="462" y="12"/>
                    </a:lnTo>
                    <a:lnTo>
                      <a:pt x="456" y="12"/>
                    </a:lnTo>
                    <a:lnTo>
                      <a:pt x="450" y="18"/>
                    </a:lnTo>
                    <a:lnTo>
                      <a:pt x="444" y="12"/>
                    </a:lnTo>
                    <a:lnTo>
                      <a:pt x="438" y="12"/>
                    </a:lnTo>
                    <a:lnTo>
                      <a:pt x="432" y="12"/>
                    </a:lnTo>
                    <a:lnTo>
                      <a:pt x="426" y="12"/>
                    </a:lnTo>
                    <a:lnTo>
                      <a:pt x="420" y="12"/>
                    </a:lnTo>
                    <a:lnTo>
                      <a:pt x="414" y="12"/>
                    </a:lnTo>
                    <a:lnTo>
                      <a:pt x="408" y="12"/>
                    </a:lnTo>
                    <a:lnTo>
                      <a:pt x="402" y="12"/>
                    </a:lnTo>
                    <a:lnTo>
                      <a:pt x="390" y="12"/>
                    </a:lnTo>
                    <a:lnTo>
                      <a:pt x="378" y="12"/>
                    </a:lnTo>
                    <a:lnTo>
                      <a:pt x="372" y="12"/>
                    </a:lnTo>
                    <a:lnTo>
                      <a:pt x="366" y="12"/>
                    </a:lnTo>
                    <a:lnTo>
                      <a:pt x="360" y="12"/>
                    </a:lnTo>
                    <a:lnTo>
                      <a:pt x="354" y="18"/>
                    </a:lnTo>
                    <a:lnTo>
                      <a:pt x="348" y="12"/>
                    </a:lnTo>
                    <a:lnTo>
                      <a:pt x="336" y="12"/>
                    </a:lnTo>
                    <a:lnTo>
                      <a:pt x="330" y="12"/>
                    </a:lnTo>
                    <a:lnTo>
                      <a:pt x="324" y="18"/>
                    </a:lnTo>
                    <a:lnTo>
                      <a:pt x="312" y="18"/>
                    </a:lnTo>
                    <a:lnTo>
                      <a:pt x="312" y="12"/>
                    </a:lnTo>
                    <a:lnTo>
                      <a:pt x="306" y="12"/>
                    </a:lnTo>
                    <a:lnTo>
                      <a:pt x="300" y="12"/>
                    </a:lnTo>
                    <a:lnTo>
                      <a:pt x="288" y="12"/>
                    </a:lnTo>
                    <a:lnTo>
                      <a:pt x="282" y="12"/>
                    </a:lnTo>
                    <a:lnTo>
                      <a:pt x="276" y="12"/>
                    </a:lnTo>
                    <a:lnTo>
                      <a:pt x="264" y="12"/>
                    </a:lnTo>
                    <a:lnTo>
                      <a:pt x="258" y="12"/>
                    </a:lnTo>
                    <a:lnTo>
                      <a:pt x="252" y="12"/>
                    </a:lnTo>
                    <a:lnTo>
                      <a:pt x="246" y="12"/>
                    </a:lnTo>
                    <a:lnTo>
                      <a:pt x="240" y="12"/>
                    </a:lnTo>
                    <a:lnTo>
                      <a:pt x="234" y="12"/>
                    </a:lnTo>
                    <a:lnTo>
                      <a:pt x="222" y="12"/>
                    </a:lnTo>
                    <a:lnTo>
                      <a:pt x="216" y="6"/>
                    </a:lnTo>
                    <a:lnTo>
                      <a:pt x="204" y="6"/>
                    </a:lnTo>
                    <a:lnTo>
                      <a:pt x="186" y="6"/>
                    </a:lnTo>
                    <a:lnTo>
                      <a:pt x="174" y="6"/>
                    </a:lnTo>
                    <a:lnTo>
                      <a:pt x="156" y="6"/>
                    </a:lnTo>
                    <a:lnTo>
                      <a:pt x="144" y="6"/>
                    </a:lnTo>
                    <a:lnTo>
                      <a:pt x="126" y="6"/>
                    </a:lnTo>
                    <a:lnTo>
                      <a:pt x="114" y="12"/>
                    </a:lnTo>
                    <a:lnTo>
                      <a:pt x="102" y="12"/>
                    </a:lnTo>
                    <a:lnTo>
                      <a:pt x="90" y="12"/>
                    </a:lnTo>
                    <a:lnTo>
                      <a:pt x="84" y="6"/>
                    </a:lnTo>
                    <a:lnTo>
                      <a:pt x="72" y="6"/>
                    </a:lnTo>
                    <a:lnTo>
                      <a:pt x="66" y="6"/>
                    </a:lnTo>
                    <a:lnTo>
                      <a:pt x="54" y="6"/>
                    </a:lnTo>
                    <a:lnTo>
                      <a:pt x="42" y="12"/>
                    </a:lnTo>
                    <a:lnTo>
                      <a:pt x="36" y="12"/>
                    </a:lnTo>
                    <a:lnTo>
                      <a:pt x="24" y="18"/>
                    </a:lnTo>
                    <a:lnTo>
                      <a:pt x="24" y="12"/>
                    </a:lnTo>
                    <a:lnTo>
                      <a:pt x="0" y="12"/>
                    </a:lnTo>
                    <a:lnTo>
                      <a:pt x="0" y="6"/>
                    </a:lnTo>
                    <a:lnTo>
                      <a:pt x="66" y="6"/>
                    </a:lnTo>
                    <a:lnTo>
                      <a:pt x="132" y="0"/>
                    </a:lnTo>
                    <a:lnTo>
                      <a:pt x="198" y="0"/>
                    </a:lnTo>
                    <a:lnTo>
                      <a:pt x="270" y="6"/>
                    </a:lnTo>
                    <a:lnTo>
                      <a:pt x="336" y="6"/>
                    </a:lnTo>
                    <a:lnTo>
                      <a:pt x="402" y="6"/>
                    </a:lnTo>
                    <a:lnTo>
                      <a:pt x="468" y="12"/>
                    </a:lnTo>
                    <a:lnTo>
                      <a:pt x="54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22" name="Freeform 97"/>
              <p:cNvSpPr>
                <a:spLocks/>
              </p:cNvSpPr>
              <p:nvPr/>
            </p:nvSpPr>
            <p:spPr bwMode="auto">
              <a:xfrm>
                <a:off x="2598" y="2022"/>
                <a:ext cx="66" cy="48"/>
              </a:xfrm>
              <a:custGeom>
                <a:avLst/>
                <a:gdLst>
                  <a:gd name="T0" fmla="*/ 66 w 66"/>
                  <a:gd name="T1" fmla="*/ 6 h 48"/>
                  <a:gd name="T2" fmla="*/ 66 w 66"/>
                  <a:gd name="T3" fmla="*/ 6 h 48"/>
                  <a:gd name="T4" fmla="*/ 66 w 66"/>
                  <a:gd name="T5" fmla="*/ 12 h 48"/>
                  <a:gd name="T6" fmla="*/ 66 w 66"/>
                  <a:gd name="T7" fmla="*/ 18 h 48"/>
                  <a:gd name="T8" fmla="*/ 66 w 66"/>
                  <a:gd name="T9" fmla="*/ 30 h 48"/>
                  <a:gd name="T10" fmla="*/ 66 w 66"/>
                  <a:gd name="T11" fmla="*/ 30 h 48"/>
                  <a:gd name="T12" fmla="*/ 66 w 66"/>
                  <a:gd name="T13" fmla="*/ 36 h 48"/>
                  <a:gd name="T14" fmla="*/ 66 w 66"/>
                  <a:gd name="T15" fmla="*/ 42 h 48"/>
                  <a:gd name="T16" fmla="*/ 60 w 66"/>
                  <a:gd name="T17" fmla="*/ 48 h 48"/>
                  <a:gd name="T18" fmla="*/ 0 w 66"/>
                  <a:gd name="T19" fmla="*/ 48 h 48"/>
                  <a:gd name="T20" fmla="*/ 0 w 66"/>
                  <a:gd name="T21" fmla="*/ 0 h 48"/>
                  <a:gd name="T22" fmla="*/ 6 w 66"/>
                  <a:gd name="T23" fmla="*/ 0 h 48"/>
                  <a:gd name="T24" fmla="*/ 18 w 66"/>
                  <a:gd name="T25" fmla="*/ 0 h 48"/>
                  <a:gd name="T26" fmla="*/ 24 w 66"/>
                  <a:gd name="T27" fmla="*/ 0 h 48"/>
                  <a:gd name="T28" fmla="*/ 30 w 66"/>
                  <a:gd name="T29" fmla="*/ 0 h 48"/>
                  <a:gd name="T30" fmla="*/ 42 w 66"/>
                  <a:gd name="T31" fmla="*/ 0 h 48"/>
                  <a:gd name="T32" fmla="*/ 48 w 66"/>
                  <a:gd name="T33" fmla="*/ 0 h 48"/>
                  <a:gd name="T34" fmla="*/ 60 w 66"/>
                  <a:gd name="T35" fmla="*/ 0 h 48"/>
                  <a:gd name="T36" fmla="*/ 66 w 66"/>
                  <a:gd name="T37" fmla="*/ 6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48">
                    <a:moveTo>
                      <a:pt x="66" y="6"/>
                    </a:moveTo>
                    <a:lnTo>
                      <a:pt x="66" y="6"/>
                    </a:lnTo>
                    <a:lnTo>
                      <a:pt x="66" y="12"/>
                    </a:lnTo>
                    <a:lnTo>
                      <a:pt x="66" y="18"/>
                    </a:lnTo>
                    <a:lnTo>
                      <a:pt x="66" y="30"/>
                    </a:lnTo>
                    <a:lnTo>
                      <a:pt x="66" y="36"/>
                    </a:lnTo>
                    <a:lnTo>
                      <a:pt x="66" y="42"/>
                    </a:lnTo>
                    <a:lnTo>
                      <a:pt x="60" y="48"/>
                    </a:lnTo>
                    <a:lnTo>
                      <a:pt x="0" y="48"/>
                    </a:lnTo>
                    <a:lnTo>
                      <a:pt x="0" y="0"/>
                    </a:lnTo>
                    <a:lnTo>
                      <a:pt x="6" y="0"/>
                    </a:lnTo>
                    <a:lnTo>
                      <a:pt x="18" y="0"/>
                    </a:lnTo>
                    <a:lnTo>
                      <a:pt x="24" y="0"/>
                    </a:lnTo>
                    <a:lnTo>
                      <a:pt x="30" y="0"/>
                    </a:lnTo>
                    <a:lnTo>
                      <a:pt x="42" y="0"/>
                    </a:lnTo>
                    <a:lnTo>
                      <a:pt x="48" y="0"/>
                    </a:lnTo>
                    <a:lnTo>
                      <a:pt x="60" y="0"/>
                    </a:lnTo>
                    <a:lnTo>
                      <a:pt x="6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23" name="Freeform 98"/>
              <p:cNvSpPr>
                <a:spLocks/>
              </p:cNvSpPr>
              <p:nvPr/>
            </p:nvSpPr>
            <p:spPr bwMode="auto">
              <a:xfrm>
                <a:off x="1728" y="2022"/>
                <a:ext cx="216" cy="12"/>
              </a:xfrm>
              <a:custGeom>
                <a:avLst/>
                <a:gdLst>
                  <a:gd name="T0" fmla="*/ 216 w 216"/>
                  <a:gd name="T1" fmla="*/ 6 h 12"/>
                  <a:gd name="T2" fmla="*/ 210 w 216"/>
                  <a:gd name="T3" fmla="*/ 6 h 12"/>
                  <a:gd name="T4" fmla="*/ 204 w 216"/>
                  <a:gd name="T5" fmla="*/ 6 h 12"/>
                  <a:gd name="T6" fmla="*/ 198 w 216"/>
                  <a:gd name="T7" fmla="*/ 6 h 12"/>
                  <a:gd name="T8" fmla="*/ 192 w 216"/>
                  <a:gd name="T9" fmla="*/ 6 h 12"/>
                  <a:gd name="T10" fmla="*/ 192 w 216"/>
                  <a:gd name="T11" fmla="*/ 6 h 12"/>
                  <a:gd name="T12" fmla="*/ 168 w 216"/>
                  <a:gd name="T13" fmla="*/ 6 h 12"/>
                  <a:gd name="T14" fmla="*/ 144 w 216"/>
                  <a:gd name="T15" fmla="*/ 6 h 12"/>
                  <a:gd name="T16" fmla="*/ 126 w 216"/>
                  <a:gd name="T17" fmla="*/ 6 h 12"/>
                  <a:gd name="T18" fmla="*/ 102 w 216"/>
                  <a:gd name="T19" fmla="*/ 6 h 12"/>
                  <a:gd name="T20" fmla="*/ 78 w 216"/>
                  <a:gd name="T21" fmla="*/ 6 h 12"/>
                  <a:gd name="T22" fmla="*/ 54 w 216"/>
                  <a:gd name="T23" fmla="*/ 6 h 12"/>
                  <a:gd name="T24" fmla="*/ 30 w 216"/>
                  <a:gd name="T25" fmla="*/ 6 h 12"/>
                  <a:gd name="T26" fmla="*/ 12 w 216"/>
                  <a:gd name="T27" fmla="*/ 6 h 12"/>
                  <a:gd name="T28" fmla="*/ 6 w 216"/>
                  <a:gd name="T29" fmla="*/ 12 h 12"/>
                  <a:gd name="T30" fmla="*/ 0 w 216"/>
                  <a:gd name="T31" fmla="*/ 6 h 12"/>
                  <a:gd name="T32" fmla="*/ 24 w 216"/>
                  <a:gd name="T33" fmla="*/ 0 h 12"/>
                  <a:gd name="T34" fmla="*/ 54 w 216"/>
                  <a:gd name="T35" fmla="*/ 0 h 12"/>
                  <a:gd name="T36" fmla="*/ 78 w 216"/>
                  <a:gd name="T37" fmla="*/ 0 h 12"/>
                  <a:gd name="T38" fmla="*/ 108 w 216"/>
                  <a:gd name="T39" fmla="*/ 0 h 12"/>
                  <a:gd name="T40" fmla="*/ 132 w 216"/>
                  <a:gd name="T41" fmla="*/ 0 h 12"/>
                  <a:gd name="T42" fmla="*/ 162 w 216"/>
                  <a:gd name="T43" fmla="*/ 0 h 12"/>
                  <a:gd name="T44" fmla="*/ 186 w 216"/>
                  <a:gd name="T45" fmla="*/ 0 h 12"/>
                  <a:gd name="T46" fmla="*/ 216 w 216"/>
                  <a:gd name="T47" fmla="*/ 6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 h="12">
                    <a:moveTo>
                      <a:pt x="216" y="6"/>
                    </a:moveTo>
                    <a:lnTo>
                      <a:pt x="210" y="6"/>
                    </a:lnTo>
                    <a:lnTo>
                      <a:pt x="204" y="6"/>
                    </a:lnTo>
                    <a:lnTo>
                      <a:pt x="198" y="6"/>
                    </a:lnTo>
                    <a:lnTo>
                      <a:pt x="192" y="6"/>
                    </a:lnTo>
                    <a:lnTo>
                      <a:pt x="168" y="6"/>
                    </a:lnTo>
                    <a:lnTo>
                      <a:pt x="144" y="6"/>
                    </a:lnTo>
                    <a:lnTo>
                      <a:pt x="126" y="6"/>
                    </a:lnTo>
                    <a:lnTo>
                      <a:pt x="102" y="6"/>
                    </a:lnTo>
                    <a:lnTo>
                      <a:pt x="78" y="6"/>
                    </a:lnTo>
                    <a:lnTo>
                      <a:pt x="54" y="6"/>
                    </a:lnTo>
                    <a:lnTo>
                      <a:pt x="30" y="6"/>
                    </a:lnTo>
                    <a:lnTo>
                      <a:pt x="12" y="6"/>
                    </a:lnTo>
                    <a:lnTo>
                      <a:pt x="6" y="12"/>
                    </a:lnTo>
                    <a:lnTo>
                      <a:pt x="0" y="6"/>
                    </a:lnTo>
                    <a:lnTo>
                      <a:pt x="24" y="0"/>
                    </a:lnTo>
                    <a:lnTo>
                      <a:pt x="54" y="0"/>
                    </a:lnTo>
                    <a:lnTo>
                      <a:pt x="78" y="0"/>
                    </a:lnTo>
                    <a:lnTo>
                      <a:pt x="108" y="0"/>
                    </a:lnTo>
                    <a:lnTo>
                      <a:pt x="132" y="0"/>
                    </a:lnTo>
                    <a:lnTo>
                      <a:pt x="162" y="0"/>
                    </a:lnTo>
                    <a:lnTo>
                      <a:pt x="186" y="0"/>
                    </a:lnTo>
                    <a:lnTo>
                      <a:pt x="21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24" name="Freeform 99"/>
              <p:cNvSpPr>
                <a:spLocks/>
              </p:cNvSpPr>
              <p:nvPr/>
            </p:nvSpPr>
            <p:spPr bwMode="auto">
              <a:xfrm>
                <a:off x="1116" y="2022"/>
                <a:ext cx="456" cy="78"/>
              </a:xfrm>
              <a:custGeom>
                <a:avLst/>
                <a:gdLst>
                  <a:gd name="T0" fmla="*/ 456 w 456"/>
                  <a:gd name="T1" fmla="*/ 12 h 78"/>
                  <a:gd name="T2" fmla="*/ 402 w 456"/>
                  <a:gd name="T3" fmla="*/ 12 h 78"/>
                  <a:gd name="T4" fmla="*/ 348 w 456"/>
                  <a:gd name="T5" fmla="*/ 12 h 78"/>
                  <a:gd name="T6" fmla="*/ 300 w 456"/>
                  <a:gd name="T7" fmla="*/ 12 h 78"/>
                  <a:gd name="T8" fmla="*/ 246 w 456"/>
                  <a:gd name="T9" fmla="*/ 12 h 78"/>
                  <a:gd name="T10" fmla="*/ 198 w 456"/>
                  <a:gd name="T11" fmla="*/ 12 h 78"/>
                  <a:gd name="T12" fmla="*/ 150 w 456"/>
                  <a:gd name="T13" fmla="*/ 18 h 78"/>
                  <a:gd name="T14" fmla="*/ 96 w 456"/>
                  <a:gd name="T15" fmla="*/ 24 h 78"/>
                  <a:gd name="T16" fmla="*/ 48 w 456"/>
                  <a:gd name="T17" fmla="*/ 30 h 78"/>
                  <a:gd name="T18" fmla="*/ 42 w 456"/>
                  <a:gd name="T19" fmla="*/ 30 h 78"/>
                  <a:gd name="T20" fmla="*/ 36 w 456"/>
                  <a:gd name="T21" fmla="*/ 30 h 78"/>
                  <a:gd name="T22" fmla="*/ 30 w 456"/>
                  <a:gd name="T23" fmla="*/ 36 h 78"/>
                  <a:gd name="T24" fmla="*/ 24 w 456"/>
                  <a:gd name="T25" fmla="*/ 42 h 78"/>
                  <a:gd name="T26" fmla="*/ 24 w 456"/>
                  <a:gd name="T27" fmla="*/ 54 h 78"/>
                  <a:gd name="T28" fmla="*/ 18 w 456"/>
                  <a:gd name="T29" fmla="*/ 60 h 78"/>
                  <a:gd name="T30" fmla="*/ 18 w 456"/>
                  <a:gd name="T31" fmla="*/ 72 h 78"/>
                  <a:gd name="T32" fmla="*/ 18 w 456"/>
                  <a:gd name="T33" fmla="*/ 78 h 78"/>
                  <a:gd name="T34" fmla="*/ 0 w 456"/>
                  <a:gd name="T35" fmla="*/ 78 h 78"/>
                  <a:gd name="T36" fmla="*/ 0 w 456"/>
                  <a:gd name="T37" fmla="*/ 72 h 78"/>
                  <a:gd name="T38" fmla="*/ 0 w 456"/>
                  <a:gd name="T39" fmla="*/ 66 h 78"/>
                  <a:gd name="T40" fmla="*/ 0 w 456"/>
                  <a:gd name="T41" fmla="*/ 60 h 78"/>
                  <a:gd name="T42" fmla="*/ 0 w 456"/>
                  <a:gd name="T43" fmla="*/ 54 h 78"/>
                  <a:gd name="T44" fmla="*/ 0 w 456"/>
                  <a:gd name="T45" fmla="*/ 48 h 78"/>
                  <a:gd name="T46" fmla="*/ 6 w 456"/>
                  <a:gd name="T47" fmla="*/ 42 h 78"/>
                  <a:gd name="T48" fmla="*/ 6 w 456"/>
                  <a:gd name="T49" fmla="*/ 36 h 78"/>
                  <a:gd name="T50" fmla="*/ 12 w 456"/>
                  <a:gd name="T51" fmla="*/ 30 h 78"/>
                  <a:gd name="T52" fmla="*/ 24 w 456"/>
                  <a:gd name="T53" fmla="*/ 18 h 78"/>
                  <a:gd name="T54" fmla="*/ 42 w 456"/>
                  <a:gd name="T55" fmla="*/ 12 h 78"/>
                  <a:gd name="T56" fmla="*/ 60 w 456"/>
                  <a:gd name="T57" fmla="*/ 6 h 78"/>
                  <a:gd name="T58" fmla="*/ 78 w 456"/>
                  <a:gd name="T59" fmla="*/ 6 h 78"/>
                  <a:gd name="T60" fmla="*/ 96 w 456"/>
                  <a:gd name="T61" fmla="*/ 6 h 78"/>
                  <a:gd name="T62" fmla="*/ 120 w 456"/>
                  <a:gd name="T63" fmla="*/ 6 h 78"/>
                  <a:gd name="T64" fmla="*/ 138 w 456"/>
                  <a:gd name="T65" fmla="*/ 6 h 78"/>
                  <a:gd name="T66" fmla="*/ 156 w 456"/>
                  <a:gd name="T67" fmla="*/ 6 h 78"/>
                  <a:gd name="T68" fmla="*/ 192 w 456"/>
                  <a:gd name="T69" fmla="*/ 0 h 78"/>
                  <a:gd name="T70" fmla="*/ 228 w 456"/>
                  <a:gd name="T71" fmla="*/ 0 h 78"/>
                  <a:gd name="T72" fmla="*/ 258 w 456"/>
                  <a:gd name="T73" fmla="*/ 0 h 78"/>
                  <a:gd name="T74" fmla="*/ 294 w 456"/>
                  <a:gd name="T75" fmla="*/ 0 h 78"/>
                  <a:gd name="T76" fmla="*/ 330 w 456"/>
                  <a:gd name="T77" fmla="*/ 0 h 78"/>
                  <a:gd name="T78" fmla="*/ 366 w 456"/>
                  <a:gd name="T79" fmla="*/ 0 h 78"/>
                  <a:gd name="T80" fmla="*/ 402 w 456"/>
                  <a:gd name="T81" fmla="*/ 0 h 78"/>
                  <a:gd name="T82" fmla="*/ 438 w 456"/>
                  <a:gd name="T83" fmla="*/ 0 h 78"/>
                  <a:gd name="T84" fmla="*/ 456 w 456"/>
                  <a:gd name="T85" fmla="*/ 0 h 78"/>
                  <a:gd name="T86" fmla="*/ 456 w 456"/>
                  <a:gd name="T87" fmla="*/ 12 h 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56" h="78">
                    <a:moveTo>
                      <a:pt x="456" y="12"/>
                    </a:moveTo>
                    <a:lnTo>
                      <a:pt x="402" y="12"/>
                    </a:lnTo>
                    <a:lnTo>
                      <a:pt x="348" y="12"/>
                    </a:lnTo>
                    <a:lnTo>
                      <a:pt x="300" y="12"/>
                    </a:lnTo>
                    <a:lnTo>
                      <a:pt x="246" y="12"/>
                    </a:lnTo>
                    <a:lnTo>
                      <a:pt x="198" y="12"/>
                    </a:lnTo>
                    <a:lnTo>
                      <a:pt x="150" y="18"/>
                    </a:lnTo>
                    <a:lnTo>
                      <a:pt x="96" y="24"/>
                    </a:lnTo>
                    <a:lnTo>
                      <a:pt x="48" y="30"/>
                    </a:lnTo>
                    <a:lnTo>
                      <a:pt x="42" y="30"/>
                    </a:lnTo>
                    <a:lnTo>
                      <a:pt x="36" y="30"/>
                    </a:lnTo>
                    <a:lnTo>
                      <a:pt x="30" y="36"/>
                    </a:lnTo>
                    <a:lnTo>
                      <a:pt x="24" y="42"/>
                    </a:lnTo>
                    <a:lnTo>
                      <a:pt x="24" y="54"/>
                    </a:lnTo>
                    <a:lnTo>
                      <a:pt x="18" y="60"/>
                    </a:lnTo>
                    <a:lnTo>
                      <a:pt x="18" y="72"/>
                    </a:lnTo>
                    <a:lnTo>
                      <a:pt x="18" y="78"/>
                    </a:lnTo>
                    <a:lnTo>
                      <a:pt x="0" y="78"/>
                    </a:lnTo>
                    <a:lnTo>
                      <a:pt x="0" y="72"/>
                    </a:lnTo>
                    <a:lnTo>
                      <a:pt x="0" y="66"/>
                    </a:lnTo>
                    <a:lnTo>
                      <a:pt x="0" y="60"/>
                    </a:lnTo>
                    <a:lnTo>
                      <a:pt x="0" y="54"/>
                    </a:lnTo>
                    <a:lnTo>
                      <a:pt x="0" y="48"/>
                    </a:lnTo>
                    <a:lnTo>
                      <a:pt x="6" y="42"/>
                    </a:lnTo>
                    <a:lnTo>
                      <a:pt x="6" y="36"/>
                    </a:lnTo>
                    <a:lnTo>
                      <a:pt x="12" y="30"/>
                    </a:lnTo>
                    <a:lnTo>
                      <a:pt x="24" y="18"/>
                    </a:lnTo>
                    <a:lnTo>
                      <a:pt x="42" y="12"/>
                    </a:lnTo>
                    <a:lnTo>
                      <a:pt x="60" y="6"/>
                    </a:lnTo>
                    <a:lnTo>
                      <a:pt x="78" y="6"/>
                    </a:lnTo>
                    <a:lnTo>
                      <a:pt x="96" y="6"/>
                    </a:lnTo>
                    <a:lnTo>
                      <a:pt x="120" y="6"/>
                    </a:lnTo>
                    <a:lnTo>
                      <a:pt x="138" y="6"/>
                    </a:lnTo>
                    <a:lnTo>
                      <a:pt x="156" y="6"/>
                    </a:lnTo>
                    <a:lnTo>
                      <a:pt x="192" y="0"/>
                    </a:lnTo>
                    <a:lnTo>
                      <a:pt x="228" y="0"/>
                    </a:lnTo>
                    <a:lnTo>
                      <a:pt x="258" y="0"/>
                    </a:lnTo>
                    <a:lnTo>
                      <a:pt x="294" y="0"/>
                    </a:lnTo>
                    <a:lnTo>
                      <a:pt x="330" y="0"/>
                    </a:lnTo>
                    <a:lnTo>
                      <a:pt x="366" y="0"/>
                    </a:lnTo>
                    <a:lnTo>
                      <a:pt x="402" y="0"/>
                    </a:lnTo>
                    <a:lnTo>
                      <a:pt x="438" y="0"/>
                    </a:lnTo>
                    <a:lnTo>
                      <a:pt x="456" y="0"/>
                    </a:lnTo>
                    <a:lnTo>
                      <a:pt x="45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25" name="Freeform 100"/>
              <p:cNvSpPr>
                <a:spLocks/>
              </p:cNvSpPr>
              <p:nvPr/>
            </p:nvSpPr>
            <p:spPr bwMode="auto">
              <a:xfrm>
                <a:off x="2004" y="2022"/>
                <a:ext cx="24" cy="6"/>
              </a:xfrm>
              <a:custGeom>
                <a:avLst/>
                <a:gdLst>
                  <a:gd name="T0" fmla="*/ 24 w 24"/>
                  <a:gd name="T1" fmla="*/ 0 h 6"/>
                  <a:gd name="T2" fmla="*/ 18 w 24"/>
                  <a:gd name="T3" fmla="*/ 0 h 6"/>
                  <a:gd name="T4" fmla="*/ 12 w 24"/>
                  <a:gd name="T5" fmla="*/ 6 h 6"/>
                  <a:gd name="T6" fmla="*/ 6 w 24"/>
                  <a:gd name="T7" fmla="*/ 6 h 6"/>
                  <a:gd name="T8" fmla="*/ 0 w 24"/>
                  <a:gd name="T9" fmla="*/ 0 h 6"/>
                  <a:gd name="T10" fmla="*/ 6 w 24"/>
                  <a:gd name="T11" fmla="*/ 0 h 6"/>
                  <a:gd name="T12" fmla="*/ 12 w 24"/>
                  <a:gd name="T13" fmla="*/ 0 h 6"/>
                  <a:gd name="T14" fmla="*/ 18 w 24"/>
                  <a:gd name="T15" fmla="*/ 0 h 6"/>
                  <a:gd name="T16" fmla="*/ 24 w 24"/>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6">
                    <a:moveTo>
                      <a:pt x="24" y="0"/>
                    </a:moveTo>
                    <a:lnTo>
                      <a:pt x="18" y="0"/>
                    </a:lnTo>
                    <a:lnTo>
                      <a:pt x="12" y="6"/>
                    </a:lnTo>
                    <a:lnTo>
                      <a:pt x="6" y="6"/>
                    </a:lnTo>
                    <a:lnTo>
                      <a:pt x="0" y="0"/>
                    </a:lnTo>
                    <a:lnTo>
                      <a:pt x="6" y="0"/>
                    </a:lnTo>
                    <a:lnTo>
                      <a:pt x="12" y="0"/>
                    </a:lnTo>
                    <a:lnTo>
                      <a:pt x="18" y="0"/>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26" name="Freeform 101"/>
              <p:cNvSpPr>
                <a:spLocks/>
              </p:cNvSpPr>
              <p:nvPr/>
            </p:nvSpPr>
            <p:spPr bwMode="auto">
              <a:xfrm>
                <a:off x="1962" y="2022"/>
                <a:ext cx="24" cy="6"/>
              </a:xfrm>
              <a:custGeom>
                <a:avLst/>
                <a:gdLst>
                  <a:gd name="T0" fmla="*/ 24 w 24"/>
                  <a:gd name="T1" fmla="*/ 6 h 6"/>
                  <a:gd name="T2" fmla="*/ 18 w 24"/>
                  <a:gd name="T3" fmla="*/ 6 h 6"/>
                  <a:gd name="T4" fmla="*/ 6 w 24"/>
                  <a:gd name="T5" fmla="*/ 6 h 6"/>
                  <a:gd name="T6" fmla="*/ 0 w 24"/>
                  <a:gd name="T7" fmla="*/ 6 h 6"/>
                  <a:gd name="T8" fmla="*/ 0 w 24"/>
                  <a:gd name="T9" fmla="*/ 0 h 6"/>
                  <a:gd name="T10" fmla="*/ 24 w 24"/>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18" y="6"/>
                    </a:lnTo>
                    <a:lnTo>
                      <a:pt x="6" y="6"/>
                    </a:lnTo>
                    <a:lnTo>
                      <a:pt x="0" y="6"/>
                    </a:lnTo>
                    <a:lnTo>
                      <a:pt x="0" y="0"/>
                    </a:lnTo>
                    <a:lnTo>
                      <a:pt x="2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27" name="Freeform 102"/>
              <p:cNvSpPr>
                <a:spLocks/>
              </p:cNvSpPr>
              <p:nvPr/>
            </p:nvSpPr>
            <p:spPr bwMode="auto">
              <a:xfrm>
                <a:off x="1680" y="2028"/>
                <a:ext cx="12" cy="1"/>
              </a:xfrm>
              <a:custGeom>
                <a:avLst/>
                <a:gdLst>
                  <a:gd name="T0" fmla="*/ 12 w 12"/>
                  <a:gd name="T1" fmla="*/ 0 h 1"/>
                  <a:gd name="T2" fmla="*/ 6 w 12"/>
                  <a:gd name="T3" fmla="*/ 0 h 1"/>
                  <a:gd name="T4" fmla="*/ 0 w 12"/>
                  <a:gd name="T5" fmla="*/ 0 h 1"/>
                  <a:gd name="T6" fmla="*/ 0 w 12"/>
                  <a:gd name="T7" fmla="*/ 0 h 1"/>
                  <a:gd name="T8" fmla="*/ 6 w 12"/>
                  <a:gd name="T9" fmla="*/ 0 h 1"/>
                  <a:gd name="T10" fmla="*/ 12 w 12"/>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
                    <a:moveTo>
                      <a:pt x="12" y="0"/>
                    </a:moveTo>
                    <a:lnTo>
                      <a:pt x="6" y="0"/>
                    </a:lnTo>
                    <a:lnTo>
                      <a:pt x="0" y="0"/>
                    </a:lnTo>
                    <a:lnTo>
                      <a:pt x="6"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28" name="Freeform 103"/>
              <p:cNvSpPr>
                <a:spLocks/>
              </p:cNvSpPr>
              <p:nvPr/>
            </p:nvSpPr>
            <p:spPr bwMode="auto">
              <a:xfrm>
                <a:off x="756" y="2034"/>
                <a:ext cx="54" cy="42"/>
              </a:xfrm>
              <a:custGeom>
                <a:avLst/>
                <a:gdLst>
                  <a:gd name="T0" fmla="*/ 54 w 54"/>
                  <a:gd name="T1" fmla="*/ 18 h 42"/>
                  <a:gd name="T2" fmla="*/ 54 w 54"/>
                  <a:gd name="T3" fmla="*/ 24 h 42"/>
                  <a:gd name="T4" fmla="*/ 48 w 54"/>
                  <a:gd name="T5" fmla="*/ 36 h 42"/>
                  <a:gd name="T6" fmla="*/ 42 w 54"/>
                  <a:gd name="T7" fmla="*/ 42 h 42"/>
                  <a:gd name="T8" fmla="*/ 36 w 54"/>
                  <a:gd name="T9" fmla="*/ 42 h 42"/>
                  <a:gd name="T10" fmla="*/ 30 w 54"/>
                  <a:gd name="T11" fmla="*/ 42 h 42"/>
                  <a:gd name="T12" fmla="*/ 24 w 54"/>
                  <a:gd name="T13" fmla="*/ 42 h 42"/>
                  <a:gd name="T14" fmla="*/ 18 w 54"/>
                  <a:gd name="T15" fmla="*/ 42 h 42"/>
                  <a:gd name="T16" fmla="*/ 12 w 54"/>
                  <a:gd name="T17" fmla="*/ 36 h 42"/>
                  <a:gd name="T18" fmla="*/ 6 w 54"/>
                  <a:gd name="T19" fmla="*/ 30 h 42"/>
                  <a:gd name="T20" fmla="*/ 6 w 54"/>
                  <a:gd name="T21" fmla="*/ 24 h 42"/>
                  <a:gd name="T22" fmla="*/ 0 w 54"/>
                  <a:gd name="T23" fmla="*/ 18 h 42"/>
                  <a:gd name="T24" fmla="*/ 6 w 54"/>
                  <a:gd name="T25" fmla="*/ 18 h 42"/>
                  <a:gd name="T26" fmla="*/ 6 w 54"/>
                  <a:gd name="T27" fmla="*/ 12 h 42"/>
                  <a:gd name="T28" fmla="*/ 12 w 54"/>
                  <a:gd name="T29" fmla="*/ 6 h 42"/>
                  <a:gd name="T30" fmla="*/ 18 w 54"/>
                  <a:gd name="T31" fmla="*/ 0 h 42"/>
                  <a:gd name="T32" fmla="*/ 24 w 54"/>
                  <a:gd name="T33" fmla="*/ 0 h 42"/>
                  <a:gd name="T34" fmla="*/ 30 w 54"/>
                  <a:gd name="T35" fmla="*/ 0 h 42"/>
                  <a:gd name="T36" fmla="*/ 42 w 54"/>
                  <a:gd name="T37" fmla="*/ 6 h 42"/>
                  <a:gd name="T38" fmla="*/ 42 w 54"/>
                  <a:gd name="T39" fmla="*/ 6 h 42"/>
                  <a:gd name="T40" fmla="*/ 48 w 54"/>
                  <a:gd name="T41" fmla="*/ 6 h 42"/>
                  <a:gd name="T42" fmla="*/ 54 w 54"/>
                  <a:gd name="T43" fmla="*/ 12 h 42"/>
                  <a:gd name="T44" fmla="*/ 54 w 54"/>
                  <a:gd name="T45" fmla="*/ 18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2">
                    <a:moveTo>
                      <a:pt x="54" y="18"/>
                    </a:moveTo>
                    <a:lnTo>
                      <a:pt x="54" y="24"/>
                    </a:lnTo>
                    <a:lnTo>
                      <a:pt x="48" y="36"/>
                    </a:lnTo>
                    <a:lnTo>
                      <a:pt x="42" y="42"/>
                    </a:lnTo>
                    <a:lnTo>
                      <a:pt x="36" y="42"/>
                    </a:lnTo>
                    <a:lnTo>
                      <a:pt x="30" y="42"/>
                    </a:lnTo>
                    <a:lnTo>
                      <a:pt x="24" y="42"/>
                    </a:lnTo>
                    <a:lnTo>
                      <a:pt x="18" y="42"/>
                    </a:lnTo>
                    <a:lnTo>
                      <a:pt x="12" y="36"/>
                    </a:lnTo>
                    <a:lnTo>
                      <a:pt x="6" y="30"/>
                    </a:lnTo>
                    <a:lnTo>
                      <a:pt x="6" y="24"/>
                    </a:lnTo>
                    <a:lnTo>
                      <a:pt x="0" y="18"/>
                    </a:lnTo>
                    <a:lnTo>
                      <a:pt x="6" y="18"/>
                    </a:lnTo>
                    <a:lnTo>
                      <a:pt x="6" y="12"/>
                    </a:lnTo>
                    <a:lnTo>
                      <a:pt x="12" y="6"/>
                    </a:lnTo>
                    <a:lnTo>
                      <a:pt x="18" y="0"/>
                    </a:lnTo>
                    <a:lnTo>
                      <a:pt x="24" y="0"/>
                    </a:lnTo>
                    <a:lnTo>
                      <a:pt x="30" y="0"/>
                    </a:lnTo>
                    <a:lnTo>
                      <a:pt x="42" y="6"/>
                    </a:lnTo>
                    <a:lnTo>
                      <a:pt x="48" y="6"/>
                    </a:lnTo>
                    <a:lnTo>
                      <a:pt x="54" y="12"/>
                    </a:lnTo>
                    <a:lnTo>
                      <a:pt x="5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29" name="Freeform 104"/>
              <p:cNvSpPr>
                <a:spLocks/>
              </p:cNvSpPr>
              <p:nvPr/>
            </p:nvSpPr>
            <p:spPr bwMode="auto">
              <a:xfrm>
                <a:off x="1614" y="2040"/>
                <a:ext cx="12" cy="12"/>
              </a:xfrm>
              <a:custGeom>
                <a:avLst/>
                <a:gdLst>
                  <a:gd name="T0" fmla="*/ 6 w 12"/>
                  <a:gd name="T1" fmla="*/ 12 h 12"/>
                  <a:gd name="T2" fmla="*/ 0 w 12"/>
                  <a:gd name="T3" fmla="*/ 12 h 12"/>
                  <a:gd name="T4" fmla="*/ 0 w 12"/>
                  <a:gd name="T5" fmla="*/ 6 h 12"/>
                  <a:gd name="T6" fmla="*/ 6 w 12"/>
                  <a:gd name="T7" fmla="*/ 0 h 12"/>
                  <a:gd name="T8" fmla="*/ 12 w 12"/>
                  <a:gd name="T9" fmla="*/ 6 h 12"/>
                  <a:gd name="T10" fmla="*/ 6 w 12"/>
                  <a:gd name="T11" fmla="*/ 12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12"/>
                    </a:moveTo>
                    <a:lnTo>
                      <a:pt x="0" y="12"/>
                    </a:lnTo>
                    <a:lnTo>
                      <a:pt x="0" y="6"/>
                    </a:lnTo>
                    <a:lnTo>
                      <a:pt x="6" y="0"/>
                    </a:lnTo>
                    <a:lnTo>
                      <a:pt x="12" y="6"/>
                    </a:lnTo>
                    <a:lnTo>
                      <a:pt x="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30" name="Freeform 105"/>
              <p:cNvSpPr>
                <a:spLocks/>
              </p:cNvSpPr>
              <p:nvPr/>
            </p:nvSpPr>
            <p:spPr bwMode="auto">
              <a:xfrm>
                <a:off x="2628" y="2040"/>
                <a:ext cx="6" cy="12"/>
              </a:xfrm>
              <a:custGeom>
                <a:avLst/>
                <a:gdLst>
                  <a:gd name="T0" fmla="*/ 6 w 6"/>
                  <a:gd name="T1" fmla="*/ 12 h 12"/>
                  <a:gd name="T2" fmla="*/ 6 w 6"/>
                  <a:gd name="T3" fmla="*/ 12 h 12"/>
                  <a:gd name="T4" fmla="*/ 0 w 6"/>
                  <a:gd name="T5" fmla="*/ 12 h 12"/>
                  <a:gd name="T6" fmla="*/ 0 w 6"/>
                  <a:gd name="T7" fmla="*/ 12 h 12"/>
                  <a:gd name="T8" fmla="*/ 0 w 6"/>
                  <a:gd name="T9" fmla="*/ 6 h 12"/>
                  <a:gd name="T10" fmla="*/ 0 w 6"/>
                  <a:gd name="T11" fmla="*/ 0 h 12"/>
                  <a:gd name="T12" fmla="*/ 6 w 6"/>
                  <a:gd name="T13" fmla="*/ 0 h 12"/>
                  <a:gd name="T14" fmla="*/ 6 w 6"/>
                  <a:gd name="T15" fmla="*/ 0 h 12"/>
                  <a:gd name="T16" fmla="*/ 6 w 6"/>
                  <a:gd name="T17" fmla="*/ 6 h 12"/>
                  <a:gd name="T18" fmla="*/ 6 w 6"/>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12">
                    <a:moveTo>
                      <a:pt x="6" y="12"/>
                    </a:moveTo>
                    <a:lnTo>
                      <a:pt x="6" y="12"/>
                    </a:lnTo>
                    <a:lnTo>
                      <a:pt x="0" y="12"/>
                    </a:lnTo>
                    <a:lnTo>
                      <a:pt x="0" y="6"/>
                    </a:lnTo>
                    <a:lnTo>
                      <a:pt x="0" y="0"/>
                    </a:lnTo>
                    <a:lnTo>
                      <a:pt x="6" y="0"/>
                    </a:lnTo>
                    <a:lnTo>
                      <a:pt x="6" y="6"/>
                    </a:lnTo>
                    <a:lnTo>
                      <a:pt x="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31" name="Freeform 106"/>
              <p:cNvSpPr>
                <a:spLocks/>
              </p:cNvSpPr>
              <p:nvPr/>
            </p:nvSpPr>
            <p:spPr bwMode="auto">
              <a:xfrm>
                <a:off x="96" y="2040"/>
                <a:ext cx="18" cy="108"/>
              </a:xfrm>
              <a:custGeom>
                <a:avLst/>
                <a:gdLst>
                  <a:gd name="T0" fmla="*/ 12 w 18"/>
                  <a:gd name="T1" fmla="*/ 0 h 108"/>
                  <a:gd name="T2" fmla="*/ 18 w 18"/>
                  <a:gd name="T3" fmla="*/ 12 h 108"/>
                  <a:gd name="T4" fmla="*/ 18 w 18"/>
                  <a:gd name="T5" fmla="*/ 18 h 108"/>
                  <a:gd name="T6" fmla="*/ 18 w 18"/>
                  <a:gd name="T7" fmla="*/ 30 h 108"/>
                  <a:gd name="T8" fmla="*/ 18 w 18"/>
                  <a:gd name="T9" fmla="*/ 36 h 108"/>
                  <a:gd name="T10" fmla="*/ 18 w 18"/>
                  <a:gd name="T11" fmla="*/ 42 h 108"/>
                  <a:gd name="T12" fmla="*/ 18 w 18"/>
                  <a:gd name="T13" fmla="*/ 54 h 108"/>
                  <a:gd name="T14" fmla="*/ 18 w 18"/>
                  <a:gd name="T15" fmla="*/ 66 h 108"/>
                  <a:gd name="T16" fmla="*/ 18 w 18"/>
                  <a:gd name="T17" fmla="*/ 72 h 108"/>
                  <a:gd name="T18" fmla="*/ 12 w 18"/>
                  <a:gd name="T19" fmla="*/ 72 h 108"/>
                  <a:gd name="T20" fmla="*/ 6 w 18"/>
                  <a:gd name="T21" fmla="*/ 78 h 108"/>
                  <a:gd name="T22" fmla="*/ 6 w 18"/>
                  <a:gd name="T23" fmla="*/ 78 h 108"/>
                  <a:gd name="T24" fmla="*/ 6 w 18"/>
                  <a:gd name="T25" fmla="*/ 84 h 108"/>
                  <a:gd name="T26" fmla="*/ 6 w 18"/>
                  <a:gd name="T27" fmla="*/ 84 h 108"/>
                  <a:gd name="T28" fmla="*/ 6 w 18"/>
                  <a:gd name="T29" fmla="*/ 90 h 108"/>
                  <a:gd name="T30" fmla="*/ 6 w 18"/>
                  <a:gd name="T31" fmla="*/ 96 h 108"/>
                  <a:gd name="T32" fmla="*/ 6 w 18"/>
                  <a:gd name="T33" fmla="*/ 102 h 108"/>
                  <a:gd name="T34" fmla="*/ 12 w 18"/>
                  <a:gd name="T35" fmla="*/ 108 h 108"/>
                  <a:gd name="T36" fmla="*/ 18 w 18"/>
                  <a:gd name="T37" fmla="*/ 108 h 108"/>
                  <a:gd name="T38" fmla="*/ 12 w 18"/>
                  <a:gd name="T39" fmla="*/ 108 h 108"/>
                  <a:gd name="T40" fmla="*/ 6 w 18"/>
                  <a:gd name="T41" fmla="*/ 108 h 108"/>
                  <a:gd name="T42" fmla="*/ 6 w 18"/>
                  <a:gd name="T43" fmla="*/ 96 h 108"/>
                  <a:gd name="T44" fmla="*/ 0 w 18"/>
                  <a:gd name="T45" fmla="*/ 84 h 108"/>
                  <a:gd name="T46" fmla="*/ 0 w 18"/>
                  <a:gd name="T47" fmla="*/ 72 h 108"/>
                  <a:gd name="T48" fmla="*/ 0 w 18"/>
                  <a:gd name="T49" fmla="*/ 60 h 108"/>
                  <a:gd name="T50" fmla="*/ 0 w 18"/>
                  <a:gd name="T51" fmla="*/ 42 h 108"/>
                  <a:gd name="T52" fmla="*/ 0 w 18"/>
                  <a:gd name="T53" fmla="*/ 30 h 108"/>
                  <a:gd name="T54" fmla="*/ 0 w 18"/>
                  <a:gd name="T55" fmla="*/ 18 h 108"/>
                  <a:gd name="T56" fmla="*/ 0 w 18"/>
                  <a:gd name="T57" fmla="*/ 6 h 108"/>
                  <a:gd name="T58" fmla="*/ 6 w 18"/>
                  <a:gd name="T59" fmla="*/ 0 h 108"/>
                  <a:gd name="T60" fmla="*/ 12 w 18"/>
                  <a:gd name="T61" fmla="*/ 0 h 1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8" h="108">
                    <a:moveTo>
                      <a:pt x="12" y="0"/>
                    </a:moveTo>
                    <a:lnTo>
                      <a:pt x="18" y="12"/>
                    </a:lnTo>
                    <a:lnTo>
                      <a:pt x="18" y="18"/>
                    </a:lnTo>
                    <a:lnTo>
                      <a:pt x="18" y="30"/>
                    </a:lnTo>
                    <a:lnTo>
                      <a:pt x="18" y="36"/>
                    </a:lnTo>
                    <a:lnTo>
                      <a:pt x="18" y="42"/>
                    </a:lnTo>
                    <a:lnTo>
                      <a:pt x="18" y="54"/>
                    </a:lnTo>
                    <a:lnTo>
                      <a:pt x="18" y="66"/>
                    </a:lnTo>
                    <a:lnTo>
                      <a:pt x="18" y="72"/>
                    </a:lnTo>
                    <a:lnTo>
                      <a:pt x="12" y="72"/>
                    </a:lnTo>
                    <a:lnTo>
                      <a:pt x="6" y="78"/>
                    </a:lnTo>
                    <a:lnTo>
                      <a:pt x="6" y="84"/>
                    </a:lnTo>
                    <a:lnTo>
                      <a:pt x="6" y="90"/>
                    </a:lnTo>
                    <a:lnTo>
                      <a:pt x="6" y="96"/>
                    </a:lnTo>
                    <a:lnTo>
                      <a:pt x="6" y="102"/>
                    </a:lnTo>
                    <a:lnTo>
                      <a:pt x="12" y="108"/>
                    </a:lnTo>
                    <a:lnTo>
                      <a:pt x="18" y="108"/>
                    </a:lnTo>
                    <a:lnTo>
                      <a:pt x="12" y="108"/>
                    </a:lnTo>
                    <a:lnTo>
                      <a:pt x="6" y="108"/>
                    </a:lnTo>
                    <a:lnTo>
                      <a:pt x="6" y="96"/>
                    </a:lnTo>
                    <a:lnTo>
                      <a:pt x="0" y="84"/>
                    </a:lnTo>
                    <a:lnTo>
                      <a:pt x="0" y="72"/>
                    </a:lnTo>
                    <a:lnTo>
                      <a:pt x="0" y="60"/>
                    </a:lnTo>
                    <a:lnTo>
                      <a:pt x="0" y="42"/>
                    </a:lnTo>
                    <a:lnTo>
                      <a:pt x="0" y="30"/>
                    </a:lnTo>
                    <a:lnTo>
                      <a:pt x="0" y="18"/>
                    </a:lnTo>
                    <a:lnTo>
                      <a:pt x="0" y="6"/>
                    </a:lnTo>
                    <a:lnTo>
                      <a:pt x="6" y="0"/>
                    </a:lnTo>
                    <a:lnTo>
                      <a:pt x="12"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32" name="Freeform 107"/>
              <p:cNvSpPr>
                <a:spLocks/>
              </p:cNvSpPr>
              <p:nvPr/>
            </p:nvSpPr>
            <p:spPr bwMode="auto">
              <a:xfrm>
                <a:off x="768" y="2046"/>
                <a:ext cx="36" cy="18"/>
              </a:xfrm>
              <a:custGeom>
                <a:avLst/>
                <a:gdLst>
                  <a:gd name="T0" fmla="*/ 36 w 36"/>
                  <a:gd name="T1" fmla="*/ 12 h 18"/>
                  <a:gd name="T2" fmla="*/ 30 w 36"/>
                  <a:gd name="T3" fmla="*/ 18 h 18"/>
                  <a:gd name="T4" fmla="*/ 24 w 36"/>
                  <a:gd name="T5" fmla="*/ 18 h 18"/>
                  <a:gd name="T6" fmla="*/ 18 w 36"/>
                  <a:gd name="T7" fmla="*/ 18 h 18"/>
                  <a:gd name="T8" fmla="*/ 12 w 36"/>
                  <a:gd name="T9" fmla="*/ 18 h 18"/>
                  <a:gd name="T10" fmla="*/ 6 w 36"/>
                  <a:gd name="T11" fmla="*/ 18 h 18"/>
                  <a:gd name="T12" fmla="*/ 0 w 36"/>
                  <a:gd name="T13" fmla="*/ 18 h 18"/>
                  <a:gd name="T14" fmla="*/ 0 w 36"/>
                  <a:gd name="T15" fmla="*/ 12 h 18"/>
                  <a:gd name="T16" fmla="*/ 0 w 36"/>
                  <a:gd name="T17" fmla="*/ 6 h 18"/>
                  <a:gd name="T18" fmla="*/ 6 w 36"/>
                  <a:gd name="T19" fmla="*/ 0 h 18"/>
                  <a:gd name="T20" fmla="*/ 6 w 36"/>
                  <a:gd name="T21" fmla="*/ 0 h 18"/>
                  <a:gd name="T22" fmla="*/ 18 w 36"/>
                  <a:gd name="T23" fmla="*/ 0 h 18"/>
                  <a:gd name="T24" fmla="*/ 24 w 36"/>
                  <a:gd name="T25" fmla="*/ 0 h 18"/>
                  <a:gd name="T26" fmla="*/ 30 w 36"/>
                  <a:gd name="T27" fmla="*/ 6 h 18"/>
                  <a:gd name="T28" fmla="*/ 36 w 36"/>
                  <a:gd name="T29" fmla="*/ 12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 h="18">
                    <a:moveTo>
                      <a:pt x="36" y="12"/>
                    </a:moveTo>
                    <a:lnTo>
                      <a:pt x="30" y="18"/>
                    </a:lnTo>
                    <a:lnTo>
                      <a:pt x="24" y="18"/>
                    </a:lnTo>
                    <a:lnTo>
                      <a:pt x="18" y="18"/>
                    </a:lnTo>
                    <a:lnTo>
                      <a:pt x="12" y="18"/>
                    </a:lnTo>
                    <a:lnTo>
                      <a:pt x="6" y="18"/>
                    </a:lnTo>
                    <a:lnTo>
                      <a:pt x="0" y="18"/>
                    </a:lnTo>
                    <a:lnTo>
                      <a:pt x="0" y="12"/>
                    </a:lnTo>
                    <a:lnTo>
                      <a:pt x="0" y="6"/>
                    </a:lnTo>
                    <a:lnTo>
                      <a:pt x="6" y="0"/>
                    </a:lnTo>
                    <a:lnTo>
                      <a:pt x="18" y="0"/>
                    </a:lnTo>
                    <a:lnTo>
                      <a:pt x="24" y="0"/>
                    </a:lnTo>
                    <a:lnTo>
                      <a:pt x="30" y="6"/>
                    </a:lnTo>
                    <a:lnTo>
                      <a:pt x="3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33" name="Freeform 108"/>
              <p:cNvSpPr>
                <a:spLocks/>
              </p:cNvSpPr>
              <p:nvPr/>
            </p:nvSpPr>
            <p:spPr bwMode="auto">
              <a:xfrm>
                <a:off x="1734" y="2052"/>
                <a:ext cx="12" cy="30"/>
              </a:xfrm>
              <a:custGeom>
                <a:avLst/>
                <a:gdLst>
                  <a:gd name="T0" fmla="*/ 12 w 12"/>
                  <a:gd name="T1" fmla="*/ 6 h 30"/>
                  <a:gd name="T2" fmla="*/ 12 w 12"/>
                  <a:gd name="T3" fmla="*/ 12 h 30"/>
                  <a:gd name="T4" fmla="*/ 12 w 12"/>
                  <a:gd name="T5" fmla="*/ 18 h 30"/>
                  <a:gd name="T6" fmla="*/ 12 w 12"/>
                  <a:gd name="T7" fmla="*/ 24 h 30"/>
                  <a:gd name="T8" fmla="*/ 12 w 12"/>
                  <a:gd name="T9" fmla="*/ 30 h 30"/>
                  <a:gd name="T10" fmla="*/ 6 w 12"/>
                  <a:gd name="T11" fmla="*/ 30 h 30"/>
                  <a:gd name="T12" fmla="*/ 0 w 12"/>
                  <a:gd name="T13" fmla="*/ 30 h 30"/>
                  <a:gd name="T14" fmla="*/ 0 w 12"/>
                  <a:gd name="T15" fmla="*/ 24 h 30"/>
                  <a:gd name="T16" fmla="*/ 0 w 12"/>
                  <a:gd name="T17" fmla="*/ 12 h 30"/>
                  <a:gd name="T18" fmla="*/ 0 w 12"/>
                  <a:gd name="T19" fmla="*/ 6 h 30"/>
                  <a:gd name="T20" fmla="*/ 0 w 12"/>
                  <a:gd name="T21" fmla="*/ 0 h 30"/>
                  <a:gd name="T22" fmla="*/ 6 w 12"/>
                  <a:gd name="T23" fmla="*/ 0 h 30"/>
                  <a:gd name="T24" fmla="*/ 12 w 12"/>
                  <a:gd name="T25" fmla="*/ 6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30">
                    <a:moveTo>
                      <a:pt x="12" y="6"/>
                    </a:moveTo>
                    <a:lnTo>
                      <a:pt x="12" y="12"/>
                    </a:lnTo>
                    <a:lnTo>
                      <a:pt x="12" y="18"/>
                    </a:lnTo>
                    <a:lnTo>
                      <a:pt x="12" y="24"/>
                    </a:lnTo>
                    <a:lnTo>
                      <a:pt x="12" y="30"/>
                    </a:lnTo>
                    <a:lnTo>
                      <a:pt x="6" y="30"/>
                    </a:lnTo>
                    <a:lnTo>
                      <a:pt x="0" y="30"/>
                    </a:lnTo>
                    <a:lnTo>
                      <a:pt x="0" y="24"/>
                    </a:lnTo>
                    <a:lnTo>
                      <a:pt x="0" y="12"/>
                    </a:lnTo>
                    <a:lnTo>
                      <a:pt x="0" y="6"/>
                    </a:lnTo>
                    <a:lnTo>
                      <a:pt x="0" y="0"/>
                    </a:lnTo>
                    <a:lnTo>
                      <a:pt x="6" y="0"/>
                    </a:lnTo>
                    <a:lnTo>
                      <a:pt x="1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34" name="Freeform 109"/>
              <p:cNvSpPr>
                <a:spLocks/>
              </p:cNvSpPr>
              <p:nvPr/>
            </p:nvSpPr>
            <p:spPr bwMode="auto">
              <a:xfrm>
                <a:off x="522" y="2052"/>
                <a:ext cx="282" cy="234"/>
              </a:xfrm>
              <a:custGeom>
                <a:avLst/>
                <a:gdLst>
                  <a:gd name="T0" fmla="*/ 72 w 282"/>
                  <a:gd name="T1" fmla="*/ 30 h 234"/>
                  <a:gd name="T2" fmla="*/ 84 w 282"/>
                  <a:gd name="T3" fmla="*/ 36 h 234"/>
                  <a:gd name="T4" fmla="*/ 102 w 282"/>
                  <a:gd name="T5" fmla="*/ 54 h 234"/>
                  <a:gd name="T6" fmla="*/ 126 w 282"/>
                  <a:gd name="T7" fmla="*/ 72 h 234"/>
                  <a:gd name="T8" fmla="*/ 150 w 282"/>
                  <a:gd name="T9" fmla="*/ 84 h 234"/>
                  <a:gd name="T10" fmla="*/ 174 w 282"/>
                  <a:gd name="T11" fmla="*/ 96 h 234"/>
                  <a:gd name="T12" fmla="*/ 192 w 282"/>
                  <a:gd name="T13" fmla="*/ 102 h 234"/>
                  <a:gd name="T14" fmla="*/ 210 w 282"/>
                  <a:gd name="T15" fmla="*/ 108 h 234"/>
                  <a:gd name="T16" fmla="*/ 210 w 282"/>
                  <a:gd name="T17" fmla="*/ 120 h 234"/>
                  <a:gd name="T18" fmla="*/ 216 w 282"/>
                  <a:gd name="T19" fmla="*/ 126 h 234"/>
                  <a:gd name="T20" fmla="*/ 222 w 282"/>
                  <a:gd name="T21" fmla="*/ 132 h 234"/>
                  <a:gd name="T22" fmla="*/ 234 w 282"/>
                  <a:gd name="T23" fmla="*/ 138 h 234"/>
                  <a:gd name="T24" fmla="*/ 240 w 282"/>
                  <a:gd name="T25" fmla="*/ 138 h 234"/>
                  <a:gd name="T26" fmla="*/ 246 w 282"/>
                  <a:gd name="T27" fmla="*/ 126 h 234"/>
                  <a:gd name="T28" fmla="*/ 252 w 282"/>
                  <a:gd name="T29" fmla="*/ 114 h 234"/>
                  <a:gd name="T30" fmla="*/ 258 w 282"/>
                  <a:gd name="T31" fmla="*/ 102 h 234"/>
                  <a:gd name="T32" fmla="*/ 270 w 282"/>
                  <a:gd name="T33" fmla="*/ 96 h 234"/>
                  <a:gd name="T34" fmla="*/ 276 w 282"/>
                  <a:gd name="T35" fmla="*/ 108 h 234"/>
                  <a:gd name="T36" fmla="*/ 276 w 282"/>
                  <a:gd name="T37" fmla="*/ 132 h 234"/>
                  <a:gd name="T38" fmla="*/ 276 w 282"/>
                  <a:gd name="T39" fmla="*/ 162 h 234"/>
                  <a:gd name="T40" fmla="*/ 270 w 282"/>
                  <a:gd name="T41" fmla="*/ 198 h 234"/>
                  <a:gd name="T42" fmla="*/ 252 w 282"/>
                  <a:gd name="T43" fmla="*/ 222 h 234"/>
                  <a:gd name="T44" fmla="*/ 234 w 282"/>
                  <a:gd name="T45" fmla="*/ 228 h 234"/>
                  <a:gd name="T46" fmla="*/ 222 w 282"/>
                  <a:gd name="T47" fmla="*/ 222 h 234"/>
                  <a:gd name="T48" fmla="*/ 216 w 282"/>
                  <a:gd name="T49" fmla="*/ 216 h 234"/>
                  <a:gd name="T50" fmla="*/ 204 w 282"/>
                  <a:gd name="T51" fmla="*/ 210 h 234"/>
                  <a:gd name="T52" fmla="*/ 192 w 282"/>
                  <a:gd name="T53" fmla="*/ 198 h 234"/>
                  <a:gd name="T54" fmla="*/ 186 w 282"/>
                  <a:gd name="T55" fmla="*/ 186 h 234"/>
                  <a:gd name="T56" fmla="*/ 186 w 282"/>
                  <a:gd name="T57" fmla="*/ 174 h 234"/>
                  <a:gd name="T58" fmla="*/ 204 w 282"/>
                  <a:gd name="T59" fmla="*/ 168 h 234"/>
                  <a:gd name="T60" fmla="*/ 198 w 282"/>
                  <a:gd name="T61" fmla="*/ 156 h 234"/>
                  <a:gd name="T62" fmla="*/ 186 w 282"/>
                  <a:gd name="T63" fmla="*/ 156 h 234"/>
                  <a:gd name="T64" fmla="*/ 180 w 282"/>
                  <a:gd name="T65" fmla="*/ 150 h 234"/>
                  <a:gd name="T66" fmla="*/ 174 w 282"/>
                  <a:gd name="T67" fmla="*/ 144 h 234"/>
                  <a:gd name="T68" fmla="*/ 168 w 282"/>
                  <a:gd name="T69" fmla="*/ 150 h 234"/>
                  <a:gd name="T70" fmla="*/ 162 w 282"/>
                  <a:gd name="T71" fmla="*/ 138 h 234"/>
                  <a:gd name="T72" fmla="*/ 156 w 282"/>
                  <a:gd name="T73" fmla="*/ 126 h 234"/>
                  <a:gd name="T74" fmla="*/ 132 w 282"/>
                  <a:gd name="T75" fmla="*/ 114 h 234"/>
                  <a:gd name="T76" fmla="*/ 108 w 282"/>
                  <a:gd name="T77" fmla="*/ 102 h 234"/>
                  <a:gd name="T78" fmla="*/ 78 w 282"/>
                  <a:gd name="T79" fmla="*/ 90 h 234"/>
                  <a:gd name="T80" fmla="*/ 66 w 282"/>
                  <a:gd name="T81" fmla="*/ 84 h 234"/>
                  <a:gd name="T82" fmla="*/ 54 w 282"/>
                  <a:gd name="T83" fmla="*/ 84 h 234"/>
                  <a:gd name="T84" fmla="*/ 42 w 282"/>
                  <a:gd name="T85" fmla="*/ 72 h 234"/>
                  <a:gd name="T86" fmla="*/ 36 w 282"/>
                  <a:gd name="T87" fmla="*/ 60 h 234"/>
                  <a:gd name="T88" fmla="*/ 24 w 282"/>
                  <a:gd name="T89" fmla="*/ 54 h 234"/>
                  <a:gd name="T90" fmla="*/ 12 w 282"/>
                  <a:gd name="T91" fmla="*/ 54 h 234"/>
                  <a:gd name="T92" fmla="*/ 6 w 282"/>
                  <a:gd name="T93" fmla="*/ 54 h 234"/>
                  <a:gd name="T94" fmla="*/ 0 w 282"/>
                  <a:gd name="T95" fmla="*/ 48 h 234"/>
                  <a:gd name="T96" fmla="*/ 0 w 282"/>
                  <a:gd name="T97" fmla="*/ 36 h 234"/>
                  <a:gd name="T98" fmla="*/ 6 w 282"/>
                  <a:gd name="T99" fmla="*/ 30 h 234"/>
                  <a:gd name="T100" fmla="*/ 6 w 282"/>
                  <a:gd name="T101" fmla="*/ 18 h 234"/>
                  <a:gd name="T102" fmla="*/ 12 w 282"/>
                  <a:gd name="T103" fmla="*/ 6 h 234"/>
                  <a:gd name="T104" fmla="*/ 18 w 282"/>
                  <a:gd name="T105" fmla="*/ 6 h 234"/>
                  <a:gd name="T106" fmla="*/ 30 w 282"/>
                  <a:gd name="T107" fmla="*/ 18 h 234"/>
                  <a:gd name="T108" fmla="*/ 42 w 282"/>
                  <a:gd name="T109" fmla="*/ 24 h 234"/>
                  <a:gd name="T110" fmla="*/ 54 w 282"/>
                  <a:gd name="T111" fmla="*/ 30 h 2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2" h="234">
                    <a:moveTo>
                      <a:pt x="66" y="30"/>
                    </a:moveTo>
                    <a:lnTo>
                      <a:pt x="72" y="30"/>
                    </a:lnTo>
                    <a:lnTo>
                      <a:pt x="78" y="30"/>
                    </a:lnTo>
                    <a:lnTo>
                      <a:pt x="84" y="36"/>
                    </a:lnTo>
                    <a:lnTo>
                      <a:pt x="90" y="48"/>
                    </a:lnTo>
                    <a:lnTo>
                      <a:pt x="102" y="54"/>
                    </a:lnTo>
                    <a:lnTo>
                      <a:pt x="114" y="60"/>
                    </a:lnTo>
                    <a:lnTo>
                      <a:pt x="126" y="72"/>
                    </a:lnTo>
                    <a:lnTo>
                      <a:pt x="138" y="78"/>
                    </a:lnTo>
                    <a:lnTo>
                      <a:pt x="150" y="84"/>
                    </a:lnTo>
                    <a:lnTo>
                      <a:pt x="162" y="90"/>
                    </a:lnTo>
                    <a:lnTo>
                      <a:pt x="174" y="96"/>
                    </a:lnTo>
                    <a:lnTo>
                      <a:pt x="186" y="108"/>
                    </a:lnTo>
                    <a:lnTo>
                      <a:pt x="192" y="102"/>
                    </a:lnTo>
                    <a:lnTo>
                      <a:pt x="198" y="102"/>
                    </a:lnTo>
                    <a:lnTo>
                      <a:pt x="210" y="108"/>
                    </a:lnTo>
                    <a:lnTo>
                      <a:pt x="216" y="114"/>
                    </a:lnTo>
                    <a:lnTo>
                      <a:pt x="210" y="120"/>
                    </a:lnTo>
                    <a:lnTo>
                      <a:pt x="216" y="126"/>
                    </a:lnTo>
                    <a:lnTo>
                      <a:pt x="216" y="132"/>
                    </a:lnTo>
                    <a:lnTo>
                      <a:pt x="222" y="132"/>
                    </a:lnTo>
                    <a:lnTo>
                      <a:pt x="228" y="138"/>
                    </a:lnTo>
                    <a:lnTo>
                      <a:pt x="234" y="138"/>
                    </a:lnTo>
                    <a:lnTo>
                      <a:pt x="234" y="144"/>
                    </a:lnTo>
                    <a:lnTo>
                      <a:pt x="240" y="138"/>
                    </a:lnTo>
                    <a:lnTo>
                      <a:pt x="246" y="132"/>
                    </a:lnTo>
                    <a:lnTo>
                      <a:pt x="246" y="126"/>
                    </a:lnTo>
                    <a:lnTo>
                      <a:pt x="252" y="120"/>
                    </a:lnTo>
                    <a:lnTo>
                      <a:pt x="252" y="114"/>
                    </a:lnTo>
                    <a:lnTo>
                      <a:pt x="258" y="108"/>
                    </a:lnTo>
                    <a:lnTo>
                      <a:pt x="258" y="102"/>
                    </a:lnTo>
                    <a:lnTo>
                      <a:pt x="264" y="96"/>
                    </a:lnTo>
                    <a:lnTo>
                      <a:pt x="270" y="96"/>
                    </a:lnTo>
                    <a:lnTo>
                      <a:pt x="276" y="102"/>
                    </a:lnTo>
                    <a:lnTo>
                      <a:pt x="276" y="108"/>
                    </a:lnTo>
                    <a:lnTo>
                      <a:pt x="282" y="114"/>
                    </a:lnTo>
                    <a:lnTo>
                      <a:pt x="276" y="132"/>
                    </a:lnTo>
                    <a:lnTo>
                      <a:pt x="276" y="150"/>
                    </a:lnTo>
                    <a:lnTo>
                      <a:pt x="276" y="162"/>
                    </a:lnTo>
                    <a:lnTo>
                      <a:pt x="276" y="180"/>
                    </a:lnTo>
                    <a:lnTo>
                      <a:pt x="270" y="198"/>
                    </a:lnTo>
                    <a:lnTo>
                      <a:pt x="264" y="210"/>
                    </a:lnTo>
                    <a:lnTo>
                      <a:pt x="252" y="222"/>
                    </a:lnTo>
                    <a:lnTo>
                      <a:pt x="240" y="234"/>
                    </a:lnTo>
                    <a:lnTo>
                      <a:pt x="234" y="228"/>
                    </a:lnTo>
                    <a:lnTo>
                      <a:pt x="228" y="228"/>
                    </a:lnTo>
                    <a:lnTo>
                      <a:pt x="222" y="222"/>
                    </a:lnTo>
                    <a:lnTo>
                      <a:pt x="216" y="216"/>
                    </a:lnTo>
                    <a:lnTo>
                      <a:pt x="210" y="210"/>
                    </a:lnTo>
                    <a:lnTo>
                      <a:pt x="204" y="210"/>
                    </a:lnTo>
                    <a:lnTo>
                      <a:pt x="198" y="204"/>
                    </a:lnTo>
                    <a:lnTo>
                      <a:pt x="192" y="198"/>
                    </a:lnTo>
                    <a:lnTo>
                      <a:pt x="192" y="192"/>
                    </a:lnTo>
                    <a:lnTo>
                      <a:pt x="186" y="186"/>
                    </a:lnTo>
                    <a:lnTo>
                      <a:pt x="180" y="180"/>
                    </a:lnTo>
                    <a:lnTo>
                      <a:pt x="186" y="174"/>
                    </a:lnTo>
                    <a:lnTo>
                      <a:pt x="192" y="174"/>
                    </a:lnTo>
                    <a:lnTo>
                      <a:pt x="204" y="168"/>
                    </a:lnTo>
                    <a:lnTo>
                      <a:pt x="210" y="162"/>
                    </a:lnTo>
                    <a:lnTo>
                      <a:pt x="198" y="156"/>
                    </a:lnTo>
                    <a:lnTo>
                      <a:pt x="192" y="156"/>
                    </a:lnTo>
                    <a:lnTo>
                      <a:pt x="186" y="156"/>
                    </a:lnTo>
                    <a:lnTo>
                      <a:pt x="180" y="156"/>
                    </a:lnTo>
                    <a:lnTo>
                      <a:pt x="180" y="150"/>
                    </a:lnTo>
                    <a:lnTo>
                      <a:pt x="174" y="144"/>
                    </a:lnTo>
                    <a:lnTo>
                      <a:pt x="168" y="150"/>
                    </a:lnTo>
                    <a:lnTo>
                      <a:pt x="162" y="144"/>
                    </a:lnTo>
                    <a:lnTo>
                      <a:pt x="162" y="138"/>
                    </a:lnTo>
                    <a:lnTo>
                      <a:pt x="168" y="138"/>
                    </a:lnTo>
                    <a:lnTo>
                      <a:pt x="156" y="126"/>
                    </a:lnTo>
                    <a:lnTo>
                      <a:pt x="144" y="120"/>
                    </a:lnTo>
                    <a:lnTo>
                      <a:pt x="132" y="114"/>
                    </a:lnTo>
                    <a:lnTo>
                      <a:pt x="120" y="108"/>
                    </a:lnTo>
                    <a:lnTo>
                      <a:pt x="108" y="102"/>
                    </a:lnTo>
                    <a:lnTo>
                      <a:pt x="96" y="90"/>
                    </a:lnTo>
                    <a:lnTo>
                      <a:pt x="78" y="90"/>
                    </a:lnTo>
                    <a:lnTo>
                      <a:pt x="66" y="84"/>
                    </a:lnTo>
                    <a:lnTo>
                      <a:pt x="60" y="84"/>
                    </a:lnTo>
                    <a:lnTo>
                      <a:pt x="54" y="84"/>
                    </a:lnTo>
                    <a:lnTo>
                      <a:pt x="48" y="78"/>
                    </a:lnTo>
                    <a:lnTo>
                      <a:pt x="42" y="72"/>
                    </a:lnTo>
                    <a:lnTo>
                      <a:pt x="42" y="66"/>
                    </a:lnTo>
                    <a:lnTo>
                      <a:pt x="36" y="60"/>
                    </a:lnTo>
                    <a:lnTo>
                      <a:pt x="30" y="60"/>
                    </a:lnTo>
                    <a:lnTo>
                      <a:pt x="24" y="54"/>
                    </a:lnTo>
                    <a:lnTo>
                      <a:pt x="18" y="54"/>
                    </a:lnTo>
                    <a:lnTo>
                      <a:pt x="12" y="54"/>
                    </a:lnTo>
                    <a:lnTo>
                      <a:pt x="6" y="54"/>
                    </a:lnTo>
                    <a:lnTo>
                      <a:pt x="0" y="48"/>
                    </a:lnTo>
                    <a:lnTo>
                      <a:pt x="0" y="42"/>
                    </a:lnTo>
                    <a:lnTo>
                      <a:pt x="0" y="36"/>
                    </a:lnTo>
                    <a:lnTo>
                      <a:pt x="6" y="30"/>
                    </a:lnTo>
                    <a:lnTo>
                      <a:pt x="6" y="24"/>
                    </a:lnTo>
                    <a:lnTo>
                      <a:pt x="6" y="18"/>
                    </a:lnTo>
                    <a:lnTo>
                      <a:pt x="6" y="12"/>
                    </a:lnTo>
                    <a:lnTo>
                      <a:pt x="12" y="6"/>
                    </a:lnTo>
                    <a:lnTo>
                      <a:pt x="12" y="0"/>
                    </a:lnTo>
                    <a:lnTo>
                      <a:pt x="18" y="6"/>
                    </a:lnTo>
                    <a:lnTo>
                      <a:pt x="24" y="12"/>
                    </a:lnTo>
                    <a:lnTo>
                      <a:pt x="30" y="18"/>
                    </a:lnTo>
                    <a:lnTo>
                      <a:pt x="36" y="18"/>
                    </a:lnTo>
                    <a:lnTo>
                      <a:pt x="42" y="24"/>
                    </a:lnTo>
                    <a:lnTo>
                      <a:pt x="48" y="24"/>
                    </a:lnTo>
                    <a:lnTo>
                      <a:pt x="54" y="30"/>
                    </a:lnTo>
                    <a:lnTo>
                      <a:pt x="66"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35" name="Freeform 110"/>
              <p:cNvSpPr>
                <a:spLocks/>
              </p:cNvSpPr>
              <p:nvPr/>
            </p:nvSpPr>
            <p:spPr bwMode="auto">
              <a:xfrm>
                <a:off x="2106" y="2052"/>
                <a:ext cx="18" cy="24"/>
              </a:xfrm>
              <a:custGeom>
                <a:avLst/>
                <a:gdLst>
                  <a:gd name="T0" fmla="*/ 12 w 18"/>
                  <a:gd name="T1" fmla="*/ 6 h 24"/>
                  <a:gd name="T2" fmla="*/ 12 w 18"/>
                  <a:gd name="T3" fmla="*/ 6 h 24"/>
                  <a:gd name="T4" fmla="*/ 18 w 18"/>
                  <a:gd name="T5" fmla="*/ 12 h 24"/>
                  <a:gd name="T6" fmla="*/ 18 w 18"/>
                  <a:gd name="T7" fmla="*/ 18 h 24"/>
                  <a:gd name="T8" fmla="*/ 18 w 18"/>
                  <a:gd name="T9" fmla="*/ 24 h 24"/>
                  <a:gd name="T10" fmla="*/ 6 w 18"/>
                  <a:gd name="T11" fmla="*/ 24 h 24"/>
                  <a:gd name="T12" fmla="*/ 0 w 18"/>
                  <a:gd name="T13" fmla="*/ 18 h 24"/>
                  <a:gd name="T14" fmla="*/ 0 w 18"/>
                  <a:gd name="T15" fmla="*/ 12 h 24"/>
                  <a:gd name="T16" fmla="*/ 0 w 18"/>
                  <a:gd name="T17" fmla="*/ 6 h 24"/>
                  <a:gd name="T18" fmla="*/ 6 w 18"/>
                  <a:gd name="T19" fmla="*/ 0 h 24"/>
                  <a:gd name="T20" fmla="*/ 12 w 18"/>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24">
                    <a:moveTo>
                      <a:pt x="12" y="6"/>
                    </a:moveTo>
                    <a:lnTo>
                      <a:pt x="12" y="6"/>
                    </a:lnTo>
                    <a:lnTo>
                      <a:pt x="18" y="12"/>
                    </a:lnTo>
                    <a:lnTo>
                      <a:pt x="18" y="18"/>
                    </a:lnTo>
                    <a:lnTo>
                      <a:pt x="18" y="24"/>
                    </a:lnTo>
                    <a:lnTo>
                      <a:pt x="6" y="24"/>
                    </a:lnTo>
                    <a:lnTo>
                      <a:pt x="0" y="18"/>
                    </a:lnTo>
                    <a:lnTo>
                      <a:pt x="0" y="12"/>
                    </a:lnTo>
                    <a:lnTo>
                      <a:pt x="0" y="6"/>
                    </a:lnTo>
                    <a:lnTo>
                      <a:pt x="6" y="0"/>
                    </a:lnTo>
                    <a:lnTo>
                      <a:pt x="1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36" name="Freeform 111"/>
              <p:cNvSpPr>
                <a:spLocks/>
              </p:cNvSpPr>
              <p:nvPr/>
            </p:nvSpPr>
            <p:spPr bwMode="auto">
              <a:xfrm>
                <a:off x="2484" y="2058"/>
                <a:ext cx="6" cy="18"/>
              </a:xfrm>
              <a:custGeom>
                <a:avLst/>
                <a:gdLst>
                  <a:gd name="T0" fmla="*/ 6 w 6"/>
                  <a:gd name="T1" fmla="*/ 18 h 18"/>
                  <a:gd name="T2" fmla="*/ 0 w 6"/>
                  <a:gd name="T3" fmla="*/ 18 h 18"/>
                  <a:gd name="T4" fmla="*/ 0 w 6"/>
                  <a:gd name="T5" fmla="*/ 12 h 18"/>
                  <a:gd name="T6" fmla="*/ 0 w 6"/>
                  <a:gd name="T7" fmla="*/ 6 h 18"/>
                  <a:gd name="T8" fmla="*/ 0 w 6"/>
                  <a:gd name="T9" fmla="*/ 0 h 18"/>
                  <a:gd name="T10" fmla="*/ 6 w 6"/>
                  <a:gd name="T11" fmla="*/ 0 h 18"/>
                  <a:gd name="T12" fmla="*/ 6 w 6"/>
                  <a:gd name="T13" fmla="*/ 0 h 18"/>
                  <a:gd name="T14" fmla="*/ 6 w 6"/>
                  <a:gd name="T15" fmla="*/ 18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18">
                    <a:moveTo>
                      <a:pt x="6" y="18"/>
                    </a:moveTo>
                    <a:lnTo>
                      <a:pt x="0" y="18"/>
                    </a:lnTo>
                    <a:lnTo>
                      <a:pt x="0" y="12"/>
                    </a:lnTo>
                    <a:lnTo>
                      <a:pt x="0" y="6"/>
                    </a:lnTo>
                    <a:lnTo>
                      <a:pt x="0" y="0"/>
                    </a:lnTo>
                    <a:lnTo>
                      <a:pt x="6" y="0"/>
                    </a:lnTo>
                    <a:lnTo>
                      <a:pt x="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37" name="Freeform 112"/>
              <p:cNvSpPr>
                <a:spLocks/>
              </p:cNvSpPr>
              <p:nvPr/>
            </p:nvSpPr>
            <p:spPr bwMode="auto">
              <a:xfrm>
                <a:off x="216" y="2064"/>
                <a:ext cx="36" cy="54"/>
              </a:xfrm>
              <a:custGeom>
                <a:avLst/>
                <a:gdLst>
                  <a:gd name="T0" fmla="*/ 36 w 36"/>
                  <a:gd name="T1" fmla="*/ 6 h 54"/>
                  <a:gd name="T2" fmla="*/ 30 w 36"/>
                  <a:gd name="T3" fmla="*/ 6 h 54"/>
                  <a:gd name="T4" fmla="*/ 24 w 36"/>
                  <a:gd name="T5" fmla="*/ 6 h 54"/>
                  <a:gd name="T6" fmla="*/ 12 w 36"/>
                  <a:gd name="T7" fmla="*/ 6 h 54"/>
                  <a:gd name="T8" fmla="*/ 6 w 36"/>
                  <a:gd name="T9" fmla="*/ 12 h 54"/>
                  <a:gd name="T10" fmla="*/ 6 w 36"/>
                  <a:gd name="T11" fmla="*/ 18 h 54"/>
                  <a:gd name="T12" fmla="*/ 12 w 36"/>
                  <a:gd name="T13" fmla="*/ 18 h 54"/>
                  <a:gd name="T14" fmla="*/ 24 w 36"/>
                  <a:gd name="T15" fmla="*/ 18 h 54"/>
                  <a:gd name="T16" fmla="*/ 30 w 36"/>
                  <a:gd name="T17" fmla="*/ 18 h 54"/>
                  <a:gd name="T18" fmla="*/ 36 w 36"/>
                  <a:gd name="T19" fmla="*/ 24 h 54"/>
                  <a:gd name="T20" fmla="*/ 30 w 36"/>
                  <a:gd name="T21" fmla="*/ 30 h 54"/>
                  <a:gd name="T22" fmla="*/ 24 w 36"/>
                  <a:gd name="T23" fmla="*/ 30 h 54"/>
                  <a:gd name="T24" fmla="*/ 18 w 36"/>
                  <a:gd name="T25" fmla="*/ 30 h 54"/>
                  <a:gd name="T26" fmla="*/ 12 w 36"/>
                  <a:gd name="T27" fmla="*/ 30 h 54"/>
                  <a:gd name="T28" fmla="*/ 6 w 36"/>
                  <a:gd name="T29" fmla="*/ 36 h 54"/>
                  <a:gd name="T30" fmla="*/ 12 w 36"/>
                  <a:gd name="T31" fmla="*/ 42 h 54"/>
                  <a:gd name="T32" fmla="*/ 12 w 36"/>
                  <a:gd name="T33" fmla="*/ 42 h 54"/>
                  <a:gd name="T34" fmla="*/ 18 w 36"/>
                  <a:gd name="T35" fmla="*/ 42 h 54"/>
                  <a:gd name="T36" fmla="*/ 24 w 36"/>
                  <a:gd name="T37" fmla="*/ 42 h 54"/>
                  <a:gd name="T38" fmla="*/ 30 w 36"/>
                  <a:gd name="T39" fmla="*/ 42 h 54"/>
                  <a:gd name="T40" fmla="*/ 30 w 36"/>
                  <a:gd name="T41" fmla="*/ 48 h 54"/>
                  <a:gd name="T42" fmla="*/ 24 w 36"/>
                  <a:gd name="T43" fmla="*/ 48 h 54"/>
                  <a:gd name="T44" fmla="*/ 18 w 36"/>
                  <a:gd name="T45" fmla="*/ 48 h 54"/>
                  <a:gd name="T46" fmla="*/ 12 w 36"/>
                  <a:gd name="T47" fmla="*/ 54 h 54"/>
                  <a:gd name="T48" fmla="*/ 6 w 36"/>
                  <a:gd name="T49" fmla="*/ 54 h 54"/>
                  <a:gd name="T50" fmla="*/ 0 w 36"/>
                  <a:gd name="T51" fmla="*/ 54 h 54"/>
                  <a:gd name="T52" fmla="*/ 0 w 36"/>
                  <a:gd name="T53" fmla="*/ 0 h 54"/>
                  <a:gd name="T54" fmla="*/ 0 w 36"/>
                  <a:gd name="T55" fmla="*/ 6 h 54"/>
                  <a:gd name="T56" fmla="*/ 6 w 36"/>
                  <a:gd name="T57" fmla="*/ 0 h 54"/>
                  <a:gd name="T58" fmla="*/ 6 w 36"/>
                  <a:gd name="T59" fmla="*/ 0 h 54"/>
                  <a:gd name="T60" fmla="*/ 12 w 36"/>
                  <a:gd name="T61" fmla="*/ 0 h 54"/>
                  <a:gd name="T62" fmla="*/ 18 w 36"/>
                  <a:gd name="T63" fmla="*/ 0 h 54"/>
                  <a:gd name="T64" fmla="*/ 24 w 36"/>
                  <a:gd name="T65" fmla="*/ 0 h 54"/>
                  <a:gd name="T66" fmla="*/ 30 w 36"/>
                  <a:gd name="T67" fmla="*/ 0 h 54"/>
                  <a:gd name="T68" fmla="*/ 36 w 36"/>
                  <a:gd name="T69" fmla="*/ 6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6" h="54">
                    <a:moveTo>
                      <a:pt x="36" y="6"/>
                    </a:moveTo>
                    <a:lnTo>
                      <a:pt x="30" y="6"/>
                    </a:lnTo>
                    <a:lnTo>
                      <a:pt x="24" y="6"/>
                    </a:lnTo>
                    <a:lnTo>
                      <a:pt x="12" y="6"/>
                    </a:lnTo>
                    <a:lnTo>
                      <a:pt x="6" y="12"/>
                    </a:lnTo>
                    <a:lnTo>
                      <a:pt x="6" y="18"/>
                    </a:lnTo>
                    <a:lnTo>
                      <a:pt x="12" y="18"/>
                    </a:lnTo>
                    <a:lnTo>
                      <a:pt x="24" y="18"/>
                    </a:lnTo>
                    <a:lnTo>
                      <a:pt x="30" y="18"/>
                    </a:lnTo>
                    <a:lnTo>
                      <a:pt x="36" y="24"/>
                    </a:lnTo>
                    <a:lnTo>
                      <a:pt x="30" y="30"/>
                    </a:lnTo>
                    <a:lnTo>
                      <a:pt x="24" y="30"/>
                    </a:lnTo>
                    <a:lnTo>
                      <a:pt x="18" y="30"/>
                    </a:lnTo>
                    <a:lnTo>
                      <a:pt x="12" y="30"/>
                    </a:lnTo>
                    <a:lnTo>
                      <a:pt x="6" y="36"/>
                    </a:lnTo>
                    <a:lnTo>
                      <a:pt x="12" y="42"/>
                    </a:lnTo>
                    <a:lnTo>
                      <a:pt x="18" y="42"/>
                    </a:lnTo>
                    <a:lnTo>
                      <a:pt x="24" y="42"/>
                    </a:lnTo>
                    <a:lnTo>
                      <a:pt x="30" y="42"/>
                    </a:lnTo>
                    <a:lnTo>
                      <a:pt x="30" y="48"/>
                    </a:lnTo>
                    <a:lnTo>
                      <a:pt x="24" y="48"/>
                    </a:lnTo>
                    <a:lnTo>
                      <a:pt x="18" y="48"/>
                    </a:lnTo>
                    <a:lnTo>
                      <a:pt x="12" y="54"/>
                    </a:lnTo>
                    <a:lnTo>
                      <a:pt x="6" y="54"/>
                    </a:lnTo>
                    <a:lnTo>
                      <a:pt x="0" y="54"/>
                    </a:lnTo>
                    <a:lnTo>
                      <a:pt x="0" y="0"/>
                    </a:lnTo>
                    <a:lnTo>
                      <a:pt x="0" y="6"/>
                    </a:lnTo>
                    <a:lnTo>
                      <a:pt x="6" y="0"/>
                    </a:lnTo>
                    <a:lnTo>
                      <a:pt x="12" y="0"/>
                    </a:lnTo>
                    <a:lnTo>
                      <a:pt x="18" y="0"/>
                    </a:lnTo>
                    <a:lnTo>
                      <a:pt x="24" y="0"/>
                    </a:lnTo>
                    <a:lnTo>
                      <a:pt x="30" y="0"/>
                    </a:lnTo>
                    <a:lnTo>
                      <a:pt x="36"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38" name="Freeform 113"/>
              <p:cNvSpPr>
                <a:spLocks/>
              </p:cNvSpPr>
              <p:nvPr/>
            </p:nvSpPr>
            <p:spPr bwMode="auto">
              <a:xfrm>
                <a:off x="438" y="2064"/>
                <a:ext cx="30" cy="54"/>
              </a:xfrm>
              <a:custGeom>
                <a:avLst/>
                <a:gdLst>
                  <a:gd name="T0" fmla="*/ 30 w 30"/>
                  <a:gd name="T1" fmla="*/ 6 h 54"/>
                  <a:gd name="T2" fmla="*/ 30 w 30"/>
                  <a:gd name="T3" fmla="*/ 6 h 54"/>
                  <a:gd name="T4" fmla="*/ 24 w 30"/>
                  <a:gd name="T5" fmla="*/ 6 h 54"/>
                  <a:gd name="T6" fmla="*/ 18 w 30"/>
                  <a:gd name="T7" fmla="*/ 6 h 54"/>
                  <a:gd name="T8" fmla="*/ 18 w 30"/>
                  <a:gd name="T9" fmla="*/ 6 h 54"/>
                  <a:gd name="T10" fmla="*/ 12 w 30"/>
                  <a:gd name="T11" fmla="*/ 6 h 54"/>
                  <a:gd name="T12" fmla="*/ 6 w 30"/>
                  <a:gd name="T13" fmla="*/ 12 h 54"/>
                  <a:gd name="T14" fmla="*/ 6 w 30"/>
                  <a:gd name="T15" fmla="*/ 12 h 54"/>
                  <a:gd name="T16" fmla="*/ 12 w 30"/>
                  <a:gd name="T17" fmla="*/ 18 h 54"/>
                  <a:gd name="T18" fmla="*/ 12 w 30"/>
                  <a:gd name="T19" fmla="*/ 18 h 54"/>
                  <a:gd name="T20" fmla="*/ 18 w 30"/>
                  <a:gd name="T21" fmla="*/ 18 h 54"/>
                  <a:gd name="T22" fmla="*/ 24 w 30"/>
                  <a:gd name="T23" fmla="*/ 18 h 54"/>
                  <a:gd name="T24" fmla="*/ 24 w 30"/>
                  <a:gd name="T25" fmla="*/ 24 h 54"/>
                  <a:gd name="T26" fmla="*/ 24 w 30"/>
                  <a:gd name="T27" fmla="*/ 30 h 54"/>
                  <a:gd name="T28" fmla="*/ 24 w 30"/>
                  <a:gd name="T29" fmla="*/ 30 h 54"/>
                  <a:gd name="T30" fmla="*/ 18 w 30"/>
                  <a:gd name="T31" fmla="*/ 30 h 54"/>
                  <a:gd name="T32" fmla="*/ 12 w 30"/>
                  <a:gd name="T33" fmla="*/ 30 h 54"/>
                  <a:gd name="T34" fmla="*/ 6 w 30"/>
                  <a:gd name="T35" fmla="*/ 42 h 54"/>
                  <a:gd name="T36" fmla="*/ 12 w 30"/>
                  <a:gd name="T37" fmla="*/ 42 h 54"/>
                  <a:gd name="T38" fmla="*/ 24 w 30"/>
                  <a:gd name="T39" fmla="*/ 42 h 54"/>
                  <a:gd name="T40" fmla="*/ 24 w 30"/>
                  <a:gd name="T41" fmla="*/ 42 h 54"/>
                  <a:gd name="T42" fmla="*/ 30 w 30"/>
                  <a:gd name="T43" fmla="*/ 48 h 54"/>
                  <a:gd name="T44" fmla="*/ 24 w 30"/>
                  <a:gd name="T45" fmla="*/ 54 h 54"/>
                  <a:gd name="T46" fmla="*/ 18 w 30"/>
                  <a:gd name="T47" fmla="*/ 54 h 54"/>
                  <a:gd name="T48" fmla="*/ 12 w 30"/>
                  <a:gd name="T49" fmla="*/ 48 h 54"/>
                  <a:gd name="T50" fmla="*/ 6 w 30"/>
                  <a:gd name="T51" fmla="*/ 54 h 54"/>
                  <a:gd name="T52" fmla="*/ 0 w 30"/>
                  <a:gd name="T53" fmla="*/ 48 h 54"/>
                  <a:gd name="T54" fmla="*/ 0 w 30"/>
                  <a:gd name="T55" fmla="*/ 42 h 54"/>
                  <a:gd name="T56" fmla="*/ 0 w 30"/>
                  <a:gd name="T57" fmla="*/ 36 h 54"/>
                  <a:gd name="T58" fmla="*/ 0 w 30"/>
                  <a:gd name="T59" fmla="*/ 30 h 54"/>
                  <a:gd name="T60" fmla="*/ 0 w 30"/>
                  <a:gd name="T61" fmla="*/ 24 h 54"/>
                  <a:gd name="T62" fmla="*/ 0 w 30"/>
                  <a:gd name="T63" fmla="*/ 18 h 54"/>
                  <a:gd name="T64" fmla="*/ 0 w 30"/>
                  <a:gd name="T65" fmla="*/ 12 h 54"/>
                  <a:gd name="T66" fmla="*/ 6 w 30"/>
                  <a:gd name="T67" fmla="*/ 0 h 54"/>
                  <a:gd name="T68" fmla="*/ 12 w 30"/>
                  <a:gd name="T69" fmla="*/ 0 h 54"/>
                  <a:gd name="T70" fmla="*/ 18 w 30"/>
                  <a:gd name="T71" fmla="*/ 0 h 54"/>
                  <a:gd name="T72" fmla="*/ 24 w 30"/>
                  <a:gd name="T73" fmla="*/ 0 h 54"/>
                  <a:gd name="T74" fmla="*/ 30 w 30"/>
                  <a:gd name="T75" fmla="*/ 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 h="54">
                    <a:moveTo>
                      <a:pt x="30" y="6"/>
                    </a:moveTo>
                    <a:lnTo>
                      <a:pt x="30" y="6"/>
                    </a:lnTo>
                    <a:lnTo>
                      <a:pt x="24" y="6"/>
                    </a:lnTo>
                    <a:lnTo>
                      <a:pt x="18" y="6"/>
                    </a:lnTo>
                    <a:lnTo>
                      <a:pt x="12" y="6"/>
                    </a:lnTo>
                    <a:lnTo>
                      <a:pt x="6" y="12"/>
                    </a:lnTo>
                    <a:lnTo>
                      <a:pt x="12" y="18"/>
                    </a:lnTo>
                    <a:lnTo>
                      <a:pt x="18" y="18"/>
                    </a:lnTo>
                    <a:lnTo>
                      <a:pt x="24" y="18"/>
                    </a:lnTo>
                    <a:lnTo>
                      <a:pt x="24" y="24"/>
                    </a:lnTo>
                    <a:lnTo>
                      <a:pt x="24" y="30"/>
                    </a:lnTo>
                    <a:lnTo>
                      <a:pt x="18" y="30"/>
                    </a:lnTo>
                    <a:lnTo>
                      <a:pt x="12" y="30"/>
                    </a:lnTo>
                    <a:lnTo>
                      <a:pt x="6" y="42"/>
                    </a:lnTo>
                    <a:lnTo>
                      <a:pt x="12" y="42"/>
                    </a:lnTo>
                    <a:lnTo>
                      <a:pt x="24" y="42"/>
                    </a:lnTo>
                    <a:lnTo>
                      <a:pt x="30" y="48"/>
                    </a:lnTo>
                    <a:lnTo>
                      <a:pt x="24" y="54"/>
                    </a:lnTo>
                    <a:lnTo>
                      <a:pt x="18" y="54"/>
                    </a:lnTo>
                    <a:lnTo>
                      <a:pt x="12" y="48"/>
                    </a:lnTo>
                    <a:lnTo>
                      <a:pt x="6" y="54"/>
                    </a:lnTo>
                    <a:lnTo>
                      <a:pt x="0" y="48"/>
                    </a:lnTo>
                    <a:lnTo>
                      <a:pt x="0" y="42"/>
                    </a:lnTo>
                    <a:lnTo>
                      <a:pt x="0" y="36"/>
                    </a:lnTo>
                    <a:lnTo>
                      <a:pt x="0" y="30"/>
                    </a:lnTo>
                    <a:lnTo>
                      <a:pt x="0" y="24"/>
                    </a:lnTo>
                    <a:lnTo>
                      <a:pt x="0" y="18"/>
                    </a:lnTo>
                    <a:lnTo>
                      <a:pt x="0" y="12"/>
                    </a:lnTo>
                    <a:lnTo>
                      <a:pt x="6" y="0"/>
                    </a:lnTo>
                    <a:lnTo>
                      <a:pt x="12" y="0"/>
                    </a:lnTo>
                    <a:lnTo>
                      <a:pt x="18" y="0"/>
                    </a:lnTo>
                    <a:lnTo>
                      <a:pt x="24" y="0"/>
                    </a:lnTo>
                    <a:lnTo>
                      <a:pt x="3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39" name="Freeform 114"/>
              <p:cNvSpPr>
                <a:spLocks/>
              </p:cNvSpPr>
              <p:nvPr/>
            </p:nvSpPr>
            <p:spPr bwMode="auto">
              <a:xfrm>
                <a:off x="1194" y="2064"/>
                <a:ext cx="84" cy="78"/>
              </a:xfrm>
              <a:custGeom>
                <a:avLst/>
                <a:gdLst>
                  <a:gd name="T0" fmla="*/ 78 w 84"/>
                  <a:gd name="T1" fmla="*/ 18 h 78"/>
                  <a:gd name="T2" fmla="*/ 78 w 84"/>
                  <a:gd name="T3" fmla="*/ 24 h 78"/>
                  <a:gd name="T4" fmla="*/ 78 w 84"/>
                  <a:gd name="T5" fmla="*/ 30 h 78"/>
                  <a:gd name="T6" fmla="*/ 78 w 84"/>
                  <a:gd name="T7" fmla="*/ 36 h 78"/>
                  <a:gd name="T8" fmla="*/ 84 w 84"/>
                  <a:gd name="T9" fmla="*/ 42 h 78"/>
                  <a:gd name="T10" fmla="*/ 78 w 84"/>
                  <a:gd name="T11" fmla="*/ 48 h 78"/>
                  <a:gd name="T12" fmla="*/ 78 w 84"/>
                  <a:gd name="T13" fmla="*/ 48 h 78"/>
                  <a:gd name="T14" fmla="*/ 78 w 84"/>
                  <a:gd name="T15" fmla="*/ 54 h 78"/>
                  <a:gd name="T16" fmla="*/ 72 w 84"/>
                  <a:gd name="T17" fmla="*/ 60 h 78"/>
                  <a:gd name="T18" fmla="*/ 66 w 84"/>
                  <a:gd name="T19" fmla="*/ 66 h 78"/>
                  <a:gd name="T20" fmla="*/ 60 w 84"/>
                  <a:gd name="T21" fmla="*/ 66 h 78"/>
                  <a:gd name="T22" fmla="*/ 54 w 84"/>
                  <a:gd name="T23" fmla="*/ 72 h 78"/>
                  <a:gd name="T24" fmla="*/ 48 w 84"/>
                  <a:gd name="T25" fmla="*/ 72 h 78"/>
                  <a:gd name="T26" fmla="*/ 42 w 84"/>
                  <a:gd name="T27" fmla="*/ 78 h 78"/>
                  <a:gd name="T28" fmla="*/ 36 w 84"/>
                  <a:gd name="T29" fmla="*/ 78 h 78"/>
                  <a:gd name="T30" fmla="*/ 30 w 84"/>
                  <a:gd name="T31" fmla="*/ 78 h 78"/>
                  <a:gd name="T32" fmla="*/ 24 w 84"/>
                  <a:gd name="T33" fmla="*/ 78 h 78"/>
                  <a:gd name="T34" fmla="*/ 18 w 84"/>
                  <a:gd name="T35" fmla="*/ 72 h 78"/>
                  <a:gd name="T36" fmla="*/ 12 w 84"/>
                  <a:gd name="T37" fmla="*/ 66 h 78"/>
                  <a:gd name="T38" fmla="*/ 6 w 84"/>
                  <a:gd name="T39" fmla="*/ 60 h 78"/>
                  <a:gd name="T40" fmla="*/ 6 w 84"/>
                  <a:gd name="T41" fmla="*/ 54 h 78"/>
                  <a:gd name="T42" fmla="*/ 0 w 84"/>
                  <a:gd name="T43" fmla="*/ 48 h 78"/>
                  <a:gd name="T44" fmla="*/ 0 w 84"/>
                  <a:gd name="T45" fmla="*/ 36 h 78"/>
                  <a:gd name="T46" fmla="*/ 6 w 84"/>
                  <a:gd name="T47" fmla="*/ 30 h 78"/>
                  <a:gd name="T48" fmla="*/ 12 w 84"/>
                  <a:gd name="T49" fmla="*/ 24 h 78"/>
                  <a:gd name="T50" fmla="*/ 12 w 84"/>
                  <a:gd name="T51" fmla="*/ 12 h 78"/>
                  <a:gd name="T52" fmla="*/ 24 w 84"/>
                  <a:gd name="T53" fmla="*/ 6 h 78"/>
                  <a:gd name="T54" fmla="*/ 30 w 84"/>
                  <a:gd name="T55" fmla="*/ 0 h 78"/>
                  <a:gd name="T56" fmla="*/ 42 w 84"/>
                  <a:gd name="T57" fmla="*/ 0 h 78"/>
                  <a:gd name="T58" fmla="*/ 54 w 84"/>
                  <a:gd name="T59" fmla="*/ 0 h 78"/>
                  <a:gd name="T60" fmla="*/ 60 w 84"/>
                  <a:gd name="T61" fmla="*/ 0 h 78"/>
                  <a:gd name="T62" fmla="*/ 72 w 84"/>
                  <a:gd name="T63" fmla="*/ 6 h 78"/>
                  <a:gd name="T64" fmla="*/ 78 w 84"/>
                  <a:gd name="T65" fmla="*/ 18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4" h="78">
                    <a:moveTo>
                      <a:pt x="78" y="18"/>
                    </a:moveTo>
                    <a:lnTo>
                      <a:pt x="78" y="24"/>
                    </a:lnTo>
                    <a:lnTo>
                      <a:pt x="78" y="30"/>
                    </a:lnTo>
                    <a:lnTo>
                      <a:pt x="78" y="36"/>
                    </a:lnTo>
                    <a:lnTo>
                      <a:pt x="84" y="42"/>
                    </a:lnTo>
                    <a:lnTo>
                      <a:pt x="78" y="48"/>
                    </a:lnTo>
                    <a:lnTo>
                      <a:pt x="78" y="54"/>
                    </a:lnTo>
                    <a:lnTo>
                      <a:pt x="72" y="60"/>
                    </a:lnTo>
                    <a:lnTo>
                      <a:pt x="66" y="66"/>
                    </a:lnTo>
                    <a:lnTo>
                      <a:pt x="60" y="66"/>
                    </a:lnTo>
                    <a:lnTo>
                      <a:pt x="54" y="72"/>
                    </a:lnTo>
                    <a:lnTo>
                      <a:pt x="48" y="72"/>
                    </a:lnTo>
                    <a:lnTo>
                      <a:pt x="42" y="78"/>
                    </a:lnTo>
                    <a:lnTo>
                      <a:pt x="36" y="78"/>
                    </a:lnTo>
                    <a:lnTo>
                      <a:pt x="30" y="78"/>
                    </a:lnTo>
                    <a:lnTo>
                      <a:pt x="24" y="78"/>
                    </a:lnTo>
                    <a:lnTo>
                      <a:pt x="18" y="72"/>
                    </a:lnTo>
                    <a:lnTo>
                      <a:pt x="12" y="66"/>
                    </a:lnTo>
                    <a:lnTo>
                      <a:pt x="6" y="60"/>
                    </a:lnTo>
                    <a:lnTo>
                      <a:pt x="6" y="54"/>
                    </a:lnTo>
                    <a:lnTo>
                      <a:pt x="0" y="48"/>
                    </a:lnTo>
                    <a:lnTo>
                      <a:pt x="0" y="36"/>
                    </a:lnTo>
                    <a:lnTo>
                      <a:pt x="6" y="30"/>
                    </a:lnTo>
                    <a:lnTo>
                      <a:pt x="12" y="24"/>
                    </a:lnTo>
                    <a:lnTo>
                      <a:pt x="12" y="12"/>
                    </a:lnTo>
                    <a:lnTo>
                      <a:pt x="24" y="6"/>
                    </a:lnTo>
                    <a:lnTo>
                      <a:pt x="30" y="0"/>
                    </a:lnTo>
                    <a:lnTo>
                      <a:pt x="42" y="0"/>
                    </a:lnTo>
                    <a:lnTo>
                      <a:pt x="54" y="0"/>
                    </a:lnTo>
                    <a:lnTo>
                      <a:pt x="60" y="0"/>
                    </a:lnTo>
                    <a:lnTo>
                      <a:pt x="72" y="6"/>
                    </a:lnTo>
                    <a:lnTo>
                      <a:pt x="78"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40" name="Freeform 115"/>
              <p:cNvSpPr>
                <a:spLocks/>
              </p:cNvSpPr>
              <p:nvPr/>
            </p:nvSpPr>
            <p:spPr bwMode="auto">
              <a:xfrm>
                <a:off x="258" y="2064"/>
                <a:ext cx="42" cy="54"/>
              </a:xfrm>
              <a:custGeom>
                <a:avLst/>
                <a:gdLst>
                  <a:gd name="T0" fmla="*/ 36 w 42"/>
                  <a:gd name="T1" fmla="*/ 0 h 54"/>
                  <a:gd name="T2" fmla="*/ 36 w 42"/>
                  <a:gd name="T3" fmla="*/ 6 h 54"/>
                  <a:gd name="T4" fmla="*/ 42 w 42"/>
                  <a:gd name="T5" fmla="*/ 12 h 54"/>
                  <a:gd name="T6" fmla="*/ 42 w 42"/>
                  <a:gd name="T7" fmla="*/ 18 h 54"/>
                  <a:gd name="T8" fmla="*/ 42 w 42"/>
                  <a:gd name="T9" fmla="*/ 24 h 54"/>
                  <a:gd name="T10" fmla="*/ 42 w 42"/>
                  <a:gd name="T11" fmla="*/ 30 h 54"/>
                  <a:gd name="T12" fmla="*/ 42 w 42"/>
                  <a:gd name="T13" fmla="*/ 42 h 54"/>
                  <a:gd name="T14" fmla="*/ 42 w 42"/>
                  <a:gd name="T15" fmla="*/ 48 h 54"/>
                  <a:gd name="T16" fmla="*/ 42 w 42"/>
                  <a:gd name="T17" fmla="*/ 54 h 54"/>
                  <a:gd name="T18" fmla="*/ 36 w 42"/>
                  <a:gd name="T19" fmla="*/ 54 h 54"/>
                  <a:gd name="T20" fmla="*/ 30 w 42"/>
                  <a:gd name="T21" fmla="*/ 48 h 54"/>
                  <a:gd name="T22" fmla="*/ 24 w 42"/>
                  <a:gd name="T23" fmla="*/ 42 h 54"/>
                  <a:gd name="T24" fmla="*/ 18 w 42"/>
                  <a:gd name="T25" fmla="*/ 36 h 54"/>
                  <a:gd name="T26" fmla="*/ 18 w 42"/>
                  <a:gd name="T27" fmla="*/ 30 h 54"/>
                  <a:gd name="T28" fmla="*/ 18 w 42"/>
                  <a:gd name="T29" fmla="*/ 24 h 54"/>
                  <a:gd name="T30" fmla="*/ 12 w 42"/>
                  <a:gd name="T31" fmla="*/ 24 h 54"/>
                  <a:gd name="T32" fmla="*/ 12 w 42"/>
                  <a:gd name="T33" fmla="*/ 18 h 54"/>
                  <a:gd name="T34" fmla="*/ 6 w 42"/>
                  <a:gd name="T35" fmla="*/ 24 h 54"/>
                  <a:gd name="T36" fmla="*/ 6 w 42"/>
                  <a:gd name="T37" fmla="*/ 36 h 54"/>
                  <a:gd name="T38" fmla="*/ 6 w 42"/>
                  <a:gd name="T39" fmla="*/ 42 h 54"/>
                  <a:gd name="T40" fmla="*/ 0 w 42"/>
                  <a:gd name="T41" fmla="*/ 48 h 54"/>
                  <a:gd name="T42" fmla="*/ 0 w 42"/>
                  <a:gd name="T43" fmla="*/ 6 h 54"/>
                  <a:gd name="T44" fmla="*/ 6 w 42"/>
                  <a:gd name="T45" fmla="*/ 6 h 54"/>
                  <a:gd name="T46" fmla="*/ 6 w 42"/>
                  <a:gd name="T47" fmla="*/ 6 h 54"/>
                  <a:gd name="T48" fmla="*/ 6 w 42"/>
                  <a:gd name="T49" fmla="*/ 6 h 54"/>
                  <a:gd name="T50" fmla="*/ 12 w 42"/>
                  <a:gd name="T51" fmla="*/ 6 h 54"/>
                  <a:gd name="T52" fmla="*/ 18 w 42"/>
                  <a:gd name="T53" fmla="*/ 12 h 54"/>
                  <a:gd name="T54" fmla="*/ 24 w 42"/>
                  <a:gd name="T55" fmla="*/ 18 h 54"/>
                  <a:gd name="T56" fmla="*/ 24 w 42"/>
                  <a:gd name="T57" fmla="*/ 30 h 54"/>
                  <a:gd name="T58" fmla="*/ 30 w 42"/>
                  <a:gd name="T59" fmla="*/ 36 h 54"/>
                  <a:gd name="T60" fmla="*/ 36 w 42"/>
                  <a:gd name="T61" fmla="*/ 0 h 54"/>
                  <a:gd name="T62" fmla="*/ 36 w 42"/>
                  <a:gd name="T63" fmla="*/ 0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 h="54">
                    <a:moveTo>
                      <a:pt x="36" y="0"/>
                    </a:moveTo>
                    <a:lnTo>
                      <a:pt x="36" y="6"/>
                    </a:lnTo>
                    <a:lnTo>
                      <a:pt x="42" y="12"/>
                    </a:lnTo>
                    <a:lnTo>
                      <a:pt x="42" y="18"/>
                    </a:lnTo>
                    <a:lnTo>
                      <a:pt x="42" y="24"/>
                    </a:lnTo>
                    <a:lnTo>
                      <a:pt x="42" y="30"/>
                    </a:lnTo>
                    <a:lnTo>
                      <a:pt x="42" y="42"/>
                    </a:lnTo>
                    <a:lnTo>
                      <a:pt x="42" y="48"/>
                    </a:lnTo>
                    <a:lnTo>
                      <a:pt x="42" y="54"/>
                    </a:lnTo>
                    <a:lnTo>
                      <a:pt x="36" y="54"/>
                    </a:lnTo>
                    <a:lnTo>
                      <a:pt x="30" y="48"/>
                    </a:lnTo>
                    <a:lnTo>
                      <a:pt x="24" y="42"/>
                    </a:lnTo>
                    <a:lnTo>
                      <a:pt x="18" y="36"/>
                    </a:lnTo>
                    <a:lnTo>
                      <a:pt x="18" y="30"/>
                    </a:lnTo>
                    <a:lnTo>
                      <a:pt x="18" y="24"/>
                    </a:lnTo>
                    <a:lnTo>
                      <a:pt x="12" y="24"/>
                    </a:lnTo>
                    <a:lnTo>
                      <a:pt x="12" y="18"/>
                    </a:lnTo>
                    <a:lnTo>
                      <a:pt x="6" y="24"/>
                    </a:lnTo>
                    <a:lnTo>
                      <a:pt x="6" y="36"/>
                    </a:lnTo>
                    <a:lnTo>
                      <a:pt x="6" y="42"/>
                    </a:lnTo>
                    <a:lnTo>
                      <a:pt x="0" y="48"/>
                    </a:lnTo>
                    <a:lnTo>
                      <a:pt x="0" y="6"/>
                    </a:lnTo>
                    <a:lnTo>
                      <a:pt x="6" y="6"/>
                    </a:lnTo>
                    <a:lnTo>
                      <a:pt x="12" y="6"/>
                    </a:lnTo>
                    <a:lnTo>
                      <a:pt x="18" y="12"/>
                    </a:lnTo>
                    <a:lnTo>
                      <a:pt x="24" y="18"/>
                    </a:lnTo>
                    <a:lnTo>
                      <a:pt x="24" y="30"/>
                    </a:lnTo>
                    <a:lnTo>
                      <a:pt x="30" y="36"/>
                    </a:lnTo>
                    <a:lnTo>
                      <a:pt x="3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41" name="Freeform 116"/>
              <p:cNvSpPr>
                <a:spLocks/>
              </p:cNvSpPr>
              <p:nvPr/>
            </p:nvSpPr>
            <p:spPr bwMode="auto">
              <a:xfrm>
                <a:off x="384" y="2064"/>
                <a:ext cx="42" cy="54"/>
              </a:xfrm>
              <a:custGeom>
                <a:avLst/>
                <a:gdLst>
                  <a:gd name="T0" fmla="*/ 42 w 42"/>
                  <a:gd name="T1" fmla="*/ 0 h 54"/>
                  <a:gd name="T2" fmla="*/ 42 w 42"/>
                  <a:gd name="T3" fmla="*/ 6 h 54"/>
                  <a:gd name="T4" fmla="*/ 42 w 42"/>
                  <a:gd name="T5" fmla="*/ 12 h 54"/>
                  <a:gd name="T6" fmla="*/ 42 w 42"/>
                  <a:gd name="T7" fmla="*/ 18 h 54"/>
                  <a:gd name="T8" fmla="*/ 42 w 42"/>
                  <a:gd name="T9" fmla="*/ 24 h 54"/>
                  <a:gd name="T10" fmla="*/ 42 w 42"/>
                  <a:gd name="T11" fmla="*/ 30 h 54"/>
                  <a:gd name="T12" fmla="*/ 42 w 42"/>
                  <a:gd name="T13" fmla="*/ 42 h 54"/>
                  <a:gd name="T14" fmla="*/ 42 w 42"/>
                  <a:gd name="T15" fmla="*/ 48 h 54"/>
                  <a:gd name="T16" fmla="*/ 42 w 42"/>
                  <a:gd name="T17" fmla="*/ 54 h 54"/>
                  <a:gd name="T18" fmla="*/ 30 w 42"/>
                  <a:gd name="T19" fmla="*/ 54 h 54"/>
                  <a:gd name="T20" fmla="*/ 24 w 42"/>
                  <a:gd name="T21" fmla="*/ 48 h 54"/>
                  <a:gd name="T22" fmla="*/ 18 w 42"/>
                  <a:gd name="T23" fmla="*/ 36 h 54"/>
                  <a:gd name="T24" fmla="*/ 18 w 42"/>
                  <a:gd name="T25" fmla="*/ 30 h 54"/>
                  <a:gd name="T26" fmla="*/ 18 w 42"/>
                  <a:gd name="T27" fmla="*/ 30 h 54"/>
                  <a:gd name="T28" fmla="*/ 12 w 42"/>
                  <a:gd name="T29" fmla="*/ 24 h 54"/>
                  <a:gd name="T30" fmla="*/ 12 w 42"/>
                  <a:gd name="T31" fmla="*/ 30 h 54"/>
                  <a:gd name="T32" fmla="*/ 12 w 42"/>
                  <a:gd name="T33" fmla="*/ 42 h 54"/>
                  <a:gd name="T34" fmla="*/ 6 w 42"/>
                  <a:gd name="T35" fmla="*/ 42 h 54"/>
                  <a:gd name="T36" fmla="*/ 6 w 42"/>
                  <a:gd name="T37" fmla="*/ 48 h 54"/>
                  <a:gd name="T38" fmla="*/ 6 w 42"/>
                  <a:gd name="T39" fmla="*/ 48 h 54"/>
                  <a:gd name="T40" fmla="*/ 0 w 42"/>
                  <a:gd name="T41" fmla="*/ 48 h 54"/>
                  <a:gd name="T42" fmla="*/ 0 w 42"/>
                  <a:gd name="T43" fmla="*/ 42 h 54"/>
                  <a:gd name="T44" fmla="*/ 0 w 42"/>
                  <a:gd name="T45" fmla="*/ 36 h 54"/>
                  <a:gd name="T46" fmla="*/ 0 w 42"/>
                  <a:gd name="T47" fmla="*/ 30 h 54"/>
                  <a:gd name="T48" fmla="*/ 0 w 42"/>
                  <a:gd name="T49" fmla="*/ 24 h 54"/>
                  <a:gd name="T50" fmla="*/ 0 w 42"/>
                  <a:gd name="T51" fmla="*/ 18 h 54"/>
                  <a:gd name="T52" fmla="*/ 6 w 42"/>
                  <a:gd name="T53" fmla="*/ 18 h 54"/>
                  <a:gd name="T54" fmla="*/ 6 w 42"/>
                  <a:gd name="T55" fmla="*/ 12 h 54"/>
                  <a:gd name="T56" fmla="*/ 12 w 42"/>
                  <a:gd name="T57" fmla="*/ 6 h 54"/>
                  <a:gd name="T58" fmla="*/ 18 w 42"/>
                  <a:gd name="T59" fmla="*/ 12 h 54"/>
                  <a:gd name="T60" fmla="*/ 18 w 42"/>
                  <a:gd name="T61" fmla="*/ 24 h 54"/>
                  <a:gd name="T62" fmla="*/ 24 w 42"/>
                  <a:gd name="T63" fmla="*/ 30 h 54"/>
                  <a:gd name="T64" fmla="*/ 30 w 42"/>
                  <a:gd name="T65" fmla="*/ 36 h 54"/>
                  <a:gd name="T66" fmla="*/ 36 w 42"/>
                  <a:gd name="T67" fmla="*/ 30 h 54"/>
                  <a:gd name="T68" fmla="*/ 36 w 42"/>
                  <a:gd name="T69" fmla="*/ 18 h 54"/>
                  <a:gd name="T70" fmla="*/ 36 w 42"/>
                  <a:gd name="T71" fmla="*/ 12 h 54"/>
                  <a:gd name="T72" fmla="*/ 36 w 42"/>
                  <a:gd name="T73" fmla="*/ 0 h 54"/>
                  <a:gd name="T74" fmla="*/ 42 w 42"/>
                  <a:gd name="T75" fmla="*/ 0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 h="54">
                    <a:moveTo>
                      <a:pt x="42" y="0"/>
                    </a:moveTo>
                    <a:lnTo>
                      <a:pt x="42" y="6"/>
                    </a:lnTo>
                    <a:lnTo>
                      <a:pt x="42" y="12"/>
                    </a:lnTo>
                    <a:lnTo>
                      <a:pt x="42" y="18"/>
                    </a:lnTo>
                    <a:lnTo>
                      <a:pt x="42" y="24"/>
                    </a:lnTo>
                    <a:lnTo>
                      <a:pt x="42" y="30"/>
                    </a:lnTo>
                    <a:lnTo>
                      <a:pt x="42" y="42"/>
                    </a:lnTo>
                    <a:lnTo>
                      <a:pt x="42" y="48"/>
                    </a:lnTo>
                    <a:lnTo>
                      <a:pt x="42" y="54"/>
                    </a:lnTo>
                    <a:lnTo>
                      <a:pt x="30" y="54"/>
                    </a:lnTo>
                    <a:lnTo>
                      <a:pt x="24" y="48"/>
                    </a:lnTo>
                    <a:lnTo>
                      <a:pt x="18" y="36"/>
                    </a:lnTo>
                    <a:lnTo>
                      <a:pt x="18" y="30"/>
                    </a:lnTo>
                    <a:lnTo>
                      <a:pt x="12" y="24"/>
                    </a:lnTo>
                    <a:lnTo>
                      <a:pt x="12" y="30"/>
                    </a:lnTo>
                    <a:lnTo>
                      <a:pt x="12" y="42"/>
                    </a:lnTo>
                    <a:lnTo>
                      <a:pt x="6" y="42"/>
                    </a:lnTo>
                    <a:lnTo>
                      <a:pt x="6" y="48"/>
                    </a:lnTo>
                    <a:lnTo>
                      <a:pt x="0" y="48"/>
                    </a:lnTo>
                    <a:lnTo>
                      <a:pt x="0" y="42"/>
                    </a:lnTo>
                    <a:lnTo>
                      <a:pt x="0" y="36"/>
                    </a:lnTo>
                    <a:lnTo>
                      <a:pt x="0" y="30"/>
                    </a:lnTo>
                    <a:lnTo>
                      <a:pt x="0" y="24"/>
                    </a:lnTo>
                    <a:lnTo>
                      <a:pt x="0" y="18"/>
                    </a:lnTo>
                    <a:lnTo>
                      <a:pt x="6" y="18"/>
                    </a:lnTo>
                    <a:lnTo>
                      <a:pt x="6" y="12"/>
                    </a:lnTo>
                    <a:lnTo>
                      <a:pt x="12" y="6"/>
                    </a:lnTo>
                    <a:lnTo>
                      <a:pt x="18" y="12"/>
                    </a:lnTo>
                    <a:lnTo>
                      <a:pt x="18" y="24"/>
                    </a:lnTo>
                    <a:lnTo>
                      <a:pt x="24" y="30"/>
                    </a:lnTo>
                    <a:lnTo>
                      <a:pt x="30" y="36"/>
                    </a:lnTo>
                    <a:lnTo>
                      <a:pt x="36" y="30"/>
                    </a:lnTo>
                    <a:lnTo>
                      <a:pt x="36" y="18"/>
                    </a:lnTo>
                    <a:lnTo>
                      <a:pt x="36" y="12"/>
                    </a:lnTo>
                    <a:lnTo>
                      <a:pt x="36" y="0"/>
                    </a:lnTo>
                    <a:lnTo>
                      <a:pt x="4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42" name="Freeform 117"/>
              <p:cNvSpPr>
                <a:spLocks/>
              </p:cNvSpPr>
              <p:nvPr/>
            </p:nvSpPr>
            <p:spPr bwMode="auto">
              <a:xfrm>
                <a:off x="1308" y="2064"/>
                <a:ext cx="78" cy="72"/>
              </a:xfrm>
              <a:custGeom>
                <a:avLst/>
                <a:gdLst>
                  <a:gd name="T0" fmla="*/ 78 w 78"/>
                  <a:gd name="T1" fmla="*/ 18 h 72"/>
                  <a:gd name="T2" fmla="*/ 78 w 78"/>
                  <a:gd name="T3" fmla="*/ 30 h 72"/>
                  <a:gd name="T4" fmla="*/ 78 w 78"/>
                  <a:gd name="T5" fmla="*/ 36 h 72"/>
                  <a:gd name="T6" fmla="*/ 72 w 78"/>
                  <a:gd name="T7" fmla="*/ 48 h 72"/>
                  <a:gd name="T8" fmla="*/ 72 w 78"/>
                  <a:gd name="T9" fmla="*/ 54 h 72"/>
                  <a:gd name="T10" fmla="*/ 66 w 78"/>
                  <a:gd name="T11" fmla="*/ 60 h 72"/>
                  <a:gd name="T12" fmla="*/ 60 w 78"/>
                  <a:gd name="T13" fmla="*/ 66 h 72"/>
                  <a:gd name="T14" fmla="*/ 54 w 78"/>
                  <a:gd name="T15" fmla="*/ 66 h 72"/>
                  <a:gd name="T16" fmla="*/ 48 w 78"/>
                  <a:gd name="T17" fmla="*/ 72 h 72"/>
                  <a:gd name="T18" fmla="*/ 42 w 78"/>
                  <a:gd name="T19" fmla="*/ 72 h 72"/>
                  <a:gd name="T20" fmla="*/ 36 w 78"/>
                  <a:gd name="T21" fmla="*/ 72 h 72"/>
                  <a:gd name="T22" fmla="*/ 24 w 78"/>
                  <a:gd name="T23" fmla="*/ 72 h 72"/>
                  <a:gd name="T24" fmla="*/ 18 w 78"/>
                  <a:gd name="T25" fmla="*/ 72 h 72"/>
                  <a:gd name="T26" fmla="*/ 12 w 78"/>
                  <a:gd name="T27" fmla="*/ 72 h 72"/>
                  <a:gd name="T28" fmla="*/ 6 w 78"/>
                  <a:gd name="T29" fmla="*/ 66 h 72"/>
                  <a:gd name="T30" fmla="*/ 6 w 78"/>
                  <a:gd name="T31" fmla="*/ 60 h 72"/>
                  <a:gd name="T32" fmla="*/ 0 w 78"/>
                  <a:gd name="T33" fmla="*/ 54 h 72"/>
                  <a:gd name="T34" fmla="*/ 0 w 78"/>
                  <a:gd name="T35" fmla="*/ 42 h 72"/>
                  <a:gd name="T36" fmla="*/ 0 w 78"/>
                  <a:gd name="T37" fmla="*/ 30 h 72"/>
                  <a:gd name="T38" fmla="*/ 6 w 78"/>
                  <a:gd name="T39" fmla="*/ 24 h 72"/>
                  <a:gd name="T40" fmla="*/ 12 w 78"/>
                  <a:gd name="T41" fmla="*/ 18 h 72"/>
                  <a:gd name="T42" fmla="*/ 24 w 78"/>
                  <a:gd name="T43" fmla="*/ 12 h 72"/>
                  <a:gd name="T44" fmla="*/ 36 w 78"/>
                  <a:gd name="T45" fmla="*/ 6 h 72"/>
                  <a:gd name="T46" fmla="*/ 36 w 78"/>
                  <a:gd name="T47" fmla="*/ 6 h 72"/>
                  <a:gd name="T48" fmla="*/ 42 w 78"/>
                  <a:gd name="T49" fmla="*/ 6 h 72"/>
                  <a:gd name="T50" fmla="*/ 48 w 78"/>
                  <a:gd name="T51" fmla="*/ 0 h 72"/>
                  <a:gd name="T52" fmla="*/ 54 w 78"/>
                  <a:gd name="T53" fmla="*/ 6 h 72"/>
                  <a:gd name="T54" fmla="*/ 60 w 78"/>
                  <a:gd name="T55" fmla="*/ 6 h 72"/>
                  <a:gd name="T56" fmla="*/ 66 w 78"/>
                  <a:gd name="T57" fmla="*/ 12 h 72"/>
                  <a:gd name="T58" fmla="*/ 72 w 78"/>
                  <a:gd name="T59" fmla="*/ 18 h 72"/>
                  <a:gd name="T60" fmla="*/ 78 w 78"/>
                  <a:gd name="T61" fmla="*/ 18 h 7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8" h="72">
                    <a:moveTo>
                      <a:pt x="78" y="18"/>
                    </a:moveTo>
                    <a:lnTo>
                      <a:pt x="78" y="30"/>
                    </a:lnTo>
                    <a:lnTo>
                      <a:pt x="78" y="36"/>
                    </a:lnTo>
                    <a:lnTo>
                      <a:pt x="72" y="48"/>
                    </a:lnTo>
                    <a:lnTo>
                      <a:pt x="72" y="54"/>
                    </a:lnTo>
                    <a:lnTo>
                      <a:pt x="66" y="60"/>
                    </a:lnTo>
                    <a:lnTo>
                      <a:pt x="60" y="66"/>
                    </a:lnTo>
                    <a:lnTo>
                      <a:pt x="54" y="66"/>
                    </a:lnTo>
                    <a:lnTo>
                      <a:pt x="48" y="72"/>
                    </a:lnTo>
                    <a:lnTo>
                      <a:pt x="42" y="72"/>
                    </a:lnTo>
                    <a:lnTo>
                      <a:pt x="36" y="72"/>
                    </a:lnTo>
                    <a:lnTo>
                      <a:pt x="24" y="72"/>
                    </a:lnTo>
                    <a:lnTo>
                      <a:pt x="18" y="72"/>
                    </a:lnTo>
                    <a:lnTo>
                      <a:pt x="12" y="72"/>
                    </a:lnTo>
                    <a:lnTo>
                      <a:pt x="6" y="66"/>
                    </a:lnTo>
                    <a:lnTo>
                      <a:pt x="6" y="60"/>
                    </a:lnTo>
                    <a:lnTo>
                      <a:pt x="0" y="54"/>
                    </a:lnTo>
                    <a:lnTo>
                      <a:pt x="0" y="42"/>
                    </a:lnTo>
                    <a:lnTo>
                      <a:pt x="0" y="30"/>
                    </a:lnTo>
                    <a:lnTo>
                      <a:pt x="6" y="24"/>
                    </a:lnTo>
                    <a:lnTo>
                      <a:pt x="12" y="18"/>
                    </a:lnTo>
                    <a:lnTo>
                      <a:pt x="24" y="12"/>
                    </a:lnTo>
                    <a:lnTo>
                      <a:pt x="36" y="6"/>
                    </a:lnTo>
                    <a:lnTo>
                      <a:pt x="42" y="6"/>
                    </a:lnTo>
                    <a:lnTo>
                      <a:pt x="48" y="0"/>
                    </a:lnTo>
                    <a:lnTo>
                      <a:pt x="54" y="6"/>
                    </a:lnTo>
                    <a:lnTo>
                      <a:pt x="60" y="6"/>
                    </a:lnTo>
                    <a:lnTo>
                      <a:pt x="66" y="12"/>
                    </a:lnTo>
                    <a:lnTo>
                      <a:pt x="72" y="18"/>
                    </a:lnTo>
                    <a:lnTo>
                      <a:pt x="78"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43" name="Freeform 118"/>
              <p:cNvSpPr>
                <a:spLocks/>
              </p:cNvSpPr>
              <p:nvPr/>
            </p:nvSpPr>
            <p:spPr bwMode="auto">
              <a:xfrm>
                <a:off x="306" y="2070"/>
                <a:ext cx="48" cy="48"/>
              </a:xfrm>
              <a:custGeom>
                <a:avLst/>
                <a:gdLst>
                  <a:gd name="T0" fmla="*/ 42 w 48"/>
                  <a:gd name="T1" fmla="*/ 6 h 48"/>
                  <a:gd name="T2" fmla="*/ 42 w 48"/>
                  <a:gd name="T3" fmla="*/ 12 h 48"/>
                  <a:gd name="T4" fmla="*/ 30 w 48"/>
                  <a:gd name="T5" fmla="*/ 6 h 48"/>
                  <a:gd name="T6" fmla="*/ 24 w 48"/>
                  <a:gd name="T7" fmla="*/ 12 h 48"/>
                  <a:gd name="T8" fmla="*/ 18 w 48"/>
                  <a:gd name="T9" fmla="*/ 12 h 48"/>
                  <a:gd name="T10" fmla="*/ 12 w 48"/>
                  <a:gd name="T11" fmla="*/ 24 h 48"/>
                  <a:gd name="T12" fmla="*/ 12 w 48"/>
                  <a:gd name="T13" fmla="*/ 30 h 48"/>
                  <a:gd name="T14" fmla="*/ 12 w 48"/>
                  <a:gd name="T15" fmla="*/ 36 h 48"/>
                  <a:gd name="T16" fmla="*/ 18 w 48"/>
                  <a:gd name="T17" fmla="*/ 42 h 48"/>
                  <a:gd name="T18" fmla="*/ 30 w 48"/>
                  <a:gd name="T19" fmla="*/ 42 h 48"/>
                  <a:gd name="T20" fmla="*/ 30 w 48"/>
                  <a:gd name="T21" fmla="*/ 36 h 48"/>
                  <a:gd name="T22" fmla="*/ 30 w 48"/>
                  <a:gd name="T23" fmla="*/ 30 h 48"/>
                  <a:gd name="T24" fmla="*/ 24 w 48"/>
                  <a:gd name="T25" fmla="*/ 30 h 48"/>
                  <a:gd name="T26" fmla="*/ 24 w 48"/>
                  <a:gd name="T27" fmla="*/ 24 h 48"/>
                  <a:gd name="T28" fmla="*/ 30 w 48"/>
                  <a:gd name="T29" fmla="*/ 18 h 48"/>
                  <a:gd name="T30" fmla="*/ 36 w 48"/>
                  <a:gd name="T31" fmla="*/ 18 h 48"/>
                  <a:gd name="T32" fmla="*/ 42 w 48"/>
                  <a:gd name="T33" fmla="*/ 18 h 48"/>
                  <a:gd name="T34" fmla="*/ 48 w 48"/>
                  <a:gd name="T35" fmla="*/ 24 h 48"/>
                  <a:gd name="T36" fmla="*/ 42 w 48"/>
                  <a:gd name="T37" fmla="*/ 24 h 48"/>
                  <a:gd name="T38" fmla="*/ 42 w 48"/>
                  <a:gd name="T39" fmla="*/ 30 h 48"/>
                  <a:gd name="T40" fmla="*/ 42 w 48"/>
                  <a:gd name="T41" fmla="*/ 36 h 48"/>
                  <a:gd name="T42" fmla="*/ 42 w 48"/>
                  <a:gd name="T43" fmla="*/ 42 h 48"/>
                  <a:gd name="T44" fmla="*/ 36 w 48"/>
                  <a:gd name="T45" fmla="*/ 42 h 48"/>
                  <a:gd name="T46" fmla="*/ 36 w 48"/>
                  <a:gd name="T47" fmla="*/ 48 h 48"/>
                  <a:gd name="T48" fmla="*/ 24 w 48"/>
                  <a:gd name="T49" fmla="*/ 48 h 48"/>
                  <a:gd name="T50" fmla="*/ 18 w 48"/>
                  <a:gd name="T51" fmla="*/ 48 h 48"/>
                  <a:gd name="T52" fmla="*/ 12 w 48"/>
                  <a:gd name="T53" fmla="*/ 48 h 48"/>
                  <a:gd name="T54" fmla="*/ 6 w 48"/>
                  <a:gd name="T55" fmla="*/ 42 h 48"/>
                  <a:gd name="T56" fmla="*/ 0 w 48"/>
                  <a:gd name="T57" fmla="*/ 30 h 48"/>
                  <a:gd name="T58" fmla="*/ 6 w 48"/>
                  <a:gd name="T59" fmla="*/ 24 h 48"/>
                  <a:gd name="T60" fmla="*/ 6 w 48"/>
                  <a:gd name="T61" fmla="*/ 12 h 48"/>
                  <a:gd name="T62" fmla="*/ 12 w 48"/>
                  <a:gd name="T63" fmla="*/ 6 h 48"/>
                  <a:gd name="T64" fmla="*/ 18 w 48"/>
                  <a:gd name="T65" fmla="*/ 0 h 48"/>
                  <a:gd name="T66" fmla="*/ 24 w 48"/>
                  <a:gd name="T67" fmla="*/ 0 h 48"/>
                  <a:gd name="T68" fmla="*/ 36 w 48"/>
                  <a:gd name="T69" fmla="*/ 0 h 48"/>
                  <a:gd name="T70" fmla="*/ 42 w 48"/>
                  <a:gd name="T71" fmla="*/ 6 h 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 h="48">
                    <a:moveTo>
                      <a:pt x="42" y="6"/>
                    </a:moveTo>
                    <a:lnTo>
                      <a:pt x="42" y="12"/>
                    </a:lnTo>
                    <a:lnTo>
                      <a:pt x="30" y="6"/>
                    </a:lnTo>
                    <a:lnTo>
                      <a:pt x="24" y="12"/>
                    </a:lnTo>
                    <a:lnTo>
                      <a:pt x="18" y="12"/>
                    </a:lnTo>
                    <a:lnTo>
                      <a:pt x="12" y="24"/>
                    </a:lnTo>
                    <a:lnTo>
                      <a:pt x="12" y="30"/>
                    </a:lnTo>
                    <a:lnTo>
                      <a:pt x="12" y="36"/>
                    </a:lnTo>
                    <a:lnTo>
                      <a:pt x="18" y="42"/>
                    </a:lnTo>
                    <a:lnTo>
                      <a:pt x="30" y="42"/>
                    </a:lnTo>
                    <a:lnTo>
                      <a:pt x="30" y="36"/>
                    </a:lnTo>
                    <a:lnTo>
                      <a:pt x="30" y="30"/>
                    </a:lnTo>
                    <a:lnTo>
                      <a:pt x="24" y="30"/>
                    </a:lnTo>
                    <a:lnTo>
                      <a:pt x="24" y="24"/>
                    </a:lnTo>
                    <a:lnTo>
                      <a:pt x="30" y="18"/>
                    </a:lnTo>
                    <a:lnTo>
                      <a:pt x="36" y="18"/>
                    </a:lnTo>
                    <a:lnTo>
                      <a:pt x="42" y="18"/>
                    </a:lnTo>
                    <a:lnTo>
                      <a:pt x="48" y="24"/>
                    </a:lnTo>
                    <a:lnTo>
                      <a:pt x="42" y="24"/>
                    </a:lnTo>
                    <a:lnTo>
                      <a:pt x="42" y="30"/>
                    </a:lnTo>
                    <a:lnTo>
                      <a:pt x="42" y="36"/>
                    </a:lnTo>
                    <a:lnTo>
                      <a:pt x="42" y="42"/>
                    </a:lnTo>
                    <a:lnTo>
                      <a:pt x="36" y="42"/>
                    </a:lnTo>
                    <a:lnTo>
                      <a:pt x="36" y="48"/>
                    </a:lnTo>
                    <a:lnTo>
                      <a:pt x="24" y="48"/>
                    </a:lnTo>
                    <a:lnTo>
                      <a:pt x="18" y="48"/>
                    </a:lnTo>
                    <a:lnTo>
                      <a:pt x="12" y="48"/>
                    </a:lnTo>
                    <a:lnTo>
                      <a:pt x="6" y="42"/>
                    </a:lnTo>
                    <a:lnTo>
                      <a:pt x="0" y="30"/>
                    </a:lnTo>
                    <a:lnTo>
                      <a:pt x="6" y="24"/>
                    </a:lnTo>
                    <a:lnTo>
                      <a:pt x="6" y="12"/>
                    </a:lnTo>
                    <a:lnTo>
                      <a:pt x="12" y="6"/>
                    </a:lnTo>
                    <a:lnTo>
                      <a:pt x="18" y="0"/>
                    </a:lnTo>
                    <a:lnTo>
                      <a:pt x="24" y="0"/>
                    </a:lnTo>
                    <a:lnTo>
                      <a:pt x="36" y="0"/>
                    </a:lnTo>
                    <a:lnTo>
                      <a:pt x="42"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44" name="Freeform 119"/>
              <p:cNvSpPr>
                <a:spLocks/>
              </p:cNvSpPr>
              <p:nvPr/>
            </p:nvSpPr>
            <p:spPr bwMode="auto">
              <a:xfrm>
                <a:off x="1422" y="2064"/>
                <a:ext cx="78" cy="78"/>
              </a:xfrm>
              <a:custGeom>
                <a:avLst/>
                <a:gdLst>
                  <a:gd name="T0" fmla="*/ 66 w 78"/>
                  <a:gd name="T1" fmla="*/ 12 h 78"/>
                  <a:gd name="T2" fmla="*/ 72 w 78"/>
                  <a:gd name="T3" fmla="*/ 18 h 78"/>
                  <a:gd name="T4" fmla="*/ 78 w 78"/>
                  <a:gd name="T5" fmla="*/ 30 h 78"/>
                  <a:gd name="T6" fmla="*/ 78 w 78"/>
                  <a:gd name="T7" fmla="*/ 36 h 78"/>
                  <a:gd name="T8" fmla="*/ 78 w 78"/>
                  <a:gd name="T9" fmla="*/ 36 h 78"/>
                  <a:gd name="T10" fmla="*/ 78 w 78"/>
                  <a:gd name="T11" fmla="*/ 42 h 78"/>
                  <a:gd name="T12" fmla="*/ 78 w 78"/>
                  <a:gd name="T13" fmla="*/ 48 h 78"/>
                  <a:gd name="T14" fmla="*/ 72 w 78"/>
                  <a:gd name="T15" fmla="*/ 54 h 78"/>
                  <a:gd name="T16" fmla="*/ 72 w 78"/>
                  <a:gd name="T17" fmla="*/ 60 h 78"/>
                  <a:gd name="T18" fmla="*/ 66 w 78"/>
                  <a:gd name="T19" fmla="*/ 66 h 78"/>
                  <a:gd name="T20" fmla="*/ 66 w 78"/>
                  <a:gd name="T21" fmla="*/ 72 h 78"/>
                  <a:gd name="T22" fmla="*/ 60 w 78"/>
                  <a:gd name="T23" fmla="*/ 72 h 78"/>
                  <a:gd name="T24" fmla="*/ 54 w 78"/>
                  <a:gd name="T25" fmla="*/ 78 h 78"/>
                  <a:gd name="T26" fmla="*/ 48 w 78"/>
                  <a:gd name="T27" fmla="*/ 78 h 78"/>
                  <a:gd name="T28" fmla="*/ 42 w 78"/>
                  <a:gd name="T29" fmla="*/ 78 h 78"/>
                  <a:gd name="T30" fmla="*/ 30 w 78"/>
                  <a:gd name="T31" fmla="*/ 78 h 78"/>
                  <a:gd name="T32" fmla="*/ 24 w 78"/>
                  <a:gd name="T33" fmla="*/ 78 h 78"/>
                  <a:gd name="T34" fmla="*/ 12 w 78"/>
                  <a:gd name="T35" fmla="*/ 78 h 78"/>
                  <a:gd name="T36" fmla="*/ 6 w 78"/>
                  <a:gd name="T37" fmla="*/ 72 h 78"/>
                  <a:gd name="T38" fmla="*/ 0 w 78"/>
                  <a:gd name="T39" fmla="*/ 66 h 78"/>
                  <a:gd name="T40" fmla="*/ 0 w 78"/>
                  <a:gd name="T41" fmla="*/ 60 h 78"/>
                  <a:gd name="T42" fmla="*/ 0 w 78"/>
                  <a:gd name="T43" fmla="*/ 54 h 78"/>
                  <a:gd name="T44" fmla="*/ 0 w 78"/>
                  <a:gd name="T45" fmla="*/ 48 h 78"/>
                  <a:gd name="T46" fmla="*/ 0 w 78"/>
                  <a:gd name="T47" fmla="*/ 42 h 78"/>
                  <a:gd name="T48" fmla="*/ 0 w 78"/>
                  <a:gd name="T49" fmla="*/ 36 h 78"/>
                  <a:gd name="T50" fmla="*/ 0 w 78"/>
                  <a:gd name="T51" fmla="*/ 30 h 78"/>
                  <a:gd name="T52" fmla="*/ 0 w 78"/>
                  <a:gd name="T53" fmla="*/ 24 h 78"/>
                  <a:gd name="T54" fmla="*/ 6 w 78"/>
                  <a:gd name="T55" fmla="*/ 18 h 78"/>
                  <a:gd name="T56" fmla="*/ 12 w 78"/>
                  <a:gd name="T57" fmla="*/ 12 h 78"/>
                  <a:gd name="T58" fmla="*/ 24 w 78"/>
                  <a:gd name="T59" fmla="*/ 6 h 78"/>
                  <a:gd name="T60" fmla="*/ 30 w 78"/>
                  <a:gd name="T61" fmla="*/ 6 h 78"/>
                  <a:gd name="T62" fmla="*/ 42 w 78"/>
                  <a:gd name="T63" fmla="*/ 0 h 78"/>
                  <a:gd name="T64" fmla="*/ 48 w 78"/>
                  <a:gd name="T65" fmla="*/ 6 h 78"/>
                  <a:gd name="T66" fmla="*/ 60 w 78"/>
                  <a:gd name="T67" fmla="*/ 6 h 78"/>
                  <a:gd name="T68" fmla="*/ 66 w 78"/>
                  <a:gd name="T69" fmla="*/ 12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8" h="78">
                    <a:moveTo>
                      <a:pt x="66" y="12"/>
                    </a:moveTo>
                    <a:lnTo>
                      <a:pt x="72" y="18"/>
                    </a:lnTo>
                    <a:lnTo>
                      <a:pt x="78" y="30"/>
                    </a:lnTo>
                    <a:lnTo>
                      <a:pt x="78" y="36"/>
                    </a:lnTo>
                    <a:lnTo>
                      <a:pt x="78" y="42"/>
                    </a:lnTo>
                    <a:lnTo>
                      <a:pt x="78" y="48"/>
                    </a:lnTo>
                    <a:lnTo>
                      <a:pt x="72" y="54"/>
                    </a:lnTo>
                    <a:lnTo>
                      <a:pt x="72" y="60"/>
                    </a:lnTo>
                    <a:lnTo>
                      <a:pt x="66" y="66"/>
                    </a:lnTo>
                    <a:lnTo>
                      <a:pt x="66" y="72"/>
                    </a:lnTo>
                    <a:lnTo>
                      <a:pt x="60" y="72"/>
                    </a:lnTo>
                    <a:lnTo>
                      <a:pt x="54" y="78"/>
                    </a:lnTo>
                    <a:lnTo>
                      <a:pt x="48" y="78"/>
                    </a:lnTo>
                    <a:lnTo>
                      <a:pt x="42" y="78"/>
                    </a:lnTo>
                    <a:lnTo>
                      <a:pt x="30" y="78"/>
                    </a:lnTo>
                    <a:lnTo>
                      <a:pt x="24" y="78"/>
                    </a:lnTo>
                    <a:lnTo>
                      <a:pt x="12" y="78"/>
                    </a:lnTo>
                    <a:lnTo>
                      <a:pt x="6" y="72"/>
                    </a:lnTo>
                    <a:lnTo>
                      <a:pt x="0" y="66"/>
                    </a:lnTo>
                    <a:lnTo>
                      <a:pt x="0" y="60"/>
                    </a:lnTo>
                    <a:lnTo>
                      <a:pt x="0" y="54"/>
                    </a:lnTo>
                    <a:lnTo>
                      <a:pt x="0" y="48"/>
                    </a:lnTo>
                    <a:lnTo>
                      <a:pt x="0" y="42"/>
                    </a:lnTo>
                    <a:lnTo>
                      <a:pt x="0" y="36"/>
                    </a:lnTo>
                    <a:lnTo>
                      <a:pt x="0" y="30"/>
                    </a:lnTo>
                    <a:lnTo>
                      <a:pt x="0" y="24"/>
                    </a:lnTo>
                    <a:lnTo>
                      <a:pt x="6" y="18"/>
                    </a:lnTo>
                    <a:lnTo>
                      <a:pt x="12" y="12"/>
                    </a:lnTo>
                    <a:lnTo>
                      <a:pt x="24" y="6"/>
                    </a:lnTo>
                    <a:lnTo>
                      <a:pt x="30" y="6"/>
                    </a:lnTo>
                    <a:lnTo>
                      <a:pt x="42" y="0"/>
                    </a:lnTo>
                    <a:lnTo>
                      <a:pt x="48" y="6"/>
                    </a:lnTo>
                    <a:lnTo>
                      <a:pt x="60" y="6"/>
                    </a:lnTo>
                    <a:lnTo>
                      <a:pt x="6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45" name="Freeform 120"/>
              <p:cNvSpPr>
                <a:spLocks/>
              </p:cNvSpPr>
              <p:nvPr/>
            </p:nvSpPr>
            <p:spPr bwMode="auto">
              <a:xfrm>
                <a:off x="534" y="2070"/>
                <a:ext cx="42" cy="36"/>
              </a:xfrm>
              <a:custGeom>
                <a:avLst/>
                <a:gdLst>
                  <a:gd name="T0" fmla="*/ 42 w 42"/>
                  <a:gd name="T1" fmla="*/ 18 h 36"/>
                  <a:gd name="T2" fmla="*/ 36 w 42"/>
                  <a:gd name="T3" fmla="*/ 24 h 36"/>
                  <a:gd name="T4" fmla="*/ 36 w 42"/>
                  <a:gd name="T5" fmla="*/ 30 h 36"/>
                  <a:gd name="T6" fmla="*/ 30 w 42"/>
                  <a:gd name="T7" fmla="*/ 30 h 36"/>
                  <a:gd name="T8" fmla="*/ 30 w 42"/>
                  <a:gd name="T9" fmla="*/ 36 h 36"/>
                  <a:gd name="T10" fmla="*/ 24 w 42"/>
                  <a:gd name="T11" fmla="*/ 30 h 36"/>
                  <a:gd name="T12" fmla="*/ 18 w 42"/>
                  <a:gd name="T13" fmla="*/ 30 h 36"/>
                  <a:gd name="T14" fmla="*/ 12 w 42"/>
                  <a:gd name="T15" fmla="*/ 24 h 36"/>
                  <a:gd name="T16" fmla="*/ 6 w 42"/>
                  <a:gd name="T17" fmla="*/ 24 h 36"/>
                  <a:gd name="T18" fmla="*/ 0 w 42"/>
                  <a:gd name="T19" fmla="*/ 18 h 36"/>
                  <a:gd name="T20" fmla="*/ 6 w 42"/>
                  <a:gd name="T21" fmla="*/ 12 h 36"/>
                  <a:gd name="T22" fmla="*/ 6 w 42"/>
                  <a:gd name="T23" fmla="*/ 6 h 36"/>
                  <a:gd name="T24" fmla="*/ 6 w 42"/>
                  <a:gd name="T25" fmla="*/ 0 h 36"/>
                  <a:gd name="T26" fmla="*/ 42 w 42"/>
                  <a:gd name="T27" fmla="*/ 18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 h="36">
                    <a:moveTo>
                      <a:pt x="42" y="18"/>
                    </a:moveTo>
                    <a:lnTo>
                      <a:pt x="36" y="24"/>
                    </a:lnTo>
                    <a:lnTo>
                      <a:pt x="36" y="30"/>
                    </a:lnTo>
                    <a:lnTo>
                      <a:pt x="30" y="30"/>
                    </a:lnTo>
                    <a:lnTo>
                      <a:pt x="30" y="36"/>
                    </a:lnTo>
                    <a:lnTo>
                      <a:pt x="24" y="30"/>
                    </a:lnTo>
                    <a:lnTo>
                      <a:pt x="18" y="30"/>
                    </a:lnTo>
                    <a:lnTo>
                      <a:pt x="12" y="24"/>
                    </a:lnTo>
                    <a:lnTo>
                      <a:pt x="6" y="24"/>
                    </a:lnTo>
                    <a:lnTo>
                      <a:pt x="0" y="18"/>
                    </a:lnTo>
                    <a:lnTo>
                      <a:pt x="6" y="12"/>
                    </a:lnTo>
                    <a:lnTo>
                      <a:pt x="6" y="6"/>
                    </a:lnTo>
                    <a:lnTo>
                      <a:pt x="6" y="0"/>
                    </a:lnTo>
                    <a:lnTo>
                      <a:pt x="42" y="18"/>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46" name="Freeform 121"/>
              <p:cNvSpPr>
                <a:spLocks/>
              </p:cNvSpPr>
              <p:nvPr/>
            </p:nvSpPr>
            <p:spPr bwMode="auto">
              <a:xfrm>
                <a:off x="360" y="2076"/>
                <a:ext cx="12" cy="48"/>
              </a:xfrm>
              <a:custGeom>
                <a:avLst/>
                <a:gdLst>
                  <a:gd name="T0" fmla="*/ 12 w 12"/>
                  <a:gd name="T1" fmla="*/ 6 h 48"/>
                  <a:gd name="T2" fmla="*/ 12 w 12"/>
                  <a:gd name="T3" fmla="*/ 48 h 48"/>
                  <a:gd name="T4" fmla="*/ 0 w 12"/>
                  <a:gd name="T5" fmla="*/ 48 h 48"/>
                  <a:gd name="T6" fmla="*/ 0 w 12"/>
                  <a:gd name="T7" fmla="*/ 36 h 48"/>
                  <a:gd name="T8" fmla="*/ 0 w 12"/>
                  <a:gd name="T9" fmla="*/ 36 h 48"/>
                  <a:gd name="T10" fmla="*/ 0 w 12"/>
                  <a:gd name="T11" fmla="*/ 30 h 48"/>
                  <a:gd name="T12" fmla="*/ 0 w 12"/>
                  <a:gd name="T13" fmla="*/ 24 h 48"/>
                  <a:gd name="T14" fmla="*/ 0 w 12"/>
                  <a:gd name="T15" fmla="*/ 18 h 48"/>
                  <a:gd name="T16" fmla="*/ 0 w 12"/>
                  <a:gd name="T17" fmla="*/ 12 h 48"/>
                  <a:gd name="T18" fmla="*/ 0 w 12"/>
                  <a:gd name="T19" fmla="*/ 6 h 48"/>
                  <a:gd name="T20" fmla="*/ 6 w 12"/>
                  <a:gd name="T21" fmla="*/ 0 h 48"/>
                  <a:gd name="T22" fmla="*/ 6 w 12"/>
                  <a:gd name="T23" fmla="*/ 0 h 48"/>
                  <a:gd name="T24" fmla="*/ 6 w 12"/>
                  <a:gd name="T25" fmla="*/ 0 h 48"/>
                  <a:gd name="T26" fmla="*/ 12 w 12"/>
                  <a:gd name="T27" fmla="*/ 6 h 48"/>
                  <a:gd name="T28" fmla="*/ 12 w 12"/>
                  <a:gd name="T29" fmla="*/ 6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48">
                    <a:moveTo>
                      <a:pt x="12" y="6"/>
                    </a:moveTo>
                    <a:lnTo>
                      <a:pt x="12" y="48"/>
                    </a:lnTo>
                    <a:lnTo>
                      <a:pt x="0" y="48"/>
                    </a:lnTo>
                    <a:lnTo>
                      <a:pt x="0" y="36"/>
                    </a:lnTo>
                    <a:lnTo>
                      <a:pt x="0" y="30"/>
                    </a:lnTo>
                    <a:lnTo>
                      <a:pt x="0" y="24"/>
                    </a:lnTo>
                    <a:lnTo>
                      <a:pt x="0" y="18"/>
                    </a:lnTo>
                    <a:lnTo>
                      <a:pt x="0" y="12"/>
                    </a:lnTo>
                    <a:lnTo>
                      <a:pt x="0" y="6"/>
                    </a:lnTo>
                    <a:lnTo>
                      <a:pt x="6" y="0"/>
                    </a:lnTo>
                    <a:lnTo>
                      <a:pt x="12"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47" name="Freeform 122"/>
              <p:cNvSpPr>
                <a:spLocks/>
              </p:cNvSpPr>
              <p:nvPr/>
            </p:nvSpPr>
            <p:spPr bwMode="auto">
              <a:xfrm>
                <a:off x="1206" y="2076"/>
                <a:ext cx="60" cy="54"/>
              </a:xfrm>
              <a:custGeom>
                <a:avLst/>
                <a:gdLst>
                  <a:gd name="T0" fmla="*/ 60 w 60"/>
                  <a:gd name="T1" fmla="*/ 12 h 54"/>
                  <a:gd name="T2" fmla="*/ 60 w 60"/>
                  <a:gd name="T3" fmla="*/ 24 h 54"/>
                  <a:gd name="T4" fmla="*/ 54 w 60"/>
                  <a:gd name="T5" fmla="*/ 30 h 54"/>
                  <a:gd name="T6" fmla="*/ 54 w 60"/>
                  <a:gd name="T7" fmla="*/ 42 h 54"/>
                  <a:gd name="T8" fmla="*/ 42 w 60"/>
                  <a:gd name="T9" fmla="*/ 48 h 54"/>
                  <a:gd name="T10" fmla="*/ 36 w 60"/>
                  <a:gd name="T11" fmla="*/ 48 h 54"/>
                  <a:gd name="T12" fmla="*/ 30 w 60"/>
                  <a:gd name="T13" fmla="*/ 54 h 54"/>
                  <a:gd name="T14" fmla="*/ 24 w 60"/>
                  <a:gd name="T15" fmla="*/ 54 h 54"/>
                  <a:gd name="T16" fmla="*/ 18 w 60"/>
                  <a:gd name="T17" fmla="*/ 54 h 54"/>
                  <a:gd name="T18" fmla="*/ 12 w 60"/>
                  <a:gd name="T19" fmla="*/ 48 h 54"/>
                  <a:gd name="T20" fmla="*/ 6 w 60"/>
                  <a:gd name="T21" fmla="*/ 48 h 54"/>
                  <a:gd name="T22" fmla="*/ 6 w 60"/>
                  <a:gd name="T23" fmla="*/ 42 h 54"/>
                  <a:gd name="T24" fmla="*/ 0 w 60"/>
                  <a:gd name="T25" fmla="*/ 36 h 54"/>
                  <a:gd name="T26" fmla="*/ 0 w 60"/>
                  <a:gd name="T27" fmla="*/ 30 h 54"/>
                  <a:gd name="T28" fmla="*/ 6 w 60"/>
                  <a:gd name="T29" fmla="*/ 18 h 54"/>
                  <a:gd name="T30" fmla="*/ 6 w 60"/>
                  <a:gd name="T31" fmla="*/ 12 h 54"/>
                  <a:gd name="T32" fmla="*/ 18 w 60"/>
                  <a:gd name="T33" fmla="*/ 6 h 54"/>
                  <a:gd name="T34" fmla="*/ 24 w 60"/>
                  <a:gd name="T35" fmla="*/ 0 h 54"/>
                  <a:gd name="T36" fmla="*/ 30 w 60"/>
                  <a:gd name="T37" fmla="*/ 0 h 54"/>
                  <a:gd name="T38" fmla="*/ 36 w 60"/>
                  <a:gd name="T39" fmla="*/ 0 h 54"/>
                  <a:gd name="T40" fmla="*/ 42 w 60"/>
                  <a:gd name="T41" fmla="*/ 0 h 54"/>
                  <a:gd name="T42" fmla="*/ 60 w 60"/>
                  <a:gd name="T43" fmla="*/ 12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54">
                    <a:moveTo>
                      <a:pt x="60" y="12"/>
                    </a:moveTo>
                    <a:lnTo>
                      <a:pt x="60" y="24"/>
                    </a:lnTo>
                    <a:lnTo>
                      <a:pt x="54" y="30"/>
                    </a:lnTo>
                    <a:lnTo>
                      <a:pt x="54" y="42"/>
                    </a:lnTo>
                    <a:lnTo>
                      <a:pt x="42" y="48"/>
                    </a:lnTo>
                    <a:lnTo>
                      <a:pt x="36" y="48"/>
                    </a:lnTo>
                    <a:lnTo>
                      <a:pt x="30" y="54"/>
                    </a:lnTo>
                    <a:lnTo>
                      <a:pt x="24" y="54"/>
                    </a:lnTo>
                    <a:lnTo>
                      <a:pt x="18" y="54"/>
                    </a:lnTo>
                    <a:lnTo>
                      <a:pt x="12" y="48"/>
                    </a:lnTo>
                    <a:lnTo>
                      <a:pt x="6" y="48"/>
                    </a:lnTo>
                    <a:lnTo>
                      <a:pt x="6" y="42"/>
                    </a:lnTo>
                    <a:lnTo>
                      <a:pt x="0" y="36"/>
                    </a:lnTo>
                    <a:lnTo>
                      <a:pt x="0" y="30"/>
                    </a:lnTo>
                    <a:lnTo>
                      <a:pt x="6" y="18"/>
                    </a:lnTo>
                    <a:lnTo>
                      <a:pt x="6" y="12"/>
                    </a:lnTo>
                    <a:lnTo>
                      <a:pt x="18" y="6"/>
                    </a:lnTo>
                    <a:lnTo>
                      <a:pt x="24" y="0"/>
                    </a:lnTo>
                    <a:lnTo>
                      <a:pt x="30" y="0"/>
                    </a:lnTo>
                    <a:lnTo>
                      <a:pt x="36" y="0"/>
                    </a:lnTo>
                    <a:lnTo>
                      <a:pt x="42" y="0"/>
                    </a:lnTo>
                    <a:lnTo>
                      <a:pt x="6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48" name="Freeform 123"/>
              <p:cNvSpPr>
                <a:spLocks/>
              </p:cNvSpPr>
              <p:nvPr/>
            </p:nvSpPr>
            <p:spPr bwMode="auto">
              <a:xfrm>
                <a:off x="1866" y="2076"/>
                <a:ext cx="162" cy="6"/>
              </a:xfrm>
              <a:custGeom>
                <a:avLst/>
                <a:gdLst>
                  <a:gd name="T0" fmla="*/ 162 w 162"/>
                  <a:gd name="T1" fmla="*/ 0 h 6"/>
                  <a:gd name="T2" fmla="*/ 138 w 162"/>
                  <a:gd name="T3" fmla="*/ 0 h 6"/>
                  <a:gd name="T4" fmla="*/ 114 w 162"/>
                  <a:gd name="T5" fmla="*/ 0 h 6"/>
                  <a:gd name="T6" fmla="*/ 96 w 162"/>
                  <a:gd name="T7" fmla="*/ 0 h 6"/>
                  <a:gd name="T8" fmla="*/ 78 w 162"/>
                  <a:gd name="T9" fmla="*/ 0 h 6"/>
                  <a:gd name="T10" fmla="*/ 54 w 162"/>
                  <a:gd name="T11" fmla="*/ 0 h 6"/>
                  <a:gd name="T12" fmla="*/ 36 w 162"/>
                  <a:gd name="T13" fmla="*/ 0 h 6"/>
                  <a:gd name="T14" fmla="*/ 18 w 162"/>
                  <a:gd name="T15" fmla="*/ 0 h 6"/>
                  <a:gd name="T16" fmla="*/ 0 w 162"/>
                  <a:gd name="T17" fmla="*/ 6 h 6"/>
                  <a:gd name="T18" fmla="*/ 18 w 162"/>
                  <a:gd name="T19" fmla="*/ 0 h 6"/>
                  <a:gd name="T20" fmla="*/ 36 w 162"/>
                  <a:gd name="T21" fmla="*/ 0 h 6"/>
                  <a:gd name="T22" fmla="*/ 60 w 162"/>
                  <a:gd name="T23" fmla="*/ 0 h 6"/>
                  <a:gd name="T24" fmla="*/ 78 w 162"/>
                  <a:gd name="T25" fmla="*/ 0 h 6"/>
                  <a:gd name="T26" fmla="*/ 102 w 162"/>
                  <a:gd name="T27" fmla="*/ 0 h 6"/>
                  <a:gd name="T28" fmla="*/ 120 w 162"/>
                  <a:gd name="T29" fmla="*/ 0 h 6"/>
                  <a:gd name="T30" fmla="*/ 138 w 162"/>
                  <a:gd name="T31" fmla="*/ 0 h 6"/>
                  <a:gd name="T32" fmla="*/ 162 w 162"/>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2" h="6">
                    <a:moveTo>
                      <a:pt x="162" y="0"/>
                    </a:moveTo>
                    <a:lnTo>
                      <a:pt x="138" y="0"/>
                    </a:lnTo>
                    <a:lnTo>
                      <a:pt x="114" y="0"/>
                    </a:lnTo>
                    <a:lnTo>
                      <a:pt x="96" y="0"/>
                    </a:lnTo>
                    <a:lnTo>
                      <a:pt x="78" y="0"/>
                    </a:lnTo>
                    <a:lnTo>
                      <a:pt x="54" y="0"/>
                    </a:lnTo>
                    <a:lnTo>
                      <a:pt x="36" y="0"/>
                    </a:lnTo>
                    <a:lnTo>
                      <a:pt x="18" y="0"/>
                    </a:lnTo>
                    <a:lnTo>
                      <a:pt x="0" y="6"/>
                    </a:lnTo>
                    <a:lnTo>
                      <a:pt x="18" y="0"/>
                    </a:lnTo>
                    <a:lnTo>
                      <a:pt x="36" y="0"/>
                    </a:lnTo>
                    <a:lnTo>
                      <a:pt x="60" y="0"/>
                    </a:lnTo>
                    <a:lnTo>
                      <a:pt x="78" y="0"/>
                    </a:lnTo>
                    <a:lnTo>
                      <a:pt x="102" y="0"/>
                    </a:lnTo>
                    <a:lnTo>
                      <a:pt x="120" y="0"/>
                    </a:lnTo>
                    <a:lnTo>
                      <a:pt x="138" y="0"/>
                    </a:lnTo>
                    <a:lnTo>
                      <a:pt x="16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49" name="Freeform 124"/>
              <p:cNvSpPr>
                <a:spLocks/>
              </p:cNvSpPr>
              <p:nvPr/>
            </p:nvSpPr>
            <p:spPr bwMode="auto">
              <a:xfrm>
                <a:off x="1320" y="2076"/>
                <a:ext cx="54" cy="48"/>
              </a:xfrm>
              <a:custGeom>
                <a:avLst/>
                <a:gdLst>
                  <a:gd name="T0" fmla="*/ 54 w 54"/>
                  <a:gd name="T1" fmla="*/ 12 h 48"/>
                  <a:gd name="T2" fmla="*/ 48 w 54"/>
                  <a:gd name="T3" fmla="*/ 18 h 48"/>
                  <a:gd name="T4" fmla="*/ 48 w 54"/>
                  <a:gd name="T5" fmla="*/ 30 h 48"/>
                  <a:gd name="T6" fmla="*/ 48 w 54"/>
                  <a:gd name="T7" fmla="*/ 36 h 48"/>
                  <a:gd name="T8" fmla="*/ 42 w 54"/>
                  <a:gd name="T9" fmla="*/ 42 h 48"/>
                  <a:gd name="T10" fmla="*/ 36 w 54"/>
                  <a:gd name="T11" fmla="*/ 48 h 48"/>
                  <a:gd name="T12" fmla="*/ 30 w 54"/>
                  <a:gd name="T13" fmla="*/ 48 h 48"/>
                  <a:gd name="T14" fmla="*/ 18 w 54"/>
                  <a:gd name="T15" fmla="*/ 48 h 48"/>
                  <a:gd name="T16" fmla="*/ 12 w 54"/>
                  <a:gd name="T17" fmla="*/ 48 h 48"/>
                  <a:gd name="T18" fmla="*/ 6 w 54"/>
                  <a:gd name="T19" fmla="*/ 42 h 48"/>
                  <a:gd name="T20" fmla="*/ 0 w 54"/>
                  <a:gd name="T21" fmla="*/ 36 h 48"/>
                  <a:gd name="T22" fmla="*/ 0 w 54"/>
                  <a:gd name="T23" fmla="*/ 30 h 48"/>
                  <a:gd name="T24" fmla="*/ 0 w 54"/>
                  <a:gd name="T25" fmla="*/ 24 h 48"/>
                  <a:gd name="T26" fmla="*/ 6 w 54"/>
                  <a:gd name="T27" fmla="*/ 12 h 48"/>
                  <a:gd name="T28" fmla="*/ 12 w 54"/>
                  <a:gd name="T29" fmla="*/ 6 h 48"/>
                  <a:gd name="T30" fmla="*/ 24 w 54"/>
                  <a:gd name="T31" fmla="*/ 6 h 48"/>
                  <a:gd name="T32" fmla="*/ 30 w 54"/>
                  <a:gd name="T33" fmla="*/ 0 h 48"/>
                  <a:gd name="T34" fmla="*/ 36 w 54"/>
                  <a:gd name="T35" fmla="*/ 0 h 48"/>
                  <a:gd name="T36" fmla="*/ 42 w 54"/>
                  <a:gd name="T37" fmla="*/ 6 h 48"/>
                  <a:gd name="T38" fmla="*/ 48 w 54"/>
                  <a:gd name="T39" fmla="*/ 6 h 48"/>
                  <a:gd name="T40" fmla="*/ 54 w 54"/>
                  <a:gd name="T41" fmla="*/ 12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 h="48">
                    <a:moveTo>
                      <a:pt x="54" y="12"/>
                    </a:moveTo>
                    <a:lnTo>
                      <a:pt x="48" y="18"/>
                    </a:lnTo>
                    <a:lnTo>
                      <a:pt x="48" y="30"/>
                    </a:lnTo>
                    <a:lnTo>
                      <a:pt x="48" y="36"/>
                    </a:lnTo>
                    <a:lnTo>
                      <a:pt x="42" y="42"/>
                    </a:lnTo>
                    <a:lnTo>
                      <a:pt x="36" y="48"/>
                    </a:lnTo>
                    <a:lnTo>
                      <a:pt x="30" y="48"/>
                    </a:lnTo>
                    <a:lnTo>
                      <a:pt x="18" y="48"/>
                    </a:lnTo>
                    <a:lnTo>
                      <a:pt x="12" y="48"/>
                    </a:lnTo>
                    <a:lnTo>
                      <a:pt x="6" y="42"/>
                    </a:lnTo>
                    <a:lnTo>
                      <a:pt x="0" y="36"/>
                    </a:lnTo>
                    <a:lnTo>
                      <a:pt x="0" y="30"/>
                    </a:lnTo>
                    <a:lnTo>
                      <a:pt x="0" y="24"/>
                    </a:lnTo>
                    <a:lnTo>
                      <a:pt x="6" y="12"/>
                    </a:lnTo>
                    <a:lnTo>
                      <a:pt x="12" y="6"/>
                    </a:lnTo>
                    <a:lnTo>
                      <a:pt x="24" y="6"/>
                    </a:lnTo>
                    <a:lnTo>
                      <a:pt x="30" y="0"/>
                    </a:lnTo>
                    <a:lnTo>
                      <a:pt x="36" y="0"/>
                    </a:lnTo>
                    <a:lnTo>
                      <a:pt x="42" y="6"/>
                    </a:lnTo>
                    <a:lnTo>
                      <a:pt x="48" y="6"/>
                    </a:lnTo>
                    <a:lnTo>
                      <a:pt x="5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50" name="Freeform 125"/>
              <p:cNvSpPr>
                <a:spLocks/>
              </p:cNvSpPr>
              <p:nvPr/>
            </p:nvSpPr>
            <p:spPr bwMode="auto">
              <a:xfrm>
                <a:off x="1434" y="2076"/>
                <a:ext cx="54" cy="60"/>
              </a:xfrm>
              <a:custGeom>
                <a:avLst/>
                <a:gdLst>
                  <a:gd name="T0" fmla="*/ 54 w 54"/>
                  <a:gd name="T1" fmla="*/ 18 h 60"/>
                  <a:gd name="T2" fmla="*/ 54 w 54"/>
                  <a:gd name="T3" fmla="*/ 30 h 60"/>
                  <a:gd name="T4" fmla="*/ 54 w 54"/>
                  <a:gd name="T5" fmla="*/ 36 h 60"/>
                  <a:gd name="T6" fmla="*/ 48 w 54"/>
                  <a:gd name="T7" fmla="*/ 42 h 60"/>
                  <a:gd name="T8" fmla="*/ 42 w 54"/>
                  <a:gd name="T9" fmla="*/ 48 h 60"/>
                  <a:gd name="T10" fmla="*/ 36 w 54"/>
                  <a:gd name="T11" fmla="*/ 54 h 60"/>
                  <a:gd name="T12" fmla="*/ 30 w 54"/>
                  <a:gd name="T13" fmla="*/ 60 h 60"/>
                  <a:gd name="T14" fmla="*/ 24 w 54"/>
                  <a:gd name="T15" fmla="*/ 60 h 60"/>
                  <a:gd name="T16" fmla="*/ 18 w 54"/>
                  <a:gd name="T17" fmla="*/ 60 h 60"/>
                  <a:gd name="T18" fmla="*/ 6 w 54"/>
                  <a:gd name="T19" fmla="*/ 54 h 60"/>
                  <a:gd name="T20" fmla="*/ 0 w 54"/>
                  <a:gd name="T21" fmla="*/ 48 h 60"/>
                  <a:gd name="T22" fmla="*/ 0 w 54"/>
                  <a:gd name="T23" fmla="*/ 36 h 60"/>
                  <a:gd name="T24" fmla="*/ 0 w 54"/>
                  <a:gd name="T25" fmla="*/ 30 h 60"/>
                  <a:gd name="T26" fmla="*/ 0 w 54"/>
                  <a:gd name="T27" fmla="*/ 24 h 60"/>
                  <a:gd name="T28" fmla="*/ 0 w 54"/>
                  <a:gd name="T29" fmla="*/ 18 h 60"/>
                  <a:gd name="T30" fmla="*/ 6 w 54"/>
                  <a:gd name="T31" fmla="*/ 12 h 60"/>
                  <a:gd name="T32" fmla="*/ 12 w 54"/>
                  <a:gd name="T33" fmla="*/ 6 h 60"/>
                  <a:gd name="T34" fmla="*/ 18 w 54"/>
                  <a:gd name="T35" fmla="*/ 0 h 60"/>
                  <a:gd name="T36" fmla="*/ 30 w 54"/>
                  <a:gd name="T37" fmla="*/ 6 h 60"/>
                  <a:gd name="T38" fmla="*/ 30 w 54"/>
                  <a:gd name="T39" fmla="*/ 0 h 60"/>
                  <a:gd name="T40" fmla="*/ 36 w 54"/>
                  <a:gd name="T41" fmla="*/ 6 h 60"/>
                  <a:gd name="T42" fmla="*/ 42 w 54"/>
                  <a:gd name="T43" fmla="*/ 6 h 60"/>
                  <a:gd name="T44" fmla="*/ 48 w 54"/>
                  <a:gd name="T45" fmla="*/ 6 h 60"/>
                  <a:gd name="T46" fmla="*/ 54 w 54"/>
                  <a:gd name="T47" fmla="*/ 18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4" h="60">
                    <a:moveTo>
                      <a:pt x="54" y="18"/>
                    </a:moveTo>
                    <a:lnTo>
                      <a:pt x="54" y="30"/>
                    </a:lnTo>
                    <a:lnTo>
                      <a:pt x="54" y="36"/>
                    </a:lnTo>
                    <a:lnTo>
                      <a:pt x="48" y="42"/>
                    </a:lnTo>
                    <a:lnTo>
                      <a:pt x="42" y="48"/>
                    </a:lnTo>
                    <a:lnTo>
                      <a:pt x="36" y="54"/>
                    </a:lnTo>
                    <a:lnTo>
                      <a:pt x="30" y="60"/>
                    </a:lnTo>
                    <a:lnTo>
                      <a:pt x="24" y="60"/>
                    </a:lnTo>
                    <a:lnTo>
                      <a:pt x="18" y="60"/>
                    </a:lnTo>
                    <a:lnTo>
                      <a:pt x="6" y="54"/>
                    </a:lnTo>
                    <a:lnTo>
                      <a:pt x="0" y="48"/>
                    </a:lnTo>
                    <a:lnTo>
                      <a:pt x="0" y="36"/>
                    </a:lnTo>
                    <a:lnTo>
                      <a:pt x="0" y="30"/>
                    </a:lnTo>
                    <a:lnTo>
                      <a:pt x="0" y="24"/>
                    </a:lnTo>
                    <a:lnTo>
                      <a:pt x="0" y="18"/>
                    </a:lnTo>
                    <a:lnTo>
                      <a:pt x="6" y="12"/>
                    </a:lnTo>
                    <a:lnTo>
                      <a:pt x="12" y="6"/>
                    </a:lnTo>
                    <a:lnTo>
                      <a:pt x="18" y="0"/>
                    </a:lnTo>
                    <a:lnTo>
                      <a:pt x="30" y="6"/>
                    </a:lnTo>
                    <a:lnTo>
                      <a:pt x="30" y="0"/>
                    </a:lnTo>
                    <a:lnTo>
                      <a:pt x="36" y="6"/>
                    </a:lnTo>
                    <a:lnTo>
                      <a:pt x="42" y="6"/>
                    </a:lnTo>
                    <a:lnTo>
                      <a:pt x="48" y="6"/>
                    </a:lnTo>
                    <a:lnTo>
                      <a:pt x="5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51" name="Freeform 126"/>
              <p:cNvSpPr>
                <a:spLocks/>
              </p:cNvSpPr>
              <p:nvPr/>
            </p:nvSpPr>
            <p:spPr bwMode="auto">
              <a:xfrm>
                <a:off x="1656" y="2076"/>
                <a:ext cx="66" cy="6"/>
              </a:xfrm>
              <a:custGeom>
                <a:avLst/>
                <a:gdLst>
                  <a:gd name="T0" fmla="*/ 66 w 66"/>
                  <a:gd name="T1" fmla="*/ 0 h 6"/>
                  <a:gd name="T2" fmla="*/ 66 w 66"/>
                  <a:gd name="T3" fmla="*/ 6 h 6"/>
                  <a:gd name="T4" fmla="*/ 0 w 66"/>
                  <a:gd name="T5" fmla="*/ 6 h 6"/>
                  <a:gd name="T6" fmla="*/ 6 w 66"/>
                  <a:gd name="T7" fmla="*/ 0 h 6"/>
                  <a:gd name="T8" fmla="*/ 18 w 66"/>
                  <a:gd name="T9" fmla="*/ 0 h 6"/>
                  <a:gd name="T10" fmla="*/ 24 w 66"/>
                  <a:gd name="T11" fmla="*/ 0 h 6"/>
                  <a:gd name="T12" fmla="*/ 30 w 66"/>
                  <a:gd name="T13" fmla="*/ 0 h 6"/>
                  <a:gd name="T14" fmla="*/ 42 w 66"/>
                  <a:gd name="T15" fmla="*/ 0 h 6"/>
                  <a:gd name="T16" fmla="*/ 48 w 66"/>
                  <a:gd name="T17" fmla="*/ 0 h 6"/>
                  <a:gd name="T18" fmla="*/ 54 w 66"/>
                  <a:gd name="T19" fmla="*/ 0 h 6"/>
                  <a:gd name="T20" fmla="*/ 66 w 66"/>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6">
                    <a:moveTo>
                      <a:pt x="66" y="0"/>
                    </a:moveTo>
                    <a:lnTo>
                      <a:pt x="66" y="6"/>
                    </a:lnTo>
                    <a:lnTo>
                      <a:pt x="0" y="6"/>
                    </a:lnTo>
                    <a:lnTo>
                      <a:pt x="6" y="0"/>
                    </a:lnTo>
                    <a:lnTo>
                      <a:pt x="18" y="0"/>
                    </a:lnTo>
                    <a:lnTo>
                      <a:pt x="24" y="0"/>
                    </a:lnTo>
                    <a:lnTo>
                      <a:pt x="30" y="0"/>
                    </a:lnTo>
                    <a:lnTo>
                      <a:pt x="42" y="0"/>
                    </a:lnTo>
                    <a:lnTo>
                      <a:pt x="48" y="0"/>
                    </a:lnTo>
                    <a:lnTo>
                      <a:pt x="54" y="0"/>
                    </a:lnTo>
                    <a:lnTo>
                      <a:pt x="6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52" name="Freeform 127"/>
              <p:cNvSpPr>
                <a:spLocks/>
              </p:cNvSpPr>
              <p:nvPr/>
            </p:nvSpPr>
            <p:spPr bwMode="auto">
              <a:xfrm>
                <a:off x="1758" y="2076"/>
                <a:ext cx="84" cy="6"/>
              </a:xfrm>
              <a:custGeom>
                <a:avLst/>
                <a:gdLst>
                  <a:gd name="T0" fmla="*/ 84 w 84"/>
                  <a:gd name="T1" fmla="*/ 6 h 6"/>
                  <a:gd name="T2" fmla="*/ 72 w 84"/>
                  <a:gd name="T3" fmla="*/ 6 h 6"/>
                  <a:gd name="T4" fmla="*/ 60 w 84"/>
                  <a:gd name="T5" fmla="*/ 6 h 6"/>
                  <a:gd name="T6" fmla="*/ 54 w 84"/>
                  <a:gd name="T7" fmla="*/ 6 h 6"/>
                  <a:gd name="T8" fmla="*/ 42 w 84"/>
                  <a:gd name="T9" fmla="*/ 6 h 6"/>
                  <a:gd name="T10" fmla="*/ 30 w 84"/>
                  <a:gd name="T11" fmla="*/ 6 h 6"/>
                  <a:gd name="T12" fmla="*/ 18 w 84"/>
                  <a:gd name="T13" fmla="*/ 6 h 6"/>
                  <a:gd name="T14" fmla="*/ 12 w 84"/>
                  <a:gd name="T15" fmla="*/ 6 h 6"/>
                  <a:gd name="T16" fmla="*/ 0 w 84"/>
                  <a:gd name="T17" fmla="*/ 6 h 6"/>
                  <a:gd name="T18" fmla="*/ 6 w 84"/>
                  <a:gd name="T19" fmla="*/ 0 h 6"/>
                  <a:gd name="T20" fmla="*/ 6 w 84"/>
                  <a:gd name="T21" fmla="*/ 0 h 6"/>
                  <a:gd name="T22" fmla="*/ 12 w 84"/>
                  <a:gd name="T23" fmla="*/ 0 h 6"/>
                  <a:gd name="T24" fmla="*/ 12 w 84"/>
                  <a:gd name="T25" fmla="*/ 0 h 6"/>
                  <a:gd name="T26" fmla="*/ 84 w 84"/>
                  <a:gd name="T27" fmla="*/ 6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4" h="6">
                    <a:moveTo>
                      <a:pt x="84" y="6"/>
                    </a:moveTo>
                    <a:lnTo>
                      <a:pt x="72" y="6"/>
                    </a:lnTo>
                    <a:lnTo>
                      <a:pt x="60" y="6"/>
                    </a:lnTo>
                    <a:lnTo>
                      <a:pt x="54" y="6"/>
                    </a:lnTo>
                    <a:lnTo>
                      <a:pt x="42" y="6"/>
                    </a:lnTo>
                    <a:lnTo>
                      <a:pt x="30" y="6"/>
                    </a:lnTo>
                    <a:lnTo>
                      <a:pt x="18" y="6"/>
                    </a:lnTo>
                    <a:lnTo>
                      <a:pt x="12" y="6"/>
                    </a:lnTo>
                    <a:lnTo>
                      <a:pt x="0" y="6"/>
                    </a:lnTo>
                    <a:lnTo>
                      <a:pt x="6" y="0"/>
                    </a:lnTo>
                    <a:lnTo>
                      <a:pt x="12" y="0"/>
                    </a:lnTo>
                    <a:lnTo>
                      <a:pt x="84"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53" name="Freeform 128"/>
              <p:cNvSpPr>
                <a:spLocks/>
              </p:cNvSpPr>
              <p:nvPr/>
            </p:nvSpPr>
            <p:spPr bwMode="auto">
              <a:xfrm>
                <a:off x="2052" y="2076"/>
                <a:ext cx="42" cy="1"/>
              </a:xfrm>
              <a:custGeom>
                <a:avLst/>
                <a:gdLst>
                  <a:gd name="T0" fmla="*/ 0 w 42"/>
                  <a:gd name="T1" fmla="*/ 0 h 1"/>
                  <a:gd name="T2" fmla="*/ 42 w 42"/>
                  <a:gd name="T3" fmla="*/ 0 h 1"/>
                  <a:gd name="T4" fmla="*/ 0 w 42"/>
                  <a:gd name="T5" fmla="*/ 0 h 1"/>
                  <a:gd name="T6" fmla="*/ 0 60000 65536"/>
                  <a:gd name="T7" fmla="*/ 0 60000 65536"/>
                  <a:gd name="T8" fmla="*/ 0 60000 65536"/>
                </a:gdLst>
                <a:ahLst/>
                <a:cxnLst>
                  <a:cxn ang="T6">
                    <a:pos x="T0" y="T1"/>
                  </a:cxn>
                  <a:cxn ang="T7">
                    <a:pos x="T2" y="T3"/>
                  </a:cxn>
                  <a:cxn ang="T8">
                    <a:pos x="T4" y="T5"/>
                  </a:cxn>
                </a:cxnLst>
                <a:rect l="0" t="0" r="r" b="b"/>
                <a:pathLst>
                  <a:path w="42" h="1">
                    <a:moveTo>
                      <a:pt x="0" y="0"/>
                    </a:moveTo>
                    <a:lnTo>
                      <a:pt x="42"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54" name="Freeform 129"/>
              <p:cNvSpPr>
                <a:spLocks/>
              </p:cNvSpPr>
              <p:nvPr/>
            </p:nvSpPr>
            <p:spPr bwMode="auto">
              <a:xfrm>
                <a:off x="2508" y="2076"/>
                <a:ext cx="72" cy="6"/>
              </a:xfrm>
              <a:custGeom>
                <a:avLst/>
                <a:gdLst>
                  <a:gd name="T0" fmla="*/ 72 w 72"/>
                  <a:gd name="T1" fmla="*/ 6 h 6"/>
                  <a:gd name="T2" fmla="*/ 0 w 72"/>
                  <a:gd name="T3" fmla="*/ 6 h 6"/>
                  <a:gd name="T4" fmla="*/ 0 w 72"/>
                  <a:gd name="T5" fmla="*/ 0 h 6"/>
                  <a:gd name="T6" fmla="*/ 0 w 72"/>
                  <a:gd name="T7" fmla="*/ 0 h 6"/>
                  <a:gd name="T8" fmla="*/ 6 w 72"/>
                  <a:gd name="T9" fmla="*/ 0 h 6"/>
                  <a:gd name="T10" fmla="*/ 12 w 72"/>
                  <a:gd name="T11" fmla="*/ 0 h 6"/>
                  <a:gd name="T12" fmla="*/ 72 w 72"/>
                  <a:gd name="T13" fmla="*/ 0 h 6"/>
                  <a:gd name="T14" fmla="*/ 72 w 72"/>
                  <a:gd name="T15" fmla="*/ 6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6">
                    <a:moveTo>
                      <a:pt x="72" y="6"/>
                    </a:moveTo>
                    <a:lnTo>
                      <a:pt x="0" y="6"/>
                    </a:lnTo>
                    <a:lnTo>
                      <a:pt x="0" y="0"/>
                    </a:lnTo>
                    <a:lnTo>
                      <a:pt x="6" y="0"/>
                    </a:lnTo>
                    <a:lnTo>
                      <a:pt x="12" y="0"/>
                    </a:lnTo>
                    <a:lnTo>
                      <a:pt x="72" y="0"/>
                    </a:lnTo>
                    <a:lnTo>
                      <a:pt x="72"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55" name="Freeform 130"/>
              <p:cNvSpPr>
                <a:spLocks/>
              </p:cNvSpPr>
              <p:nvPr/>
            </p:nvSpPr>
            <p:spPr bwMode="auto">
              <a:xfrm>
                <a:off x="1212" y="2088"/>
                <a:ext cx="36" cy="36"/>
              </a:xfrm>
              <a:custGeom>
                <a:avLst/>
                <a:gdLst>
                  <a:gd name="T0" fmla="*/ 12 w 36"/>
                  <a:gd name="T1" fmla="*/ 12 h 36"/>
                  <a:gd name="T2" fmla="*/ 18 w 36"/>
                  <a:gd name="T3" fmla="*/ 12 h 36"/>
                  <a:gd name="T4" fmla="*/ 24 w 36"/>
                  <a:gd name="T5" fmla="*/ 18 h 36"/>
                  <a:gd name="T6" fmla="*/ 24 w 36"/>
                  <a:gd name="T7" fmla="*/ 18 h 36"/>
                  <a:gd name="T8" fmla="*/ 30 w 36"/>
                  <a:gd name="T9" fmla="*/ 24 h 36"/>
                  <a:gd name="T10" fmla="*/ 30 w 36"/>
                  <a:gd name="T11" fmla="*/ 24 h 36"/>
                  <a:gd name="T12" fmla="*/ 36 w 36"/>
                  <a:gd name="T13" fmla="*/ 24 h 36"/>
                  <a:gd name="T14" fmla="*/ 36 w 36"/>
                  <a:gd name="T15" fmla="*/ 24 h 36"/>
                  <a:gd name="T16" fmla="*/ 36 w 36"/>
                  <a:gd name="T17" fmla="*/ 30 h 36"/>
                  <a:gd name="T18" fmla="*/ 30 w 36"/>
                  <a:gd name="T19" fmla="*/ 30 h 36"/>
                  <a:gd name="T20" fmla="*/ 30 w 36"/>
                  <a:gd name="T21" fmla="*/ 36 h 36"/>
                  <a:gd name="T22" fmla="*/ 24 w 36"/>
                  <a:gd name="T23" fmla="*/ 36 h 36"/>
                  <a:gd name="T24" fmla="*/ 18 w 36"/>
                  <a:gd name="T25" fmla="*/ 36 h 36"/>
                  <a:gd name="T26" fmla="*/ 12 w 36"/>
                  <a:gd name="T27" fmla="*/ 30 h 36"/>
                  <a:gd name="T28" fmla="*/ 6 w 36"/>
                  <a:gd name="T29" fmla="*/ 30 h 36"/>
                  <a:gd name="T30" fmla="*/ 0 w 36"/>
                  <a:gd name="T31" fmla="*/ 24 h 36"/>
                  <a:gd name="T32" fmla="*/ 0 w 36"/>
                  <a:gd name="T33" fmla="*/ 18 h 36"/>
                  <a:gd name="T34" fmla="*/ 0 w 36"/>
                  <a:gd name="T35" fmla="*/ 12 h 36"/>
                  <a:gd name="T36" fmla="*/ 6 w 36"/>
                  <a:gd name="T37" fmla="*/ 12 h 36"/>
                  <a:gd name="T38" fmla="*/ 12 w 36"/>
                  <a:gd name="T39" fmla="*/ 6 h 36"/>
                  <a:gd name="T40" fmla="*/ 18 w 36"/>
                  <a:gd name="T41" fmla="*/ 0 h 36"/>
                  <a:gd name="T42" fmla="*/ 18 w 36"/>
                  <a:gd name="T43" fmla="*/ 0 h 36"/>
                  <a:gd name="T44" fmla="*/ 18 w 36"/>
                  <a:gd name="T45" fmla="*/ 6 h 36"/>
                  <a:gd name="T46" fmla="*/ 12 w 36"/>
                  <a:gd name="T47" fmla="*/ 6 h 36"/>
                  <a:gd name="T48" fmla="*/ 12 w 36"/>
                  <a:gd name="T49" fmla="*/ 12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 h="36">
                    <a:moveTo>
                      <a:pt x="12" y="12"/>
                    </a:moveTo>
                    <a:lnTo>
                      <a:pt x="18" y="12"/>
                    </a:lnTo>
                    <a:lnTo>
                      <a:pt x="24" y="18"/>
                    </a:lnTo>
                    <a:lnTo>
                      <a:pt x="30" y="24"/>
                    </a:lnTo>
                    <a:lnTo>
                      <a:pt x="36" y="24"/>
                    </a:lnTo>
                    <a:lnTo>
                      <a:pt x="36" y="30"/>
                    </a:lnTo>
                    <a:lnTo>
                      <a:pt x="30" y="30"/>
                    </a:lnTo>
                    <a:lnTo>
                      <a:pt x="30" y="36"/>
                    </a:lnTo>
                    <a:lnTo>
                      <a:pt x="24" y="36"/>
                    </a:lnTo>
                    <a:lnTo>
                      <a:pt x="18" y="36"/>
                    </a:lnTo>
                    <a:lnTo>
                      <a:pt x="12" y="30"/>
                    </a:lnTo>
                    <a:lnTo>
                      <a:pt x="6" y="30"/>
                    </a:lnTo>
                    <a:lnTo>
                      <a:pt x="0" y="24"/>
                    </a:lnTo>
                    <a:lnTo>
                      <a:pt x="0" y="18"/>
                    </a:lnTo>
                    <a:lnTo>
                      <a:pt x="0" y="12"/>
                    </a:lnTo>
                    <a:lnTo>
                      <a:pt x="6" y="12"/>
                    </a:lnTo>
                    <a:lnTo>
                      <a:pt x="12" y="6"/>
                    </a:lnTo>
                    <a:lnTo>
                      <a:pt x="18" y="0"/>
                    </a:lnTo>
                    <a:lnTo>
                      <a:pt x="18" y="6"/>
                    </a:lnTo>
                    <a:lnTo>
                      <a:pt x="12" y="6"/>
                    </a:lnTo>
                    <a:lnTo>
                      <a:pt x="1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56" name="Freeform 131"/>
              <p:cNvSpPr>
                <a:spLocks/>
              </p:cNvSpPr>
              <p:nvPr/>
            </p:nvSpPr>
            <p:spPr bwMode="auto">
              <a:xfrm>
                <a:off x="1326" y="2088"/>
                <a:ext cx="36" cy="30"/>
              </a:xfrm>
              <a:custGeom>
                <a:avLst/>
                <a:gdLst>
                  <a:gd name="T0" fmla="*/ 18 w 36"/>
                  <a:gd name="T1" fmla="*/ 0 h 30"/>
                  <a:gd name="T2" fmla="*/ 12 w 36"/>
                  <a:gd name="T3" fmla="*/ 6 h 30"/>
                  <a:gd name="T4" fmla="*/ 12 w 36"/>
                  <a:gd name="T5" fmla="*/ 12 h 30"/>
                  <a:gd name="T6" fmla="*/ 18 w 36"/>
                  <a:gd name="T7" fmla="*/ 12 h 30"/>
                  <a:gd name="T8" fmla="*/ 24 w 36"/>
                  <a:gd name="T9" fmla="*/ 12 h 30"/>
                  <a:gd name="T10" fmla="*/ 24 w 36"/>
                  <a:gd name="T11" fmla="*/ 18 h 30"/>
                  <a:gd name="T12" fmla="*/ 24 w 36"/>
                  <a:gd name="T13" fmla="*/ 24 h 30"/>
                  <a:gd name="T14" fmla="*/ 30 w 36"/>
                  <a:gd name="T15" fmla="*/ 18 h 30"/>
                  <a:gd name="T16" fmla="*/ 30 w 36"/>
                  <a:gd name="T17" fmla="*/ 18 h 30"/>
                  <a:gd name="T18" fmla="*/ 30 w 36"/>
                  <a:gd name="T19" fmla="*/ 24 h 30"/>
                  <a:gd name="T20" fmla="*/ 36 w 36"/>
                  <a:gd name="T21" fmla="*/ 24 h 30"/>
                  <a:gd name="T22" fmla="*/ 30 w 36"/>
                  <a:gd name="T23" fmla="*/ 30 h 30"/>
                  <a:gd name="T24" fmla="*/ 24 w 36"/>
                  <a:gd name="T25" fmla="*/ 30 h 30"/>
                  <a:gd name="T26" fmla="*/ 18 w 36"/>
                  <a:gd name="T27" fmla="*/ 30 h 30"/>
                  <a:gd name="T28" fmla="*/ 12 w 36"/>
                  <a:gd name="T29" fmla="*/ 30 h 30"/>
                  <a:gd name="T30" fmla="*/ 6 w 36"/>
                  <a:gd name="T31" fmla="*/ 24 h 30"/>
                  <a:gd name="T32" fmla="*/ 6 w 36"/>
                  <a:gd name="T33" fmla="*/ 24 h 30"/>
                  <a:gd name="T34" fmla="*/ 0 w 36"/>
                  <a:gd name="T35" fmla="*/ 18 h 30"/>
                  <a:gd name="T36" fmla="*/ 0 w 36"/>
                  <a:gd name="T37" fmla="*/ 12 h 30"/>
                  <a:gd name="T38" fmla="*/ 6 w 36"/>
                  <a:gd name="T39" fmla="*/ 6 h 30"/>
                  <a:gd name="T40" fmla="*/ 6 w 36"/>
                  <a:gd name="T41" fmla="*/ 0 h 30"/>
                  <a:gd name="T42" fmla="*/ 12 w 36"/>
                  <a:gd name="T43" fmla="*/ 0 h 30"/>
                  <a:gd name="T44" fmla="*/ 18 w 36"/>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6" h="30">
                    <a:moveTo>
                      <a:pt x="18" y="0"/>
                    </a:moveTo>
                    <a:lnTo>
                      <a:pt x="12" y="6"/>
                    </a:lnTo>
                    <a:lnTo>
                      <a:pt x="12" y="12"/>
                    </a:lnTo>
                    <a:lnTo>
                      <a:pt x="18" y="12"/>
                    </a:lnTo>
                    <a:lnTo>
                      <a:pt x="24" y="12"/>
                    </a:lnTo>
                    <a:lnTo>
                      <a:pt x="24" y="18"/>
                    </a:lnTo>
                    <a:lnTo>
                      <a:pt x="24" y="24"/>
                    </a:lnTo>
                    <a:lnTo>
                      <a:pt x="30" y="18"/>
                    </a:lnTo>
                    <a:lnTo>
                      <a:pt x="30" y="24"/>
                    </a:lnTo>
                    <a:lnTo>
                      <a:pt x="36" y="24"/>
                    </a:lnTo>
                    <a:lnTo>
                      <a:pt x="30" y="30"/>
                    </a:lnTo>
                    <a:lnTo>
                      <a:pt x="24" y="30"/>
                    </a:lnTo>
                    <a:lnTo>
                      <a:pt x="18" y="30"/>
                    </a:lnTo>
                    <a:lnTo>
                      <a:pt x="12" y="30"/>
                    </a:lnTo>
                    <a:lnTo>
                      <a:pt x="6" y="24"/>
                    </a:lnTo>
                    <a:lnTo>
                      <a:pt x="0" y="18"/>
                    </a:lnTo>
                    <a:lnTo>
                      <a:pt x="0" y="12"/>
                    </a:lnTo>
                    <a:lnTo>
                      <a:pt x="6" y="6"/>
                    </a:lnTo>
                    <a:lnTo>
                      <a:pt x="6" y="0"/>
                    </a:lnTo>
                    <a:lnTo>
                      <a:pt x="12" y="0"/>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57" name="Freeform 132"/>
              <p:cNvSpPr>
                <a:spLocks/>
              </p:cNvSpPr>
              <p:nvPr/>
            </p:nvSpPr>
            <p:spPr bwMode="auto">
              <a:xfrm>
                <a:off x="1440" y="2088"/>
                <a:ext cx="30" cy="42"/>
              </a:xfrm>
              <a:custGeom>
                <a:avLst/>
                <a:gdLst>
                  <a:gd name="T0" fmla="*/ 24 w 30"/>
                  <a:gd name="T1" fmla="*/ 0 h 42"/>
                  <a:gd name="T2" fmla="*/ 18 w 30"/>
                  <a:gd name="T3" fmla="*/ 6 h 42"/>
                  <a:gd name="T4" fmla="*/ 18 w 30"/>
                  <a:gd name="T5" fmla="*/ 6 h 42"/>
                  <a:gd name="T6" fmla="*/ 12 w 30"/>
                  <a:gd name="T7" fmla="*/ 6 h 42"/>
                  <a:gd name="T8" fmla="*/ 18 w 30"/>
                  <a:gd name="T9" fmla="*/ 12 h 42"/>
                  <a:gd name="T10" fmla="*/ 18 w 30"/>
                  <a:gd name="T11" fmla="*/ 12 h 42"/>
                  <a:gd name="T12" fmla="*/ 24 w 30"/>
                  <a:gd name="T13" fmla="*/ 12 h 42"/>
                  <a:gd name="T14" fmla="*/ 30 w 30"/>
                  <a:gd name="T15" fmla="*/ 12 h 42"/>
                  <a:gd name="T16" fmla="*/ 30 w 30"/>
                  <a:gd name="T17" fmla="*/ 12 h 42"/>
                  <a:gd name="T18" fmla="*/ 30 w 30"/>
                  <a:gd name="T19" fmla="*/ 18 h 42"/>
                  <a:gd name="T20" fmla="*/ 30 w 30"/>
                  <a:gd name="T21" fmla="*/ 18 h 42"/>
                  <a:gd name="T22" fmla="*/ 24 w 30"/>
                  <a:gd name="T23" fmla="*/ 24 h 42"/>
                  <a:gd name="T24" fmla="*/ 18 w 30"/>
                  <a:gd name="T25" fmla="*/ 24 h 42"/>
                  <a:gd name="T26" fmla="*/ 30 w 30"/>
                  <a:gd name="T27" fmla="*/ 30 h 42"/>
                  <a:gd name="T28" fmla="*/ 30 w 30"/>
                  <a:gd name="T29" fmla="*/ 36 h 42"/>
                  <a:gd name="T30" fmla="*/ 24 w 30"/>
                  <a:gd name="T31" fmla="*/ 42 h 42"/>
                  <a:gd name="T32" fmla="*/ 18 w 30"/>
                  <a:gd name="T33" fmla="*/ 42 h 42"/>
                  <a:gd name="T34" fmla="*/ 12 w 30"/>
                  <a:gd name="T35" fmla="*/ 42 h 42"/>
                  <a:gd name="T36" fmla="*/ 6 w 30"/>
                  <a:gd name="T37" fmla="*/ 42 h 42"/>
                  <a:gd name="T38" fmla="*/ 0 w 30"/>
                  <a:gd name="T39" fmla="*/ 30 h 42"/>
                  <a:gd name="T40" fmla="*/ 0 w 30"/>
                  <a:gd name="T41" fmla="*/ 24 h 42"/>
                  <a:gd name="T42" fmla="*/ 0 w 30"/>
                  <a:gd name="T43" fmla="*/ 18 h 42"/>
                  <a:gd name="T44" fmla="*/ 0 w 30"/>
                  <a:gd name="T45" fmla="*/ 12 h 42"/>
                  <a:gd name="T46" fmla="*/ 0 w 30"/>
                  <a:gd name="T47" fmla="*/ 6 h 42"/>
                  <a:gd name="T48" fmla="*/ 6 w 30"/>
                  <a:gd name="T49" fmla="*/ 0 h 42"/>
                  <a:gd name="T50" fmla="*/ 12 w 30"/>
                  <a:gd name="T51" fmla="*/ 0 h 42"/>
                  <a:gd name="T52" fmla="*/ 24 w 30"/>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 h="42">
                    <a:moveTo>
                      <a:pt x="24" y="0"/>
                    </a:moveTo>
                    <a:lnTo>
                      <a:pt x="18" y="6"/>
                    </a:lnTo>
                    <a:lnTo>
                      <a:pt x="12" y="6"/>
                    </a:lnTo>
                    <a:lnTo>
                      <a:pt x="18" y="12"/>
                    </a:lnTo>
                    <a:lnTo>
                      <a:pt x="24" y="12"/>
                    </a:lnTo>
                    <a:lnTo>
                      <a:pt x="30" y="12"/>
                    </a:lnTo>
                    <a:lnTo>
                      <a:pt x="30" y="18"/>
                    </a:lnTo>
                    <a:lnTo>
                      <a:pt x="24" y="24"/>
                    </a:lnTo>
                    <a:lnTo>
                      <a:pt x="18" y="24"/>
                    </a:lnTo>
                    <a:lnTo>
                      <a:pt x="30" y="30"/>
                    </a:lnTo>
                    <a:lnTo>
                      <a:pt x="30" y="36"/>
                    </a:lnTo>
                    <a:lnTo>
                      <a:pt x="24" y="42"/>
                    </a:lnTo>
                    <a:lnTo>
                      <a:pt x="18" y="42"/>
                    </a:lnTo>
                    <a:lnTo>
                      <a:pt x="12" y="42"/>
                    </a:lnTo>
                    <a:lnTo>
                      <a:pt x="6" y="42"/>
                    </a:lnTo>
                    <a:lnTo>
                      <a:pt x="0" y="30"/>
                    </a:lnTo>
                    <a:lnTo>
                      <a:pt x="0" y="24"/>
                    </a:lnTo>
                    <a:lnTo>
                      <a:pt x="0" y="18"/>
                    </a:lnTo>
                    <a:lnTo>
                      <a:pt x="0" y="12"/>
                    </a:lnTo>
                    <a:lnTo>
                      <a:pt x="0" y="6"/>
                    </a:lnTo>
                    <a:lnTo>
                      <a:pt x="6" y="0"/>
                    </a:lnTo>
                    <a:lnTo>
                      <a:pt x="12"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58" name="Freeform 133"/>
              <p:cNvSpPr>
                <a:spLocks/>
              </p:cNvSpPr>
              <p:nvPr/>
            </p:nvSpPr>
            <p:spPr bwMode="auto">
              <a:xfrm>
                <a:off x="1590" y="2088"/>
                <a:ext cx="1110" cy="30"/>
              </a:xfrm>
              <a:custGeom>
                <a:avLst/>
                <a:gdLst>
                  <a:gd name="T0" fmla="*/ 1104 w 1110"/>
                  <a:gd name="T1" fmla="*/ 6 h 30"/>
                  <a:gd name="T2" fmla="*/ 1104 w 1110"/>
                  <a:gd name="T3" fmla="*/ 12 h 30"/>
                  <a:gd name="T4" fmla="*/ 1110 w 1110"/>
                  <a:gd name="T5" fmla="*/ 18 h 30"/>
                  <a:gd name="T6" fmla="*/ 1110 w 1110"/>
                  <a:gd name="T7" fmla="*/ 18 h 30"/>
                  <a:gd name="T8" fmla="*/ 1110 w 1110"/>
                  <a:gd name="T9" fmla="*/ 24 h 30"/>
                  <a:gd name="T10" fmla="*/ 1092 w 1110"/>
                  <a:gd name="T11" fmla="*/ 24 h 30"/>
                  <a:gd name="T12" fmla="*/ 1074 w 1110"/>
                  <a:gd name="T13" fmla="*/ 24 h 30"/>
                  <a:gd name="T14" fmla="*/ 1062 w 1110"/>
                  <a:gd name="T15" fmla="*/ 24 h 30"/>
                  <a:gd name="T16" fmla="*/ 1044 w 1110"/>
                  <a:gd name="T17" fmla="*/ 24 h 30"/>
                  <a:gd name="T18" fmla="*/ 1026 w 1110"/>
                  <a:gd name="T19" fmla="*/ 24 h 30"/>
                  <a:gd name="T20" fmla="*/ 1008 w 1110"/>
                  <a:gd name="T21" fmla="*/ 24 h 30"/>
                  <a:gd name="T22" fmla="*/ 990 w 1110"/>
                  <a:gd name="T23" fmla="*/ 30 h 30"/>
                  <a:gd name="T24" fmla="*/ 978 w 1110"/>
                  <a:gd name="T25" fmla="*/ 30 h 30"/>
                  <a:gd name="T26" fmla="*/ 900 w 1110"/>
                  <a:gd name="T27" fmla="*/ 24 h 30"/>
                  <a:gd name="T28" fmla="*/ 828 w 1110"/>
                  <a:gd name="T29" fmla="*/ 24 h 30"/>
                  <a:gd name="T30" fmla="*/ 756 w 1110"/>
                  <a:gd name="T31" fmla="*/ 24 h 30"/>
                  <a:gd name="T32" fmla="*/ 684 w 1110"/>
                  <a:gd name="T33" fmla="*/ 24 h 30"/>
                  <a:gd name="T34" fmla="*/ 612 w 1110"/>
                  <a:gd name="T35" fmla="*/ 24 h 30"/>
                  <a:gd name="T36" fmla="*/ 546 w 1110"/>
                  <a:gd name="T37" fmla="*/ 24 h 30"/>
                  <a:gd name="T38" fmla="*/ 468 w 1110"/>
                  <a:gd name="T39" fmla="*/ 24 h 30"/>
                  <a:gd name="T40" fmla="*/ 396 w 1110"/>
                  <a:gd name="T41" fmla="*/ 24 h 30"/>
                  <a:gd name="T42" fmla="*/ 348 w 1110"/>
                  <a:gd name="T43" fmla="*/ 18 h 30"/>
                  <a:gd name="T44" fmla="*/ 294 w 1110"/>
                  <a:gd name="T45" fmla="*/ 18 h 30"/>
                  <a:gd name="T46" fmla="*/ 246 w 1110"/>
                  <a:gd name="T47" fmla="*/ 18 h 30"/>
                  <a:gd name="T48" fmla="*/ 198 w 1110"/>
                  <a:gd name="T49" fmla="*/ 18 h 30"/>
                  <a:gd name="T50" fmla="*/ 150 w 1110"/>
                  <a:gd name="T51" fmla="*/ 18 h 30"/>
                  <a:gd name="T52" fmla="*/ 102 w 1110"/>
                  <a:gd name="T53" fmla="*/ 24 h 30"/>
                  <a:gd name="T54" fmla="*/ 48 w 1110"/>
                  <a:gd name="T55" fmla="*/ 24 h 30"/>
                  <a:gd name="T56" fmla="*/ 0 w 1110"/>
                  <a:gd name="T57" fmla="*/ 24 h 30"/>
                  <a:gd name="T58" fmla="*/ 0 w 1110"/>
                  <a:gd name="T59" fmla="*/ 24 h 30"/>
                  <a:gd name="T60" fmla="*/ 0 w 1110"/>
                  <a:gd name="T61" fmla="*/ 18 h 30"/>
                  <a:gd name="T62" fmla="*/ 0 w 1110"/>
                  <a:gd name="T63" fmla="*/ 12 h 30"/>
                  <a:gd name="T64" fmla="*/ 0 w 1110"/>
                  <a:gd name="T65" fmla="*/ 12 h 30"/>
                  <a:gd name="T66" fmla="*/ 24 w 1110"/>
                  <a:gd name="T67" fmla="*/ 6 h 30"/>
                  <a:gd name="T68" fmla="*/ 132 w 1110"/>
                  <a:gd name="T69" fmla="*/ 6 h 30"/>
                  <a:gd name="T70" fmla="*/ 132 w 1110"/>
                  <a:gd name="T71" fmla="*/ 6 h 30"/>
                  <a:gd name="T72" fmla="*/ 138 w 1110"/>
                  <a:gd name="T73" fmla="*/ 6 h 30"/>
                  <a:gd name="T74" fmla="*/ 144 w 1110"/>
                  <a:gd name="T75" fmla="*/ 6 h 30"/>
                  <a:gd name="T76" fmla="*/ 150 w 1110"/>
                  <a:gd name="T77" fmla="*/ 6 h 30"/>
                  <a:gd name="T78" fmla="*/ 156 w 1110"/>
                  <a:gd name="T79" fmla="*/ 12 h 30"/>
                  <a:gd name="T80" fmla="*/ 162 w 1110"/>
                  <a:gd name="T81" fmla="*/ 6 h 30"/>
                  <a:gd name="T82" fmla="*/ 174 w 1110"/>
                  <a:gd name="T83" fmla="*/ 6 h 30"/>
                  <a:gd name="T84" fmla="*/ 186 w 1110"/>
                  <a:gd name="T85" fmla="*/ 6 h 30"/>
                  <a:gd name="T86" fmla="*/ 192 w 1110"/>
                  <a:gd name="T87" fmla="*/ 6 h 30"/>
                  <a:gd name="T88" fmla="*/ 204 w 1110"/>
                  <a:gd name="T89" fmla="*/ 6 h 30"/>
                  <a:gd name="T90" fmla="*/ 216 w 1110"/>
                  <a:gd name="T91" fmla="*/ 6 h 30"/>
                  <a:gd name="T92" fmla="*/ 222 w 1110"/>
                  <a:gd name="T93" fmla="*/ 6 h 30"/>
                  <a:gd name="T94" fmla="*/ 234 w 1110"/>
                  <a:gd name="T95" fmla="*/ 6 h 30"/>
                  <a:gd name="T96" fmla="*/ 600 w 1110"/>
                  <a:gd name="T97" fmla="*/ 0 h 30"/>
                  <a:gd name="T98" fmla="*/ 606 w 1110"/>
                  <a:gd name="T99" fmla="*/ 0 h 30"/>
                  <a:gd name="T100" fmla="*/ 660 w 1110"/>
                  <a:gd name="T101" fmla="*/ 6 h 30"/>
                  <a:gd name="T102" fmla="*/ 726 w 1110"/>
                  <a:gd name="T103" fmla="*/ 6 h 30"/>
                  <a:gd name="T104" fmla="*/ 786 w 1110"/>
                  <a:gd name="T105" fmla="*/ 6 h 30"/>
                  <a:gd name="T106" fmla="*/ 852 w 1110"/>
                  <a:gd name="T107" fmla="*/ 6 h 30"/>
                  <a:gd name="T108" fmla="*/ 918 w 1110"/>
                  <a:gd name="T109" fmla="*/ 6 h 30"/>
                  <a:gd name="T110" fmla="*/ 984 w 1110"/>
                  <a:gd name="T111" fmla="*/ 6 h 30"/>
                  <a:gd name="T112" fmla="*/ 1044 w 1110"/>
                  <a:gd name="T113" fmla="*/ 6 h 30"/>
                  <a:gd name="T114" fmla="*/ 1104 w 1110"/>
                  <a:gd name="T115" fmla="*/ 6 h 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10" h="30">
                    <a:moveTo>
                      <a:pt x="1104" y="6"/>
                    </a:moveTo>
                    <a:lnTo>
                      <a:pt x="1104" y="12"/>
                    </a:lnTo>
                    <a:lnTo>
                      <a:pt x="1110" y="18"/>
                    </a:lnTo>
                    <a:lnTo>
                      <a:pt x="1110" y="24"/>
                    </a:lnTo>
                    <a:lnTo>
                      <a:pt x="1092" y="24"/>
                    </a:lnTo>
                    <a:lnTo>
                      <a:pt x="1074" y="24"/>
                    </a:lnTo>
                    <a:lnTo>
                      <a:pt x="1062" y="24"/>
                    </a:lnTo>
                    <a:lnTo>
                      <a:pt x="1044" y="24"/>
                    </a:lnTo>
                    <a:lnTo>
                      <a:pt x="1026" y="24"/>
                    </a:lnTo>
                    <a:lnTo>
                      <a:pt x="1008" y="24"/>
                    </a:lnTo>
                    <a:lnTo>
                      <a:pt x="990" y="30"/>
                    </a:lnTo>
                    <a:lnTo>
                      <a:pt x="978" y="30"/>
                    </a:lnTo>
                    <a:lnTo>
                      <a:pt x="900" y="24"/>
                    </a:lnTo>
                    <a:lnTo>
                      <a:pt x="828" y="24"/>
                    </a:lnTo>
                    <a:lnTo>
                      <a:pt x="756" y="24"/>
                    </a:lnTo>
                    <a:lnTo>
                      <a:pt x="684" y="24"/>
                    </a:lnTo>
                    <a:lnTo>
                      <a:pt x="612" y="24"/>
                    </a:lnTo>
                    <a:lnTo>
                      <a:pt x="546" y="24"/>
                    </a:lnTo>
                    <a:lnTo>
                      <a:pt x="468" y="24"/>
                    </a:lnTo>
                    <a:lnTo>
                      <a:pt x="396" y="24"/>
                    </a:lnTo>
                    <a:lnTo>
                      <a:pt x="348" y="18"/>
                    </a:lnTo>
                    <a:lnTo>
                      <a:pt x="294" y="18"/>
                    </a:lnTo>
                    <a:lnTo>
                      <a:pt x="246" y="18"/>
                    </a:lnTo>
                    <a:lnTo>
                      <a:pt x="198" y="18"/>
                    </a:lnTo>
                    <a:lnTo>
                      <a:pt x="150" y="18"/>
                    </a:lnTo>
                    <a:lnTo>
                      <a:pt x="102" y="24"/>
                    </a:lnTo>
                    <a:lnTo>
                      <a:pt x="48" y="24"/>
                    </a:lnTo>
                    <a:lnTo>
                      <a:pt x="0" y="24"/>
                    </a:lnTo>
                    <a:lnTo>
                      <a:pt x="0" y="18"/>
                    </a:lnTo>
                    <a:lnTo>
                      <a:pt x="0" y="12"/>
                    </a:lnTo>
                    <a:lnTo>
                      <a:pt x="24" y="6"/>
                    </a:lnTo>
                    <a:lnTo>
                      <a:pt x="132" y="6"/>
                    </a:lnTo>
                    <a:lnTo>
                      <a:pt x="138" y="6"/>
                    </a:lnTo>
                    <a:lnTo>
                      <a:pt x="144" y="6"/>
                    </a:lnTo>
                    <a:lnTo>
                      <a:pt x="150" y="6"/>
                    </a:lnTo>
                    <a:lnTo>
                      <a:pt x="156" y="12"/>
                    </a:lnTo>
                    <a:lnTo>
                      <a:pt x="162" y="6"/>
                    </a:lnTo>
                    <a:lnTo>
                      <a:pt x="174" y="6"/>
                    </a:lnTo>
                    <a:lnTo>
                      <a:pt x="186" y="6"/>
                    </a:lnTo>
                    <a:lnTo>
                      <a:pt x="192" y="6"/>
                    </a:lnTo>
                    <a:lnTo>
                      <a:pt x="204" y="6"/>
                    </a:lnTo>
                    <a:lnTo>
                      <a:pt x="216" y="6"/>
                    </a:lnTo>
                    <a:lnTo>
                      <a:pt x="222" y="6"/>
                    </a:lnTo>
                    <a:lnTo>
                      <a:pt x="234" y="6"/>
                    </a:lnTo>
                    <a:lnTo>
                      <a:pt x="600" y="0"/>
                    </a:lnTo>
                    <a:lnTo>
                      <a:pt x="606" y="0"/>
                    </a:lnTo>
                    <a:lnTo>
                      <a:pt x="660" y="6"/>
                    </a:lnTo>
                    <a:lnTo>
                      <a:pt x="726" y="6"/>
                    </a:lnTo>
                    <a:lnTo>
                      <a:pt x="786" y="6"/>
                    </a:lnTo>
                    <a:lnTo>
                      <a:pt x="852" y="6"/>
                    </a:lnTo>
                    <a:lnTo>
                      <a:pt x="918" y="6"/>
                    </a:lnTo>
                    <a:lnTo>
                      <a:pt x="984" y="6"/>
                    </a:lnTo>
                    <a:lnTo>
                      <a:pt x="1044" y="6"/>
                    </a:lnTo>
                    <a:lnTo>
                      <a:pt x="110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59" name="Freeform 134"/>
              <p:cNvSpPr>
                <a:spLocks/>
              </p:cNvSpPr>
              <p:nvPr/>
            </p:nvSpPr>
            <p:spPr bwMode="auto">
              <a:xfrm>
                <a:off x="576" y="2094"/>
                <a:ext cx="24" cy="30"/>
              </a:xfrm>
              <a:custGeom>
                <a:avLst/>
                <a:gdLst>
                  <a:gd name="T0" fmla="*/ 24 w 24"/>
                  <a:gd name="T1" fmla="*/ 12 h 30"/>
                  <a:gd name="T2" fmla="*/ 18 w 24"/>
                  <a:gd name="T3" fmla="*/ 12 h 30"/>
                  <a:gd name="T4" fmla="*/ 12 w 24"/>
                  <a:gd name="T5" fmla="*/ 18 h 30"/>
                  <a:gd name="T6" fmla="*/ 6 w 24"/>
                  <a:gd name="T7" fmla="*/ 24 h 30"/>
                  <a:gd name="T8" fmla="*/ 6 w 24"/>
                  <a:gd name="T9" fmla="*/ 30 h 30"/>
                  <a:gd name="T10" fmla="*/ 0 w 24"/>
                  <a:gd name="T11" fmla="*/ 24 h 30"/>
                  <a:gd name="T12" fmla="*/ 0 w 24"/>
                  <a:gd name="T13" fmla="*/ 18 h 30"/>
                  <a:gd name="T14" fmla="*/ 0 w 24"/>
                  <a:gd name="T15" fmla="*/ 18 h 30"/>
                  <a:gd name="T16" fmla="*/ 0 w 24"/>
                  <a:gd name="T17" fmla="*/ 12 h 30"/>
                  <a:gd name="T18" fmla="*/ 0 w 24"/>
                  <a:gd name="T19" fmla="*/ 6 h 30"/>
                  <a:gd name="T20" fmla="*/ 6 w 24"/>
                  <a:gd name="T21" fmla="*/ 0 h 30"/>
                  <a:gd name="T22" fmla="*/ 12 w 24"/>
                  <a:gd name="T23" fmla="*/ 0 h 30"/>
                  <a:gd name="T24" fmla="*/ 12 w 24"/>
                  <a:gd name="T25" fmla="*/ 0 h 30"/>
                  <a:gd name="T26" fmla="*/ 18 w 24"/>
                  <a:gd name="T27" fmla="*/ 0 h 30"/>
                  <a:gd name="T28" fmla="*/ 24 w 24"/>
                  <a:gd name="T29" fmla="*/ 12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30">
                    <a:moveTo>
                      <a:pt x="24" y="12"/>
                    </a:moveTo>
                    <a:lnTo>
                      <a:pt x="18" y="12"/>
                    </a:lnTo>
                    <a:lnTo>
                      <a:pt x="12" y="18"/>
                    </a:lnTo>
                    <a:lnTo>
                      <a:pt x="6" y="24"/>
                    </a:lnTo>
                    <a:lnTo>
                      <a:pt x="6" y="30"/>
                    </a:lnTo>
                    <a:lnTo>
                      <a:pt x="0" y="24"/>
                    </a:lnTo>
                    <a:lnTo>
                      <a:pt x="0" y="18"/>
                    </a:lnTo>
                    <a:lnTo>
                      <a:pt x="0" y="12"/>
                    </a:lnTo>
                    <a:lnTo>
                      <a:pt x="0" y="6"/>
                    </a:lnTo>
                    <a:lnTo>
                      <a:pt x="6" y="0"/>
                    </a:lnTo>
                    <a:lnTo>
                      <a:pt x="12" y="0"/>
                    </a:lnTo>
                    <a:lnTo>
                      <a:pt x="18" y="0"/>
                    </a:lnTo>
                    <a:lnTo>
                      <a:pt x="2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60" name="Freeform 135"/>
              <p:cNvSpPr>
                <a:spLocks/>
              </p:cNvSpPr>
              <p:nvPr/>
            </p:nvSpPr>
            <p:spPr bwMode="auto">
              <a:xfrm>
                <a:off x="1602" y="2106"/>
                <a:ext cx="6" cy="1"/>
              </a:xfrm>
              <a:custGeom>
                <a:avLst/>
                <a:gdLst>
                  <a:gd name="T0" fmla="*/ 0 w 6"/>
                  <a:gd name="T1" fmla="*/ 0 h 1"/>
                  <a:gd name="T2" fmla="*/ 6 w 6"/>
                  <a:gd name="T3" fmla="*/ 0 h 1"/>
                  <a:gd name="T4" fmla="*/ 0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61" name="Freeform 136"/>
              <p:cNvSpPr>
                <a:spLocks/>
              </p:cNvSpPr>
              <p:nvPr/>
            </p:nvSpPr>
            <p:spPr bwMode="auto">
              <a:xfrm>
                <a:off x="600" y="2112"/>
                <a:ext cx="102" cy="66"/>
              </a:xfrm>
              <a:custGeom>
                <a:avLst/>
                <a:gdLst>
                  <a:gd name="T0" fmla="*/ 18 w 102"/>
                  <a:gd name="T1" fmla="*/ 0 h 66"/>
                  <a:gd name="T2" fmla="*/ 30 w 102"/>
                  <a:gd name="T3" fmla="*/ 6 h 66"/>
                  <a:gd name="T4" fmla="*/ 42 w 102"/>
                  <a:gd name="T5" fmla="*/ 18 h 66"/>
                  <a:gd name="T6" fmla="*/ 48 w 102"/>
                  <a:gd name="T7" fmla="*/ 24 h 66"/>
                  <a:gd name="T8" fmla="*/ 60 w 102"/>
                  <a:gd name="T9" fmla="*/ 30 h 66"/>
                  <a:gd name="T10" fmla="*/ 72 w 102"/>
                  <a:gd name="T11" fmla="*/ 36 h 66"/>
                  <a:gd name="T12" fmla="*/ 78 w 102"/>
                  <a:gd name="T13" fmla="*/ 42 h 66"/>
                  <a:gd name="T14" fmla="*/ 90 w 102"/>
                  <a:gd name="T15" fmla="*/ 48 h 66"/>
                  <a:gd name="T16" fmla="*/ 102 w 102"/>
                  <a:gd name="T17" fmla="*/ 54 h 66"/>
                  <a:gd name="T18" fmla="*/ 96 w 102"/>
                  <a:gd name="T19" fmla="*/ 60 h 66"/>
                  <a:gd name="T20" fmla="*/ 96 w 102"/>
                  <a:gd name="T21" fmla="*/ 66 h 66"/>
                  <a:gd name="T22" fmla="*/ 84 w 102"/>
                  <a:gd name="T23" fmla="*/ 60 h 66"/>
                  <a:gd name="T24" fmla="*/ 78 w 102"/>
                  <a:gd name="T25" fmla="*/ 54 h 66"/>
                  <a:gd name="T26" fmla="*/ 66 w 102"/>
                  <a:gd name="T27" fmla="*/ 48 h 66"/>
                  <a:gd name="T28" fmla="*/ 60 w 102"/>
                  <a:gd name="T29" fmla="*/ 42 h 66"/>
                  <a:gd name="T30" fmla="*/ 54 w 102"/>
                  <a:gd name="T31" fmla="*/ 42 h 66"/>
                  <a:gd name="T32" fmla="*/ 48 w 102"/>
                  <a:gd name="T33" fmla="*/ 36 h 66"/>
                  <a:gd name="T34" fmla="*/ 36 w 102"/>
                  <a:gd name="T35" fmla="*/ 30 h 66"/>
                  <a:gd name="T36" fmla="*/ 30 w 102"/>
                  <a:gd name="T37" fmla="*/ 30 h 66"/>
                  <a:gd name="T38" fmla="*/ 24 w 102"/>
                  <a:gd name="T39" fmla="*/ 24 h 66"/>
                  <a:gd name="T40" fmla="*/ 18 w 102"/>
                  <a:gd name="T41" fmla="*/ 18 h 66"/>
                  <a:gd name="T42" fmla="*/ 6 w 102"/>
                  <a:gd name="T43" fmla="*/ 18 h 66"/>
                  <a:gd name="T44" fmla="*/ 0 w 102"/>
                  <a:gd name="T45" fmla="*/ 12 h 66"/>
                  <a:gd name="T46" fmla="*/ 0 w 102"/>
                  <a:gd name="T47" fmla="*/ 6 h 66"/>
                  <a:gd name="T48" fmla="*/ 0 w 102"/>
                  <a:gd name="T49" fmla="*/ 6 h 66"/>
                  <a:gd name="T50" fmla="*/ 6 w 102"/>
                  <a:gd name="T51" fmla="*/ 0 h 66"/>
                  <a:gd name="T52" fmla="*/ 6 w 102"/>
                  <a:gd name="T53" fmla="*/ 0 h 66"/>
                  <a:gd name="T54" fmla="*/ 12 w 102"/>
                  <a:gd name="T55" fmla="*/ 0 h 66"/>
                  <a:gd name="T56" fmla="*/ 12 w 102"/>
                  <a:gd name="T57" fmla="*/ 0 h 66"/>
                  <a:gd name="T58" fmla="*/ 18 w 102"/>
                  <a:gd name="T59" fmla="*/ 0 h 66"/>
                  <a:gd name="T60" fmla="*/ 18 w 102"/>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 h="66">
                    <a:moveTo>
                      <a:pt x="18" y="0"/>
                    </a:moveTo>
                    <a:lnTo>
                      <a:pt x="30" y="6"/>
                    </a:lnTo>
                    <a:lnTo>
                      <a:pt x="42" y="18"/>
                    </a:lnTo>
                    <a:lnTo>
                      <a:pt x="48" y="24"/>
                    </a:lnTo>
                    <a:lnTo>
                      <a:pt x="60" y="30"/>
                    </a:lnTo>
                    <a:lnTo>
                      <a:pt x="72" y="36"/>
                    </a:lnTo>
                    <a:lnTo>
                      <a:pt x="78" y="42"/>
                    </a:lnTo>
                    <a:lnTo>
                      <a:pt x="90" y="48"/>
                    </a:lnTo>
                    <a:lnTo>
                      <a:pt x="102" y="54"/>
                    </a:lnTo>
                    <a:lnTo>
                      <a:pt x="96" y="60"/>
                    </a:lnTo>
                    <a:lnTo>
                      <a:pt x="96" y="66"/>
                    </a:lnTo>
                    <a:lnTo>
                      <a:pt x="84" y="60"/>
                    </a:lnTo>
                    <a:lnTo>
                      <a:pt x="78" y="54"/>
                    </a:lnTo>
                    <a:lnTo>
                      <a:pt x="66" y="48"/>
                    </a:lnTo>
                    <a:lnTo>
                      <a:pt x="60" y="42"/>
                    </a:lnTo>
                    <a:lnTo>
                      <a:pt x="54" y="42"/>
                    </a:lnTo>
                    <a:lnTo>
                      <a:pt x="48" y="36"/>
                    </a:lnTo>
                    <a:lnTo>
                      <a:pt x="36" y="30"/>
                    </a:lnTo>
                    <a:lnTo>
                      <a:pt x="30" y="30"/>
                    </a:lnTo>
                    <a:lnTo>
                      <a:pt x="24" y="24"/>
                    </a:lnTo>
                    <a:lnTo>
                      <a:pt x="18" y="18"/>
                    </a:lnTo>
                    <a:lnTo>
                      <a:pt x="6" y="18"/>
                    </a:lnTo>
                    <a:lnTo>
                      <a:pt x="0" y="12"/>
                    </a:lnTo>
                    <a:lnTo>
                      <a:pt x="0" y="6"/>
                    </a:lnTo>
                    <a:lnTo>
                      <a:pt x="6" y="0"/>
                    </a:lnTo>
                    <a:lnTo>
                      <a:pt x="12" y="0"/>
                    </a:lnTo>
                    <a:lnTo>
                      <a:pt x="18" y="0"/>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62" name="Freeform 137"/>
              <p:cNvSpPr>
                <a:spLocks/>
              </p:cNvSpPr>
              <p:nvPr/>
            </p:nvSpPr>
            <p:spPr bwMode="auto">
              <a:xfrm>
                <a:off x="1116" y="2112"/>
                <a:ext cx="18" cy="18"/>
              </a:xfrm>
              <a:custGeom>
                <a:avLst/>
                <a:gdLst>
                  <a:gd name="T0" fmla="*/ 18 w 18"/>
                  <a:gd name="T1" fmla="*/ 0 h 18"/>
                  <a:gd name="T2" fmla="*/ 18 w 18"/>
                  <a:gd name="T3" fmla="*/ 6 h 18"/>
                  <a:gd name="T4" fmla="*/ 18 w 18"/>
                  <a:gd name="T5" fmla="*/ 18 h 18"/>
                  <a:gd name="T6" fmla="*/ 12 w 18"/>
                  <a:gd name="T7" fmla="*/ 12 h 18"/>
                  <a:gd name="T8" fmla="*/ 6 w 18"/>
                  <a:gd name="T9" fmla="*/ 18 h 18"/>
                  <a:gd name="T10" fmla="*/ 6 w 18"/>
                  <a:gd name="T11" fmla="*/ 18 h 18"/>
                  <a:gd name="T12" fmla="*/ 0 w 18"/>
                  <a:gd name="T13" fmla="*/ 12 h 18"/>
                  <a:gd name="T14" fmla="*/ 0 w 18"/>
                  <a:gd name="T15" fmla="*/ 6 h 18"/>
                  <a:gd name="T16" fmla="*/ 6 w 18"/>
                  <a:gd name="T17" fmla="*/ 0 h 18"/>
                  <a:gd name="T18" fmla="*/ 6 w 18"/>
                  <a:gd name="T19" fmla="*/ 0 h 18"/>
                  <a:gd name="T20" fmla="*/ 18 w 18"/>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8">
                    <a:moveTo>
                      <a:pt x="18" y="0"/>
                    </a:moveTo>
                    <a:lnTo>
                      <a:pt x="18" y="6"/>
                    </a:lnTo>
                    <a:lnTo>
                      <a:pt x="18" y="18"/>
                    </a:lnTo>
                    <a:lnTo>
                      <a:pt x="12" y="12"/>
                    </a:lnTo>
                    <a:lnTo>
                      <a:pt x="6" y="18"/>
                    </a:lnTo>
                    <a:lnTo>
                      <a:pt x="0" y="12"/>
                    </a:lnTo>
                    <a:lnTo>
                      <a:pt x="0" y="6"/>
                    </a:lnTo>
                    <a:lnTo>
                      <a:pt x="6" y="0"/>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63" name="Freeform 138"/>
              <p:cNvSpPr>
                <a:spLocks/>
              </p:cNvSpPr>
              <p:nvPr/>
            </p:nvSpPr>
            <p:spPr bwMode="auto">
              <a:xfrm>
                <a:off x="1590" y="2118"/>
                <a:ext cx="858" cy="264"/>
              </a:xfrm>
              <a:custGeom>
                <a:avLst/>
                <a:gdLst>
                  <a:gd name="T0" fmla="*/ 858 w 858"/>
                  <a:gd name="T1" fmla="*/ 24 h 264"/>
                  <a:gd name="T2" fmla="*/ 858 w 858"/>
                  <a:gd name="T3" fmla="*/ 54 h 264"/>
                  <a:gd name="T4" fmla="*/ 858 w 858"/>
                  <a:gd name="T5" fmla="*/ 90 h 264"/>
                  <a:gd name="T6" fmla="*/ 858 w 858"/>
                  <a:gd name="T7" fmla="*/ 114 h 264"/>
                  <a:gd name="T8" fmla="*/ 834 w 858"/>
                  <a:gd name="T9" fmla="*/ 114 h 264"/>
                  <a:gd name="T10" fmla="*/ 786 w 858"/>
                  <a:gd name="T11" fmla="*/ 84 h 264"/>
                  <a:gd name="T12" fmla="*/ 726 w 858"/>
                  <a:gd name="T13" fmla="*/ 72 h 264"/>
                  <a:gd name="T14" fmla="*/ 672 w 858"/>
                  <a:gd name="T15" fmla="*/ 72 h 264"/>
                  <a:gd name="T16" fmla="*/ 606 w 858"/>
                  <a:gd name="T17" fmla="*/ 90 h 264"/>
                  <a:gd name="T18" fmla="*/ 546 w 858"/>
                  <a:gd name="T19" fmla="*/ 126 h 264"/>
                  <a:gd name="T20" fmla="*/ 498 w 858"/>
                  <a:gd name="T21" fmla="*/ 174 h 264"/>
                  <a:gd name="T22" fmla="*/ 468 w 858"/>
                  <a:gd name="T23" fmla="*/ 234 h 264"/>
                  <a:gd name="T24" fmla="*/ 420 w 858"/>
                  <a:gd name="T25" fmla="*/ 264 h 264"/>
                  <a:gd name="T26" fmla="*/ 354 w 858"/>
                  <a:gd name="T27" fmla="*/ 264 h 264"/>
                  <a:gd name="T28" fmla="*/ 288 w 858"/>
                  <a:gd name="T29" fmla="*/ 264 h 264"/>
                  <a:gd name="T30" fmla="*/ 222 w 858"/>
                  <a:gd name="T31" fmla="*/ 264 h 264"/>
                  <a:gd name="T32" fmla="*/ 168 w 858"/>
                  <a:gd name="T33" fmla="*/ 264 h 264"/>
                  <a:gd name="T34" fmla="*/ 120 w 858"/>
                  <a:gd name="T35" fmla="*/ 264 h 264"/>
                  <a:gd name="T36" fmla="*/ 72 w 858"/>
                  <a:gd name="T37" fmla="*/ 264 h 264"/>
                  <a:gd name="T38" fmla="*/ 30 w 858"/>
                  <a:gd name="T39" fmla="*/ 258 h 264"/>
                  <a:gd name="T40" fmla="*/ 6 w 858"/>
                  <a:gd name="T41" fmla="*/ 252 h 264"/>
                  <a:gd name="T42" fmla="*/ 0 w 858"/>
                  <a:gd name="T43" fmla="*/ 240 h 264"/>
                  <a:gd name="T44" fmla="*/ 6 w 858"/>
                  <a:gd name="T45" fmla="*/ 222 h 264"/>
                  <a:gd name="T46" fmla="*/ 6 w 858"/>
                  <a:gd name="T47" fmla="*/ 210 h 264"/>
                  <a:gd name="T48" fmla="*/ 6 w 858"/>
                  <a:gd name="T49" fmla="*/ 180 h 264"/>
                  <a:gd name="T50" fmla="*/ 12 w 858"/>
                  <a:gd name="T51" fmla="*/ 132 h 264"/>
                  <a:gd name="T52" fmla="*/ 18 w 858"/>
                  <a:gd name="T53" fmla="*/ 84 h 264"/>
                  <a:gd name="T54" fmla="*/ 18 w 858"/>
                  <a:gd name="T55" fmla="*/ 36 h 264"/>
                  <a:gd name="T56" fmla="*/ 24 w 858"/>
                  <a:gd name="T57" fmla="*/ 12 h 264"/>
                  <a:gd name="T58" fmla="*/ 96 w 858"/>
                  <a:gd name="T59" fmla="*/ 6 h 264"/>
                  <a:gd name="T60" fmla="*/ 246 w 858"/>
                  <a:gd name="T61" fmla="*/ 0 h 264"/>
                  <a:gd name="T62" fmla="*/ 396 w 858"/>
                  <a:gd name="T63" fmla="*/ 0 h 264"/>
                  <a:gd name="T64" fmla="*/ 540 w 858"/>
                  <a:gd name="T65" fmla="*/ 6 h 264"/>
                  <a:gd name="T66" fmla="*/ 642 w 858"/>
                  <a:gd name="T67" fmla="*/ 6 h 264"/>
                  <a:gd name="T68" fmla="*/ 708 w 858"/>
                  <a:gd name="T69" fmla="*/ 6 h 264"/>
                  <a:gd name="T70" fmla="*/ 768 w 858"/>
                  <a:gd name="T71" fmla="*/ 12 h 264"/>
                  <a:gd name="T72" fmla="*/ 828 w 858"/>
                  <a:gd name="T73" fmla="*/ 12 h 2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58" h="264">
                    <a:moveTo>
                      <a:pt x="858" y="12"/>
                    </a:moveTo>
                    <a:lnTo>
                      <a:pt x="858" y="24"/>
                    </a:lnTo>
                    <a:lnTo>
                      <a:pt x="858" y="42"/>
                    </a:lnTo>
                    <a:lnTo>
                      <a:pt x="858" y="54"/>
                    </a:lnTo>
                    <a:lnTo>
                      <a:pt x="858" y="72"/>
                    </a:lnTo>
                    <a:lnTo>
                      <a:pt x="858" y="90"/>
                    </a:lnTo>
                    <a:lnTo>
                      <a:pt x="858" y="102"/>
                    </a:lnTo>
                    <a:lnTo>
                      <a:pt x="858" y="114"/>
                    </a:lnTo>
                    <a:lnTo>
                      <a:pt x="858" y="132"/>
                    </a:lnTo>
                    <a:lnTo>
                      <a:pt x="834" y="114"/>
                    </a:lnTo>
                    <a:lnTo>
                      <a:pt x="810" y="96"/>
                    </a:lnTo>
                    <a:lnTo>
                      <a:pt x="786" y="84"/>
                    </a:lnTo>
                    <a:lnTo>
                      <a:pt x="756" y="78"/>
                    </a:lnTo>
                    <a:lnTo>
                      <a:pt x="726" y="72"/>
                    </a:lnTo>
                    <a:lnTo>
                      <a:pt x="702" y="72"/>
                    </a:lnTo>
                    <a:lnTo>
                      <a:pt x="672" y="72"/>
                    </a:lnTo>
                    <a:lnTo>
                      <a:pt x="642" y="78"/>
                    </a:lnTo>
                    <a:lnTo>
                      <a:pt x="606" y="90"/>
                    </a:lnTo>
                    <a:lnTo>
                      <a:pt x="576" y="108"/>
                    </a:lnTo>
                    <a:lnTo>
                      <a:pt x="546" y="126"/>
                    </a:lnTo>
                    <a:lnTo>
                      <a:pt x="522" y="150"/>
                    </a:lnTo>
                    <a:lnTo>
                      <a:pt x="498" y="174"/>
                    </a:lnTo>
                    <a:lnTo>
                      <a:pt x="480" y="204"/>
                    </a:lnTo>
                    <a:lnTo>
                      <a:pt x="468" y="234"/>
                    </a:lnTo>
                    <a:lnTo>
                      <a:pt x="456" y="264"/>
                    </a:lnTo>
                    <a:lnTo>
                      <a:pt x="420" y="264"/>
                    </a:lnTo>
                    <a:lnTo>
                      <a:pt x="390" y="264"/>
                    </a:lnTo>
                    <a:lnTo>
                      <a:pt x="354" y="264"/>
                    </a:lnTo>
                    <a:lnTo>
                      <a:pt x="324" y="264"/>
                    </a:lnTo>
                    <a:lnTo>
                      <a:pt x="288" y="264"/>
                    </a:lnTo>
                    <a:lnTo>
                      <a:pt x="252" y="264"/>
                    </a:lnTo>
                    <a:lnTo>
                      <a:pt x="222" y="264"/>
                    </a:lnTo>
                    <a:lnTo>
                      <a:pt x="192" y="264"/>
                    </a:lnTo>
                    <a:lnTo>
                      <a:pt x="168" y="264"/>
                    </a:lnTo>
                    <a:lnTo>
                      <a:pt x="144" y="264"/>
                    </a:lnTo>
                    <a:lnTo>
                      <a:pt x="120" y="264"/>
                    </a:lnTo>
                    <a:lnTo>
                      <a:pt x="96" y="264"/>
                    </a:lnTo>
                    <a:lnTo>
                      <a:pt x="72" y="264"/>
                    </a:lnTo>
                    <a:lnTo>
                      <a:pt x="54" y="264"/>
                    </a:lnTo>
                    <a:lnTo>
                      <a:pt x="30" y="258"/>
                    </a:lnTo>
                    <a:lnTo>
                      <a:pt x="6" y="258"/>
                    </a:lnTo>
                    <a:lnTo>
                      <a:pt x="6" y="252"/>
                    </a:lnTo>
                    <a:lnTo>
                      <a:pt x="6" y="246"/>
                    </a:lnTo>
                    <a:lnTo>
                      <a:pt x="0" y="240"/>
                    </a:lnTo>
                    <a:lnTo>
                      <a:pt x="6" y="234"/>
                    </a:lnTo>
                    <a:lnTo>
                      <a:pt x="6" y="222"/>
                    </a:lnTo>
                    <a:lnTo>
                      <a:pt x="6" y="216"/>
                    </a:lnTo>
                    <a:lnTo>
                      <a:pt x="6" y="210"/>
                    </a:lnTo>
                    <a:lnTo>
                      <a:pt x="6" y="204"/>
                    </a:lnTo>
                    <a:lnTo>
                      <a:pt x="6" y="180"/>
                    </a:lnTo>
                    <a:lnTo>
                      <a:pt x="12" y="156"/>
                    </a:lnTo>
                    <a:lnTo>
                      <a:pt x="12" y="132"/>
                    </a:lnTo>
                    <a:lnTo>
                      <a:pt x="12" y="108"/>
                    </a:lnTo>
                    <a:lnTo>
                      <a:pt x="18" y="84"/>
                    </a:lnTo>
                    <a:lnTo>
                      <a:pt x="18" y="60"/>
                    </a:lnTo>
                    <a:lnTo>
                      <a:pt x="18" y="36"/>
                    </a:lnTo>
                    <a:lnTo>
                      <a:pt x="24" y="18"/>
                    </a:lnTo>
                    <a:lnTo>
                      <a:pt x="24" y="12"/>
                    </a:lnTo>
                    <a:lnTo>
                      <a:pt x="24" y="6"/>
                    </a:lnTo>
                    <a:lnTo>
                      <a:pt x="96" y="6"/>
                    </a:lnTo>
                    <a:lnTo>
                      <a:pt x="168" y="0"/>
                    </a:lnTo>
                    <a:lnTo>
                      <a:pt x="246" y="0"/>
                    </a:lnTo>
                    <a:lnTo>
                      <a:pt x="318" y="0"/>
                    </a:lnTo>
                    <a:lnTo>
                      <a:pt x="396" y="0"/>
                    </a:lnTo>
                    <a:lnTo>
                      <a:pt x="468" y="6"/>
                    </a:lnTo>
                    <a:lnTo>
                      <a:pt x="540" y="6"/>
                    </a:lnTo>
                    <a:lnTo>
                      <a:pt x="612" y="12"/>
                    </a:lnTo>
                    <a:lnTo>
                      <a:pt x="642" y="6"/>
                    </a:lnTo>
                    <a:lnTo>
                      <a:pt x="672" y="6"/>
                    </a:lnTo>
                    <a:lnTo>
                      <a:pt x="708" y="6"/>
                    </a:lnTo>
                    <a:lnTo>
                      <a:pt x="738" y="12"/>
                    </a:lnTo>
                    <a:lnTo>
                      <a:pt x="768" y="12"/>
                    </a:lnTo>
                    <a:lnTo>
                      <a:pt x="798" y="12"/>
                    </a:lnTo>
                    <a:lnTo>
                      <a:pt x="828" y="12"/>
                    </a:lnTo>
                    <a:lnTo>
                      <a:pt x="858" y="1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64" name="Freeform 139"/>
              <p:cNvSpPr>
                <a:spLocks/>
              </p:cNvSpPr>
              <p:nvPr/>
            </p:nvSpPr>
            <p:spPr bwMode="auto">
              <a:xfrm>
                <a:off x="1572" y="2124"/>
                <a:ext cx="30" cy="258"/>
              </a:xfrm>
              <a:custGeom>
                <a:avLst/>
                <a:gdLst>
                  <a:gd name="T0" fmla="*/ 30 w 30"/>
                  <a:gd name="T1" fmla="*/ 0 h 258"/>
                  <a:gd name="T2" fmla="*/ 30 w 30"/>
                  <a:gd name="T3" fmla="*/ 24 h 258"/>
                  <a:gd name="T4" fmla="*/ 24 w 30"/>
                  <a:gd name="T5" fmla="*/ 54 h 258"/>
                  <a:gd name="T6" fmla="*/ 24 w 30"/>
                  <a:gd name="T7" fmla="*/ 78 h 258"/>
                  <a:gd name="T8" fmla="*/ 24 w 30"/>
                  <a:gd name="T9" fmla="*/ 108 h 258"/>
                  <a:gd name="T10" fmla="*/ 18 w 30"/>
                  <a:gd name="T11" fmla="*/ 132 h 258"/>
                  <a:gd name="T12" fmla="*/ 18 w 30"/>
                  <a:gd name="T13" fmla="*/ 162 h 258"/>
                  <a:gd name="T14" fmla="*/ 12 w 30"/>
                  <a:gd name="T15" fmla="*/ 186 h 258"/>
                  <a:gd name="T16" fmla="*/ 12 w 30"/>
                  <a:gd name="T17" fmla="*/ 216 h 258"/>
                  <a:gd name="T18" fmla="*/ 12 w 30"/>
                  <a:gd name="T19" fmla="*/ 222 h 258"/>
                  <a:gd name="T20" fmla="*/ 12 w 30"/>
                  <a:gd name="T21" fmla="*/ 228 h 258"/>
                  <a:gd name="T22" fmla="*/ 12 w 30"/>
                  <a:gd name="T23" fmla="*/ 234 h 258"/>
                  <a:gd name="T24" fmla="*/ 12 w 30"/>
                  <a:gd name="T25" fmla="*/ 240 h 258"/>
                  <a:gd name="T26" fmla="*/ 12 w 30"/>
                  <a:gd name="T27" fmla="*/ 246 h 258"/>
                  <a:gd name="T28" fmla="*/ 12 w 30"/>
                  <a:gd name="T29" fmla="*/ 252 h 258"/>
                  <a:gd name="T30" fmla="*/ 6 w 30"/>
                  <a:gd name="T31" fmla="*/ 252 h 258"/>
                  <a:gd name="T32" fmla="*/ 0 w 30"/>
                  <a:gd name="T33" fmla="*/ 258 h 258"/>
                  <a:gd name="T34" fmla="*/ 6 w 30"/>
                  <a:gd name="T35" fmla="*/ 222 h 258"/>
                  <a:gd name="T36" fmla="*/ 6 w 30"/>
                  <a:gd name="T37" fmla="*/ 192 h 258"/>
                  <a:gd name="T38" fmla="*/ 12 w 30"/>
                  <a:gd name="T39" fmla="*/ 156 h 258"/>
                  <a:gd name="T40" fmla="*/ 12 w 30"/>
                  <a:gd name="T41" fmla="*/ 126 h 258"/>
                  <a:gd name="T42" fmla="*/ 12 w 30"/>
                  <a:gd name="T43" fmla="*/ 96 h 258"/>
                  <a:gd name="T44" fmla="*/ 18 w 30"/>
                  <a:gd name="T45" fmla="*/ 66 h 258"/>
                  <a:gd name="T46" fmla="*/ 18 w 30"/>
                  <a:gd name="T47" fmla="*/ 36 h 258"/>
                  <a:gd name="T48" fmla="*/ 18 w 30"/>
                  <a:gd name="T49" fmla="*/ 6 h 258"/>
                  <a:gd name="T50" fmla="*/ 24 w 30"/>
                  <a:gd name="T51" fmla="*/ 0 h 258"/>
                  <a:gd name="T52" fmla="*/ 30 w 30"/>
                  <a:gd name="T53" fmla="*/ 0 h 2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 h="258">
                    <a:moveTo>
                      <a:pt x="30" y="0"/>
                    </a:moveTo>
                    <a:lnTo>
                      <a:pt x="30" y="24"/>
                    </a:lnTo>
                    <a:lnTo>
                      <a:pt x="24" y="54"/>
                    </a:lnTo>
                    <a:lnTo>
                      <a:pt x="24" y="78"/>
                    </a:lnTo>
                    <a:lnTo>
                      <a:pt x="24" y="108"/>
                    </a:lnTo>
                    <a:lnTo>
                      <a:pt x="18" y="132"/>
                    </a:lnTo>
                    <a:lnTo>
                      <a:pt x="18" y="162"/>
                    </a:lnTo>
                    <a:lnTo>
                      <a:pt x="12" y="186"/>
                    </a:lnTo>
                    <a:lnTo>
                      <a:pt x="12" y="216"/>
                    </a:lnTo>
                    <a:lnTo>
                      <a:pt x="12" y="222"/>
                    </a:lnTo>
                    <a:lnTo>
                      <a:pt x="12" y="228"/>
                    </a:lnTo>
                    <a:lnTo>
                      <a:pt x="12" y="234"/>
                    </a:lnTo>
                    <a:lnTo>
                      <a:pt x="12" y="240"/>
                    </a:lnTo>
                    <a:lnTo>
                      <a:pt x="12" y="246"/>
                    </a:lnTo>
                    <a:lnTo>
                      <a:pt x="12" y="252"/>
                    </a:lnTo>
                    <a:lnTo>
                      <a:pt x="6" y="252"/>
                    </a:lnTo>
                    <a:lnTo>
                      <a:pt x="0" y="258"/>
                    </a:lnTo>
                    <a:lnTo>
                      <a:pt x="6" y="222"/>
                    </a:lnTo>
                    <a:lnTo>
                      <a:pt x="6" y="192"/>
                    </a:lnTo>
                    <a:lnTo>
                      <a:pt x="12" y="156"/>
                    </a:lnTo>
                    <a:lnTo>
                      <a:pt x="12" y="126"/>
                    </a:lnTo>
                    <a:lnTo>
                      <a:pt x="12" y="96"/>
                    </a:lnTo>
                    <a:lnTo>
                      <a:pt x="18" y="66"/>
                    </a:lnTo>
                    <a:lnTo>
                      <a:pt x="18" y="36"/>
                    </a:lnTo>
                    <a:lnTo>
                      <a:pt x="18" y="6"/>
                    </a:lnTo>
                    <a:lnTo>
                      <a:pt x="24" y="0"/>
                    </a:lnTo>
                    <a:lnTo>
                      <a:pt x="3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65" name="Freeform 140"/>
              <p:cNvSpPr>
                <a:spLocks/>
              </p:cNvSpPr>
              <p:nvPr/>
            </p:nvSpPr>
            <p:spPr bwMode="auto">
              <a:xfrm>
                <a:off x="2454" y="2124"/>
                <a:ext cx="312" cy="300"/>
              </a:xfrm>
              <a:custGeom>
                <a:avLst/>
                <a:gdLst>
                  <a:gd name="T0" fmla="*/ 240 w 312"/>
                  <a:gd name="T1" fmla="*/ 36 h 300"/>
                  <a:gd name="T2" fmla="*/ 264 w 312"/>
                  <a:gd name="T3" fmla="*/ 108 h 300"/>
                  <a:gd name="T4" fmla="*/ 282 w 312"/>
                  <a:gd name="T5" fmla="*/ 180 h 300"/>
                  <a:gd name="T6" fmla="*/ 300 w 312"/>
                  <a:gd name="T7" fmla="*/ 258 h 300"/>
                  <a:gd name="T8" fmla="*/ 306 w 312"/>
                  <a:gd name="T9" fmla="*/ 294 h 300"/>
                  <a:gd name="T10" fmla="*/ 264 w 312"/>
                  <a:gd name="T11" fmla="*/ 276 h 300"/>
                  <a:gd name="T12" fmla="*/ 264 w 312"/>
                  <a:gd name="T13" fmla="*/ 246 h 300"/>
                  <a:gd name="T14" fmla="*/ 264 w 312"/>
                  <a:gd name="T15" fmla="*/ 222 h 300"/>
                  <a:gd name="T16" fmla="*/ 264 w 312"/>
                  <a:gd name="T17" fmla="*/ 192 h 300"/>
                  <a:gd name="T18" fmla="*/ 258 w 312"/>
                  <a:gd name="T19" fmla="*/ 174 h 300"/>
                  <a:gd name="T20" fmla="*/ 252 w 312"/>
                  <a:gd name="T21" fmla="*/ 168 h 300"/>
                  <a:gd name="T22" fmla="*/ 240 w 312"/>
                  <a:gd name="T23" fmla="*/ 168 h 300"/>
                  <a:gd name="T24" fmla="*/ 228 w 312"/>
                  <a:gd name="T25" fmla="*/ 168 h 300"/>
                  <a:gd name="T26" fmla="*/ 222 w 312"/>
                  <a:gd name="T27" fmla="*/ 174 h 300"/>
                  <a:gd name="T28" fmla="*/ 222 w 312"/>
                  <a:gd name="T29" fmla="*/ 204 h 300"/>
                  <a:gd name="T30" fmla="*/ 216 w 312"/>
                  <a:gd name="T31" fmla="*/ 234 h 300"/>
                  <a:gd name="T32" fmla="*/ 216 w 312"/>
                  <a:gd name="T33" fmla="*/ 264 h 300"/>
                  <a:gd name="T34" fmla="*/ 216 w 312"/>
                  <a:gd name="T35" fmla="*/ 294 h 300"/>
                  <a:gd name="T36" fmla="*/ 180 w 312"/>
                  <a:gd name="T37" fmla="*/ 300 h 300"/>
                  <a:gd name="T38" fmla="*/ 144 w 312"/>
                  <a:gd name="T39" fmla="*/ 294 h 300"/>
                  <a:gd name="T40" fmla="*/ 108 w 312"/>
                  <a:gd name="T41" fmla="*/ 294 h 300"/>
                  <a:gd name="T42" fmla="*/ 78 w 312"/>
                  <a:gd name="T43" fmla="*/ 294 h 300"/>
                  <a:gd name="T44" fmla="*/ 72 w 312"/>
                  <a:gd name="T45" fmla="*/ 282 h 300"/>
                  <a:gd name="T46" fmla="*/ 72 w 312"/>
                  <a:gd name="T47" fmla="*/ 270 h 300"/>
                  <a:gd name="T48" fmla="*/ 72 w 312"/>
                  <a:gd name="T49" fmla="*/ 258 h 300"/>
                  <a:gd name="T50" fmla="*/ 66 w 312"/>
                  <a:gd name="T51" fmla="*/ 246 h 300"/>
                  <a:gd name="T52" fmla="*/ 54 w 312"/>
                  <a:gd name="T53" fmla="*/ 216 h 300"/>
                  <a:gd name="T54" fmla="*/ 42 w 312"/>
                  <a:gd name="T55" fmla="*/ 192 h 300"/>
                  <a:gd name="T56" fmla="*/ 24 w 312"/>
                  <a:gd name="T57" fmla="*/ 162 h 300"/>
                  <a:gd name="T58" fmla="*/ 0 w 312"/>
                  <a:gd name="T59" fmla="*/ 138 h 300"/>
                  <a:gd name="T60" fmla="*/ 6 w 312"/>
                  <a:gd name="T61" fmla="*/ 102 h 300"/>
                  <a:gd name="T62" fmla="*/ 6 w 312"/>
                  <a:gd name="T63" fmla="*/ 72 h 300"/>
                  <a:gd name="T64" fmla="*/ 6 w 312"/>
                  <a:gd name="T65" fmla="*/ 36 h 300"/>
                  <a:gd name="T66" fmla="*/ 12 w 312"/>
                  <a:gd name="T67" fmla="*/ 6 h 300"/>
                  <a:gd name="T68" fmla="*/ 60 w 312"/>
                  <a:gd name="T69" fmla="*/ 6 h 300"/>
                  <a:gd name="T70" fmla="*/ 120 w 312"/>
                  <a:gd name="T71" fmla="*/ 6 h 300"/>
                  <a:gd name="T72" fmla="*/ 180 w 312"/>
                  <a:gd name="T73" fmla="*/ 0 h 300"/>
                  <a:gd name="T74" fmla="*/ 234 w 312"/>
                  <a:gd name="T75" fmla="*/ 6 h 3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2" h="300">
                    <a:moveTo>
                      <a:pt x="234" y="6"/>
                    </a:moveTo>
                    <a:lnTo>
                      <a:pt x="240" y="36"/>
                    </a:lnTo>
                    <a:lnTo>
                      <a:pt x="252" y="78"/>
                    </a:lnTo>
                    <a:lnTo>
                      <a:pt x="264" y="108"/>
                    </a:lnTo>
                    <a:lnTo>
                      <a:pt x="270" y="144"/>
                    </a:lnTo>
                    <a:lnTo>
                      <a:pt x="282" y="180"/>
                    </a:lnTo>
                    <a:lnTo>
                      <a:pt x="294" y="222"/>
                    </a:lnTo>
                    <a:lnTo>
                      <a:pt x="300" y="258"/>
                    </a:lnTo>
                    <a:lnTo>
                      <a:pt x="312" y="294"/>
                    </a:lnTo>
                    <a:lnTo>
                      <a:pt x="306" y="294"/>
                    </a:lnTo>
                    <a:lnTo>
                      <a:pt x="264" y="294"/>
                    </a:lnTo>
                    <a:lnTo>
                      <a:pt x="264" y="276"/>
                    </a:lnTo>
                    <a:lnTo>
                      <a:pt x="264" y="264"/>
                    </a:lnTo>
                    <a:lnTo>
                      <a:pt x="264" y="246"/>
                    </a:lnTo>
                    <a:lnTo>
                      <a:pt x="264" y="234"/>
                    </a:lnTo>
                    <a:lnTo>
                      <a:pt x="264" y="222"/>
                    </a:lnTo>
                    <a:lnTo>
                      <a:pt x="264" y="204"/>
                    </a:lnTo>
                    <a:lnTo>
                      <a:pt x="264" y="192"/>
                    </a:lnTo>
                    <a:lnTo>
                      <a:pt x="264" y="180"/>
                    </a:lnTo>
                    <a:lnTo>
                      <a:pt x="258" y="174"/>
                    </a:lnTo>
                    <a:lnTo>
                      <a:pt x="252" y="168"/>
                    </a:lnTo>
                    <a:lnTo>
                      <a:pt x="246" y="168"/>
                    </a:lnTo>
                    <a:lnTo>
                      <a:pt x="240" y="168"/>
                    </a:lnTo>
                    <a:lnTo>
                      <a:pt x="234" y="168"/>
                    </a:lnTo>
                    <a:lnTo>
                      <a:pt x="228" y="168"/>
                    </a:lnTo>
                    <a:lnTo>
                      <a:pt x="222" y="174"/>
                    </a:lnTo>
                    <a:lnTo>
                      <a:pt x="222" y="192"/>
                    </a:lnTo>
                    <a:lnTo>
                      <a:pt x="222" y="204"/>
                    </a:lnTo>
                    <a:lnTo>
                      <a:pt x="216" y="222"/>
                    </a:lnTo>
                    <a:lnTo>
                      <a:pt x="216" y="234"/>
                    </a:lnTo>
                    <a:lnTo>
                      <a:pt x="216" y="252"/>
                    </a:lnTo>
                    <a:lnTo>
                      <a:pt x="216" y="264"/>
                    </a:lnTo>
                    <a:lnTo>
                      <a:pt x="216" y="282"/>
                    </a:lnTo>
                    <a:lnTo>
                      <a:pt x="216" y="294"/>
                    </a:lnTo>
                    <a:lnTo>
                      <a:pt x="198" y="294"/>
                    </a:lnTo>
                    <a:lnTo>
                      <a:pt x="180" y="300"/>
                    </a:lnTo>
                    <a:lnTo>
                      <a:pt x="162" y="294"/>
                    </a:lnTo>
                    <a:lnTo>
                      <a:pt x="144" y="294"/>
                    </a:lnTo>
                    <a:lnTo>
                      <a:pt x="126" y="294"/>
                    </a:lnTo>
                    <a:lnTo>
                      <a:pt x="108" y="294"/>
                    </a:lnTo>
                    <a:lnTo>
                      <a:pt x="90" y="294"/>
                    </a:lnTo>
                    <a:lnTo>
                      <a:pt x="78" y="294"/>
                    </a:lnTo>
                    <a:lnTo>
                      <a:pt x="72" y="288"/>
                    </a:lnTo>
                    <a:lnTo>
                      <a:pt x="72" y="282"/>
                    </a:lnTo>
                    <a:lnTo>
                      <a:pt x="72" y="276"/>
                    </a:lnTo>
                    <a:lnTo>
                      <a:pt x="72" y="270"/>
                    </a:lnTo>
                    <a:lnTo>
                      <a:pt x="72" y="264"/>
                    </a:lnTo>
                    <a:lnTo>
                      <a:pt x="72" y="258"/>
                    </a:lnTo>
                    <a:lnTo>
                      <a:pt x="66" y="252"/>
                    </a:lnTo>
                    <a:lnTo>
                      <a:pt x="66" y="246"/>
                    </a:lnTo>
                    <a:lnTo>
                      <a:pt x="60" y="234"/>
                    </a:lnTo>
                    <a:lnTo>
                      <a:pt x="54" y="216"/>
                    </a:lnTo>
                    <a:lnTo>
                      <a:pt x="48" y="204"/>
                    </a:lnTo>
                    <a:lnTo>
                      <a:pt x="42" y="192"/>
                    </a:lnTo>
                    <a:lnTo>
                      <a:pt x="30" y="174"/>
                    </a:lnTo>
                    <a:lnTo>
                      <a:pt x="24" y="162"/>
                    </a:lnTo>
                    <a:lnTo>
                      <a:pt x="12" y="150"/>
                    </a:lnTo>
                    <a:lnTo>
                      <a:pt x="0" y="138"/>
                    </a:lnTo>
                    <a:lnTo>
                      <a:pt x="0" y="120"/>
                    </a:lnTo>
                    <a:lnTo>
                      <a:pt x="6" y="102"/>
                    </a:lnTo>
                    <a:lnTo>
                      <a:pt x="6" y="90"/>
                    </a:lnTo>
                    <a:lnTo>
                      <a:pt x="6" y="72"/>
                    </a:lnTo>
                    <a:lnTo>
                      <a:pt x="6" y="54"/>
                    </a:lnTo>
                    <a:lnTo>
                      <a:pt x="6" y="36"/>
                    </a:lnTo>
                    <a:lnTo>
                      <a:pt x="6" y="18"/>
                    </a:lnTo>
                    <a:lnTo>
                      <a:pt x="12" y="6"/>
                    </a:lnTo>
                    <a:lnTo>
                      <a:pt x="36" y="6"/>
                    </a:lnTo>
                    <a:lnTo>
                      <a:pt x="60" y="6"/>
                    </a:lnTo>
                    <a:lnTo>
                      <a:pt x="90" y="6"/>
                    </a:lnTo>
                    <a:lnTo>
                      <a:pt x="120" y="6"/>
                    </a:lnTo>
                    <a:lnTo>
                      <a:pt x="150" y="0"/>
                    </a:lnTo>
                    <a:lnTo>
                      <a:pt x="180" y="0"/>
                    </a:lnTo>
                    <a:lnTo>
                      <a:pt x="204" y="0"/>
                    </a:lnTo>
                    <a:lnTo>
                      <a:pt x="234"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66" name="Freeform 141"/>
              <p:cNvSpPr>
                <a:spLocks/>
              </p:cNvSpPr>
              <p:nvPr/>
            </p:nvSpPr>
            <p:spPr bwMode="auto">
              <a:xfrm>
                <a:off x="312" y="2136"/>
                <a:ext cx="60" cy="84"/>
              </a:xfrm>
              <a:custGeom>
                <a:avLst/>
                <a:gdLst>
                  <a:gd name="T0" fmla="*/ 42 w 60"/>
                  <a:gd name="T1" fmla="*/ 6 h 84"/>
                  <a:gd name="T2" fmla="*/ 42 w 60"/>
                  <a:gd name="T3" fmla="*/ 12 h 84"/>
                  <a:gd name="T4" fmla="*/ 42 w 60"/>
                  <a:gd name="T5" fmla="*/ 18 h 84"/>
                  <a:gd name="T6" fmla="*/ 42 w 60"/>
                  <a:gd name="T7" fmla="*/ 24 h 84"/>
                  <a:gd name="T8" fmla="*/ 42 w 60"/>
                  <a:gd name="T9" fmla="*/ 30 h 84"/>
                  <a:gd name="T10" fmla="*/ 42 w 60"/>
                  <a:gd name="T11" fmla="*/ 36 h 84"/>
                  <a:gd name="T12" fmla="*/ 42 w 60"/>
                  <a:gd name="T13" fmla="*/ 48 h 84"/>
                  <a:gd name="T14" fmla="*/ 42 w 60"/>
                  <a:gd name="T15" fmla="*/ 54 h 84"/>
                  <a:gd name="T16" fmla="*/ 42 w 60"/>
                  <a:gd name="T17" fmla="*/ 60 h 84"/>
                  <a:gd name="T18" fmla="*/ 42 w 60"/>
                  <a:gd name="T19" fmla="*/ 66 h 84"/>
                  <a:gd name="T20" fmla="*/ 48 w 60"/>
                  <a:gd name="T21" fmla="*/ 66 h 84"/>
                  <a:gd name="T22" fmla="*/ 54 w 60"/>
                  <a:gd name="T23" fmla="*/ 66 h 84"/>
                  <a:gd name="T24" fmla="*/ 60 w 60"/>
                  <a:gd name="T25" fmla="*/ 72 h 84"/>
                  <a:gd name="T26" fmla="*/ 54 w 60"/>
                  <a:gd name="T27" fmla="*/ 78 h 84"/>
                  <a:gd name="T28" fmla="*/ 48 w 60"/>
                  <a:gd name="T29" fmla="*/ 78 h 84"/>
                  <a:gd name="T30" fmla="*/ 42 w 60"/>
                  <a:gd name="T31" fmla="*/ 84 h 84"/>
                  <a:gd name="T32" fmla="*/ 36 w 60"/>
                  <a:gd name="T33" fmla="*/ 84 h 84"/>
                  <a:gd name="T34" fmla="*/ 30 w 60"/>
                  <a:gd name="T35" fmla="*/ 84 h 84"/>
                  <a:gd name="T36" fmla="*/ 24 w 60"/>
                  <a:gd name="T37" fmla="*/ 84 h 84"/>
                  <a:gd name="T38" fmla="*/ 18 w 60"/>
                  <a:gd name="T39" fmla="*/ 84 h 84"/>
                  <a:gd name="T40" fmla="*/ 12 w 60"/>
                  <a:gd name="T41" fmla="*/ 84 h 84"/>
                  <a:gd name="T42" fmla="*/ 6 w 60"/>
                  <a:gd name="T43" fmla="*/ 84 h 84"/>
                  <a:gd name="T44" fmla="*/ 0 w 60"/>
                  <a:gd name="T45" fmla="*/ 84 h 84"/>
                  <a:gd name="T46" fmla="*/ 0 w 60"/>
                  <a:gd name="T47" fmla="*/ 72 h 84"/>
                  <a:gd name="T48" fmla="*/ 0 w 60"/>
                  <a:gd name="T49" fmla="*/ 66 h 84"/>
                  <a:gd name="T50" fmla="*/ 0 w 60"/>
                  <a:gd name="T51" fmla="*/ 60 h 84"/>
                  <a:gd name="T52" fmla="*/ 6 w 60"/>
                  <a:gd name="T53" fmla="*/ 66 h 84"/>
                  <a:gd name="T54" fmla="*/ 12 w 60"/>
                  <a:gd name="T55" fmla="*/ 66 h 84"/>
                  <a:gd name="T56" fmla="*/ 18 w 60"/>
                  <a:gd name="T57" fmla="*/ 60 h 84"/>
                  <a:gd name="T58" fmla="*/ 18 w 60"/>
                  <a:gd name="T59" fmla="*/ 48 h 84"/>
                  <a:gd name="T60" fmla="*/ 18 w 60"/>
                  <a:gd name="T61" fmla="*/ 42 h 84"/>
                  <a:gd name="T62" fmla="*/ 18 w 60"/>
                  <a:gd name="T63" fmla="*/ 36 h 84"/>
                  <a:gd name="T64" fmla="*/ 18 w 60"/>
                  <a:gd name="T65" fmla="*/ 30 h 84"/>
                  <a:gd name="T66" fmla="*/ 12 w 60"/>
                  <a:gd name="T67" fmla="*/ 30 h 84"/>
                  <a:gd name="T68" fmla="*/ 6 w 60"/>
                  <a:gd name="T69" fmla="*/ 24 h 84"/>
                  <a:gd name="T70" fmla="*/ 6 w 60"/>
                  <a:gd name="T71" fmla="*/ 18 h 84"/>
                  <a:gd name="T72" fmla="*/ 6 w 60"/>
                  <a:gd name="T73" fmla="*/ 18 h 84"/>
                  <a:gd name="T74" fmla="*/ 12 w 60"/>
                  <a:gd name="T75" fmla="*/ 12 h 84"/>
                  <a:gd name="T76" fmla="*/ 12 w 60"/>
                  <a:gd name="T77" fmla="*/ 12 h 84"/>
                  <a:gd name="T78" fmla="*/ 18 w 60"/>
                  <a:gd name="T79" fmla="*/ 6 h 84"/>
                  <a:gd name="T80" fmla="*/ 30 w 60"/>
                  <a:gd name="T81" fmla="*/ 0 h 84"/>
                  <a:gd name="T82" fmla="*/ 30 w 60"/>
                  <a:gd name="T83" fmla="*/ 0 h 84"/>
                  <a:gd name="T84" fmla="*/ 36 w 60"/>
                  <a:gd name="T85" fmla="*/ 0 h 84"/>
                  <a:gd name="T86" fmla="*/ 42 w 60"/>
                  <a:gd name="T87" fmla="*/ 0 h 84"/>
                  <a:gd name="T88" fmla="*/ 42 w 60"/>
                  <a:gd name="T89" fmla="*/ 6 h 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0" h="84">
                    <a:moveTo>
                      <a:pt x="42" y="6"/>
                    </a:moveTo>
                    <a:lnTo>
                      <a:pt x="42" y="12"/>
                    </a:lnTo>
                    <a:lnTo>
                      <a:pt x="42" y="18"/>
                    </a:lnTo>
                    <a:lnTo>
                      <a:pt x="42" y="24"/>
                    </a:lnTo>
                    <a:lnTo>
                      <a:pt x="42" y="30"/>
                    </a:lnTo>
                    <a:lnTo>
                      <a:pt x="42" y="36"/>
                    </a:lnTo>
                    <a:lnTo>
                      <a:pt x="42" y="48"/>
                    </a:lnTo>
                    <a:lnTo>
                      <a:pt x="42" y="54"/>
                    </a:lnTo>
                    <a:lnTo>
                      <a:pt x="42" y="60"/>
                    </a:lnTo>
                    <a:lnTo>
                      <a:pt x="42" y="66"/>
                    </a:lnTo>
                    <a:lnTo>
                      <a:pt x="48" y="66"/>
                    </a:lnTo>
                    <a:lnTo>
                      <a:pt x="54" y="66"/>
                    </a:lnTo>
                    <a:lnTo>
                      <a:pt x="60" y="72"/>
                    </a:lnTo>
                    <a:lnTo>
                      <a:pt x="54" y="78"/>
                    </a:lnTo>
                    <a:lnTo>
                      <a:pt x="48" y="78"/>
                    </a:lnTo>
                    <a:lnTo>
                      <a:pt x="42" y="84"/>
                    </a:lnTo>
                    <a:lnTo>
                      <a:pt x="36" y="84"/>
                    </a:lnTo>
                    <a:lnTo>
                      <a:pt x="30" y="84"/>
                    </a:lnTo>
                    <a:lnTo>
                      <a:pt x="24" y="84"/>
                    </a:lnTo>
                    <a:lnTo>
                      <a:pt x="18" y="84"/>
                    </a:lnTo>
                    <a:lnTo>
                      <a:pt x="12" y="84"/>
                    </a:lnTo>
                    <a:lnTo>
                      <a:pt x="6" y="84"/>
                    </a:lnTo>
                    <a:lnTo>
                      <a:pt x="0" y="84"/>
                    </a:lnTo>
                    <a:lnTo>
                      <a:pt x="0" y="72"/>
                    </a:lnTo>
                    <a:lnTo>
                      <a:pt x="0" y="66"/>
                    </a:lnTo>
                    <a:lnTo>
                      <a:pt x="0" y="60"/>
                    </a:lnTo>
                    <a:lnTo>
                      <a:pt x="6" y="66"/>
                    </a:lnTo>
                    <a:lnTo>
                      <a:pt x="12" y="66"/>
                    </a:lnTo>
                    <a:lnTo>
                      <a:pt x="18" y="60"/>
                    </a:lnTo>
                    <a:lnTo>
                      <a:pt x="18" y="48"/>
                    </a:lnTo>
                    <a:lnTo>
                      <a:pt x="18" y="42"/>
                    </a:lnTo>
                    <a:lnTo>
                      <a:pt x="18" y="36"/>
                    </a:lnTo>
                    <a:lnTo>
                      <a:pt x="18" y="30"/>
                    </a:lnTo>
                    <a:lnTo>
                      <a:pt x="12" y="30"/>
                    </a:lnTo>
                    <a:lnTo>
                      <a:pt x="6" y="24"/>
                    </a:lnTo>
                    <a:lnTo>
                      <a:pt x="6" y="18"/>
                    </a:lnTo>
                    <a:lnTo>
                      <a:pt x="12" y="12"/>
                    </a:lnTo>
                    <a:lnTo>
                      <a:pt x="18" y="6"/>
                    </a:lnTo>
                    <a:lnTo>
                      <a:pt x="30" y="0"/>
                    </a:lnTo>
                    <a:lnTo>
                      <a:pt x="36" y="0"/>
                    </a:lnTo>
                    <a:lnTo>
                      <a:pt x="42" y="0"/>
                    </a:lnTo>
                    <a:lnTo>
                      <a:pt x="42"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67" name="Freeform 142"/>
              <p:cNvSpPr>
                <a:spLocks/>
              </p:cNvSpPr>
              <p:nvPr/>
            </p:nvSpPr>
            <p:spPr bwMode="auto">
              <a:xfrm>
                <a:off x="2364" y="2136"/>
                <a:ext cx="48" cy="48"/>
              </a:xfrm>
              <a:custGeom>
                <a:avLst/>
                <a:gdLst>
                  <a:gd name="T0" fmla="*/ 48 w 48"/>
                  <a:gd name="T1" fmla="*/ 12 h 48"/>
                  <a:gd name="T2" fmla="*/ 48 w 48"/>
                  <a:gd name="T3" fmla="*/ 18 h 48"/>
                  <a:gd name="T4" fmla="*/ 48 w 48"/>
                  <a:gd name="T5" fmla="*/ 24 h 48"/>
                  <a:gd name="T6" fmla="*/ 48 w 48"/>
                  <a:gd name="T7" fmla="*/ 30 h 48"/>
                  <a:gd name="T8" fmla="*/ 48 w 48"/>
                  <a:gd name="T9" fmla="*/ 36 h 48"/>
                  <a:gd name="T10" fmla="*/ 48 w 48"/>
                  <a:gd name="T11" fmla="*/ 36 h 48"/>
                  <a:gd name="T12" fmla="*/ 42 w 48"/>
                  <a:gd name="T13" fmla="*/ 42 h 48"/>
                  <a:gd name="T14" fmla="*/ 36 w 48"/>
                  <a:gd name="T15" fmla="*/ 48 h 48"/>
                  <a:gd name="T16" fmla="*/ 36 w 48"/>
                  <a:gd name="T17" fmla="*/ 48 h 48"/>
                  <a:gd name="T18" fmla="*/ 24 w 48"/>
                  <a:gd name="T19" fmla="*/ 48 h 48"/>
                  <a:gd name="T20" fmla="*/ 18 w 48"/>
                  <a:gd name="T21" fmla="*/ 48 h 48"/>
                  <a:gd name="T22" fmla="*/ 12 w 48"/>
                  <a:gd name="T23" fmla="*/ 42 h 48"/>
                  <a:gd name="T24" fmla="*/ 6 w 48"/>
                  <a:gd name="T25" fmla="*/ 36 h 48"/>
                  <a:gd name="T26" fmla="*/ 0 w 48"/>
                  <a:gd name="T27" fmla="*/ 30 h 48"/>
                  <a:gd name="T28" fmla="*/ 0 w 48"/>
                  <a:gd name="T29" fmla="*/ 24 h 48"/>
                  <a:gd name="T30" fmla="*/ 6 w 48"/>
                  <a:gd name="T31" fmla="*/ 18 h 48"/>
                  <a:gd name="T32" fmla="*/ 6 w 48"/>
                  <a:gd name="T33" fmla="*/ 12 h 48"/>
                  <a:gd name="T34" fmla="*/ 12 w 48"/>
                  <a:gd name="T35" fmla="*/ 6 h 48"/>
                  <a:gd name="T36" fmla="*/ 12 w 48"/>
                  <a:gd name="T37" fmla="*/ 6 h 48"/>
                  <a:gd name="T38" fmla="*/ 18 w 48"/>
                  <a:gd name="T39" fmla="*/ 0 h 48"/>
                  <a:gd name="T40" fmla="*/ 24 w 48"/>
                  <a:gd name="T41" fmla="*/ 0 h 48"/>
                  <a:gd name="T42" fmla="*/ 30 w 48"/>
                  <a:gd name="T43" fmla="*/ 0 h 48"/>
                  <a:gd name="T44" fmla="*/ 36 w 48"/>
                  <a:gd name="T45" fmla="*/ 6 h 48"/>
                  <a:gd name="T46" fmla="*/ 42 w 48"/>
                  <a:gd name="T47" fmla="*/ 6 h 48"/>
                  <a:gd name="T48" fmla="*/ 48 w 48"/>
                  <a:gd name="T49" fmla="*/ 12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8" h="48">
                    <a:moveTo>
                      <a:pt x="48" y="12"/>
                    </a:moveTo>
                    <a:lnTo>
                      <a:pt x="48" y="18"/>
                    </a:lnTo>
                    <a:lnTo>
                      <a:pt x="48" y="24"/>
                    </a:lnTo>
                    <a:lnTo>
                      <a:pt x="48" y="30"/>
                    </a:lnTo>
                    <a:lnTo>
                      <a:pt x="48" y="36"/>
                    </a:lnTo>
                    <a:lnTo>
                      <a:pt x="42" y="42"/>
                    </a:lnTo>
                    <a:lnTo>
                      <a:pt x="36" y="48"/>
                    </a:lnTo>
                    <a:lnTo>
                      <a:pt x="24" y="48"/>
                    </a:lnTo>
                    <a:lnTo>
                      <a:pt x="18" y="48"/>
                    </a:lnTo>
                    <a:lnTo>
                      <a:pt x="12" y="42"/>
                    </a:lnTo>
                    <a:lnTo>
                      <a:pt x="6" y="36"/>
                    </a:lnTo>
                    <a:lnTo>
                      <a:pt x="0" y="30"/>
                    </a:lnTo>
                    <a:lnTo>
                      <a:pt x="0" y="24"/>
                    </a:lnTo>
                    <a:lnTo>
                      <a:pt x="6" y="18"/>
                    </a:lnTo>
                    <a:lnTo>
                      <a:pt x="6" y="12"/>
                    </a:lnTo>
                    <a:lnTo>
                      <a:pt x="12" y="6"/>
                    </a:lnTo>
                    <a:lnTo>
                      <a:pt x="18" y="0"/>
                    </a:lnTo>
                    <a:lnTo>
                      <a:pt x="24" y="0"/>
                    </a:lnTo>
                    <a:lnTo>
                      <a:pt x="30" y="0"/>
                    </a:lnTo>
                    <a:lnTo>
                      <a:pt x="36" y="6"/>
                    </a:lnTo>
                    <a:lnTo>
                      <a:pt x="42" y="6"/>
                    </a:lnTo>
                    <a:lnTo>
                      <a:pt x="48"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68" name="Freeform 143"/>
              <p:cNvSpPr>
                <a:spLocks/>
              </p:cNvSpPr>
              <p:nvPr/>
            </p:nvSpPr>
            <p:spPr bwMode="auto">
              <a:xfrm>
                <a:off x="930" y="2142"/>
                <a:ext cx="18" cy="1"/>
              </a:xfrm>
              <a:custGeom>
                <a:avLst/>
                <a:gdLst>
                  <a:gd name="T0" fmla="*/ 18 w 18"/>
                  <a:gd name="T1" fmla="*/ 0 h 1"/>
                  <a:gd name="T2" fmla="*/ 18 w 18"/>
                  <a:gd name="T3" fmla="*/ 0 h 1"/>
                  <a:gd name="T4" fmla="*/ 12 w 18"/>
                  <a:gd name="T5" fmla="*/ 0 h 1"/>
                  <a:gd name="T6" fmla="*/ 6 w 18"/>
                  <a:gd name="T7" fmla="*/ 0 h 1"/>
                  <a:gd name="T8" fmla="*/ 0 w 18"/>
                  <a:gd name="T9" fmla="*/ 0 h 1"/>
                  <a:gd name="T10" fmla="*/ 6 w 18"/>
                  <a:gd name="T11" fmla="*/ 0 h 1"/>
                  <a:gd name="T12" fmla="*/ 12 w 18"/>
                  <a:gd name="T13" fmla="*/ 0 h 1"/>
                  <a:gd name="T14" fmla="*/ 18 w 18"/>
                  <a:gd name="T15" fmla="*/ 0 h 1"/>
                  <a:gd name="T16" fmla="*/ 18 w 18"/>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
                    <a:moveTo>
                      <a:pt x="18" y="0"/>
                    </a:moveTo>
                    <a:lnTo>
                      <a:pt x="18" y="0"/>
                    </a:lnTo>
                    <a:lnTo>
                      <a:pt x="12" y="0"/>
                    </a:lnTo>
                    <a:lnTo>
                      <a:pt x="6" y="0"/>
                    </a:lnTo>
                    <a:lnTo>
                      <a:pt x="0" y="0"/>
                    </a:lnTo>
                    <a:lnTo>
                      <a:pt x="6" y="0"/>
                    </a:lnTo>
                    <a:lnTo>
                      <a:pt x="12" y="0"/>
                    </a:lnTo>
                    <a:lnTo>
                      <a:pt x="18"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69" name="Freeform 144"/>
              <p:cNvSpPr>
                <a:spLocks/>
              </p:cNvSpPr>
              <p:nvPr/>
            </p:nvSpPr>
            <p:spPr bwMode="auto">
              <a:xfrm>
                <a:off x="900" y="2142"/>
                <a:ext cx="12" cy="6"/>
              </a:xfrm>
              <a:custGeom>
                <a:avLst/>
                <a:gdLst>
                  <a:gd name="T0" fmla="*/ 0 w 12"/>
                  <a:gd name="T1" fmla="*/ 6 h 6"/>
                  <a:gd name="T2" fmla="*/ 0 w 12"/>
                  <a:gd name="T3" fmla="*/ 0 h 6"/>
                  <a:gd name="T4" fmla="*/ 12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70" name="Freeform 145"/>
              <p:cNvSpPr>
                <a:spLocks/>
              </p:cNvSpPr>
              <p:nvPr/>
            </p:nvSpPr>
            <p:spPr bwMode="auto">
              <a:xfrm>
                <a:off x="918" y="2142"/>
                <a:ext cx="6" cy="1"/>
              </a:xfrm>
              <a:custGeom>
                <a:avLst/>
                <a:gdLst>
                  <a:gd name="T0" fmla="*/ 0 w 6"/>
                  <a:gd name="T1" fmla="*/ 0 h 1"/>
                  <a:gd name="T2" fmla="*/ 6 w 6"/>
                  <a:gd name="T3" fmla="*/ 0 h 1"/>
                  <a:gd name="T4" fmla="*/ 0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71" name="Freeform 146"/>
              <p:cNvSpPr>
                <a:spLocks/>
              </p:cNvSpPr>
              <p:nvPr/>
            </p:nvSpPr>
            <p:spPr bwMode="auto">
              <a:xfrm>
                <a:off x="864" y="2142"/>
                <a:ext cx="18" cy="6"/>
              </a:xfrm>
              <a:custGeom>
                <a:avLst/>
                <a:gdLst>
                  <a:gd name="T0" fmla="*/ 18 w 18"/>
                  <a:gd name="T1" fmla="*/ 6 h 6"/>
                  <a:gd name="T2" fmla="*/ 0 w 18"/>
                  <a:gd name="T3" fmla="*/ 6 h 6"/>
                  <a:gd name="T4" fmla="*/ 0 w 18"/>
                  <a:gd name="T5" fmla="*/ 0 h 6"/>
                  <a:gd name="T6" fmla="*/ 6 w 18"/>
                  <a:gd name="T7" fmla="*/ 6 h 6"/>
                  <a:gd name="T8" fmla="*/ 6 w 18"/>
                  <a:gd name="T9" fmla="*/ 6 h 6"/>
                  <a:gd name="T10" fmla="*/ 12 w 18"/>
                  <a:gd name="T11" fmla="*/ 6 h 6"/>
                  <a:gd name="T12" fmla="*/ 18 w 18"/>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6">
                    <a:moveTo>
                      <a:pt x="18" y="6"/>
                    </a:moveTo>
                    <a:lnTo>
                      <a:pt x="0" y="6"/>
                    </a:lnTo>
                    <a:lnTo>
                      <a:pt x="0" y="0"/>
                    </a:lnTo>
                    <a:lnTo>
                      <a:pt x="6" y="6"/>
                    </a:lnTo>
                    <a:lnTo>
                      <a:pt x="12" y="6"/>
                    </a:lnTo>
                    <a:lnTo>
                      <a:pt x="18"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72" name="Freeform 147"/>
              <p:cNvSpPr>
                <a:spLocks/>
              </p:cNvSpPr>
              <p:nvPr/>
            </p:nvSpPr>
            <p:spPr bwMode="auto">
              <a:xfrm>
                <a:off x="864" y="2148"/>
                <a:ext cx="180" cy="18"/>
              </a:xfrm>
              <a:custGeom>
                <a:avLst/>
                <a:gdLst>
                  <a:gd name="T0" fmla="*/ 168 w 180"/>
                  <a:gd name="T1" fmla="*/ 0 h 18"/>
                  <a:gd name="T2" fmla="*/ 168 w 180"/>
                  <a:gd name="T3" fmla="*/ 0 h 18"/>
                  <a:gd name="T4" fmla="*/ 180 w 180"/>
                  <a:gd name="T5" fmla="*/ 6 h 18"/>
                  <a:gd name="T6" fmla="*/ 174 w 180"/>
                  <a:gd name="T7" fmla="*/ 6 h 18"/>
                  <a:gd name="T8" fmla="*/ 150 w 180"/>
                  <a:gd name="T9" fmla="*/ 6 h 18"/>
                  <a:gd name="T10" fmla="*/ 126 w 180"/>
                  <a:gd name="T11" fmla="*/ 6 h 18"/>
                  <a:gd name="T12" fmla="*/ 108 w 180"/>
                  <a:gd name="T13" fmla="*/ 6 h 18"/>
                  <a:gd name="T14" fmla="*/ 84 w 180"/>
                  <a:gd name="T15" fmla="*/ 12 h 18"/>
                  <a:gd name="T16" fmla="*/ 66 w 180"/>
                  <a:gd name="T17" fmla="*/ 12 h 18"/>
                  <a:gd name="T18" fmla="*/ 42 w 180"/>
                  <a:gd name="T19" fmla="*/ 12 h 18"/>
                  <a:gd name="T20" fmla="*/ 24 w 180"/>
                  <a:gd name="T21" fmla="*/ 12 h 18"/>
                  <a:gd name="T22" fmla="*/ 0 w 180"/>
                  <a:gd name="T23" fmla="*/ 18 h 18"/>
                  <a:gd name="T24" fmla="*/ 6 w 180"/>
                  <a:gd name="T25" fmla="*/ 12 h 18"/>
                  <a:gd name="T26" fmla="*/ 12 w 180"/>
                  <a:gd name="T27" fmla="*/ 12 h 18"/>
                  <a:gd name="T28" fmla="*/ 18 w 180"/>
                  <a:gd name="T29" fmla="*/ 12 h 18"/>
                  <a:gd name="T30" fmla="*/ 24 w 180"/>
                  <a:gd name="T31" fmla="*/ 12 h 18"/>
                  <a:gd name="T32" fmla="*/ 36 w 180"/>
                  <a:gd name="T33" fmla="*/ 6 h 18"/>
                  <a:gd name="T34" fmla="*/ 54 w 180"/>
                  <a:gd name="T35" fmla="*/ 6 h 18"/>
                  <a:gd name="T36" fmla="*/ 66 w 180"/>
                  <a:gd name="T37" fmla="*/ 6 h 18"/>
                  <a:gd name="T38" fmla="*/ 84 w 180"/>
                  <a:gd name="T39" fmla="*/ 6 h 18"/>
                  <a:gd name="T40" fmla="*/ 96 w 180"/>
                  <a:gd name="T41" fmla="*/ 0 h 18"/>
                  <a:gd name="T42" fmla="*/ 114 w 180"/>
                  <a:gd name="T43" fmla="*/ 0 h 18"/>
                  <a:gd name="T44" fmla="*/ 126 w 180"/>
                  <a:gd name="T45" fmla="*/ 0 h 18"/>
                  <a:gd name="T46" fmla="*/ 144 w 180"/>
                  <a:gd name="T47" fmla="*/ 0 h 18"/>
                  <a:gd name="T48" fmla="*/ 156 w 180"/>
                  <a:gd name="T49" fmla="*/ 0 h 18"/>
                  <a:gd name="T50" fmla="*/ 168 w 180"/>
                  <a:gd name="T51" fmla="*/ 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0" h="18">
                    <a:moveTo>
                      <a:pt x="168" y="0"/>
                    </a:moveTo>
                    <a:lnTo>
                      <a:pt x="168" y="0"/>
                    </a:lnTo>
                    <a:lnTo>
                      <a:pt x="180" y="6"/>
                    </a:lnTo>
                    <a:lnTo>
                      <a:pt x="174" y="6"/>
                    </a:lnTo>
                    <a:lnTo>
                      <a:pt x="150" y="6"/>
                    </a:lnTo>
                    <a:lnTo>
                      <a:pt x="126" y="6"/>
                    </a:lnTo>
                    <a:lnTo>
                      <a:pt x="108" y="6"/>
                    </a:lnTo>
                    <a:lnTo>
                      <a:pt x="84" y="12"/>
                    </a:lnTo>
                    <a:lnTo>
                      <a:pt x="66" y="12"/>
                    </a:lnTo>
                    <a:lnTo>
                      <a:pt x="42" y="12"/>
                    </a:lnTo>
                    <a:lnTo>
                      <a:pt x="24" y="12"/>
                    </a:lnTo>
                    <a:lnTo>
                      <a:pt x="0" y="18"/>
                    </a:lnTo>
                    <a:lnTo>
                      <a:pt x="6" y="12"/>
                    </a:lnTo>
                    <a:lnTo>
                      <a:pt x="12" y="12"/>
                    </a:lnTo>
                    <a:lnTo>
                      <a:pt x="18" y="12"/>
                    </a:lnTo>
                    <a:lnTo>
                      <a:pt x="24" y="12"/>
                    </a:lnTo>
                    <a:lnTo>
                      <a:pt x="36" y="6"/>
                    </a:lnTo>
                    <a:lnTo>
                      <a:pt x="54" y="6"/>
                    </a:lnTo>
                    <a:lnTo>
                      <a:pt x="66" y="6"/>
                    </a:lnTo>
                    <a:lnTo>
                      <a:pt x="84" y="6"/>
                    </a:lnTo>
                    <a:lnTo>
                      <a:pt x="96" y="0"/>
                    </a:lnTo>
                    <a:lnTo>
                      <a:pt x="114" y="0"/>
                    </a:lnTo>
                    <a:lnTo>
                      <a:pt x="126" y="0"/>
                    </a:lnTo>
                    <a:lnTo>
                      <a:pt x="144" y="0"/>
                    </a:lnTo>
                    <a:lnTo>
                      <a:pt x="156" y="0"/>
                    </a:lnTo>
                    <a:lnTo>
                      <a:pt x="168"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73" name="Freeform 148"/>
              <p:cNvSpPr>
                <a:spLocks/>
              </p:cNvSpPr>
              <p:nvPr/>
            </p:nvSpPr>
            <p:spPr bwMode="auto">
              <a:xfrm>
                <a:off x="1650" y="2148"/>
                <a:ext cx="144" cy="36"/>
              </a:xfrm>
              <a:custGeom>
                <a:avLst/>
                <a:gdLst>
                  <a:gd name="T0" fmla="*/ 84 w 144"/>
                  <a:gd name="T1" fmla="*/ 6 h 36"/>
                  <a:gd name="T2" fmla="*/ 90 w 144"/>
                  <a:gd name="T3" fmla="*/ 6 h 36"/>
                  <a:gd name="T4" fmla="*/ 96 w 144"/>
                  <a:gd name="T5" fmla="*/ 6 h 36"/>
                  <a:gd name="T6" fmla="*/ 102 w 144"/>
                  <a:gd name="T7" fmla="*/ 6 h 36"/>
                  <a:gd name="T8" fmla="*/ 114 w 144"/>
                  <a:gd name="T9" fmla="*/ 6 h 36"/>
                  <a:gd name="T10" fmla="*/ 120 w 144"/>
                  <a:gd name="T11" fmla="*/ 6 h 36"/>
                  <a:gd name="T12" fmla="*/ 126 w 144"/>
                  <a:gd name="T13" fmla="*/ 12 h 36"/>
                  <a:gd name="T14" fmla="*/ 132 w 144"/>
                  <a:gd name="T15" fmla="*/ 12 h 36"/>
                  <a:gd name="T16" fmla="*/ 144 w 144"/>
                  <a:gd name="T17" fmla="*/ 18 h 36"/>
                  <a:gd name="T18" fmla="*/ 144 w 144"/>
                  <a:gd name="T19" fmla="*/ 18 h 36"/>
                  <a:gd name="T20" fmla="*/ 138 w 144"/>
                  <a:gd name="T21" fmla="*/ 24 h 36"/>
                  <a:gd name="T22" fmla="*/ 138 w 144"/>
                  <a:gd name="T23" fmla="*/ 30 h 36"/>
                  <a:gd name="T24" fmla="*/ 138 w 144"/>
                  <a:gd name="T25" fmla="*/ 36 h 36"/>
                  <a:gd name="T26" fmla="*/ 126 w 144"/>
                  <a:gd name="T27" fmla="*/ 30 h 36"/>
                  <a:gd name="T28" fmla="*/ 120 w 144"/>
                  <a:gd name="T29" fmla="*/ 30 h 36"/>
                  <a:gd name="T30" fmla="*/ 108 w 144"/>
                  <a:gd name="T31" fmla="*/ 36 h 36"/>
                  <a:gd name="T32" fmla="*/ 102 w 144"/>
                  <a:gd name="T33" fmla="*/ 30 h 36"/>
                  <a:gd name="T34" fmla="*/ 96 w 144"/>
                  <a:gd name="T35" fmla="*/ 30 h 36"/>
                  <a:gd name="T36" fmla="*/ 90 w 144"/>
                  <a:gd name="T37" fmla="*/ 30 h 36"/>
                  <a:gd name="T38" fmla="*/ 84 w 144"/>
                  <a:gd name="T39" fmla="*/ 30 h 36"/>
                  <a:gd name="T40" fmla="*/ 84 w 144"/>
                  <a:gd name="T41" fmla="*/ 36 h 36"/>
                  <a:gd name="T42" fmla="*/ 72 w 144"/>
                  <a:gd name="T43" fmla="*/ 36 h 36"/>
                  <a:gd name="T44" fmla="*/ 60 w 144"/>
                  <a:gd name="T45" fmla="*/ 30 h 36"/>
                  <a:gd name="T46" fmla="*/ 54 w 144"/>
                  <a:gd name="T47" fmla="*/ 36 h 36"/>
                  <a:gd name="T48" fmla="*/ 48 w 144"/>
                  <a:gd name="T49" fmla="*/ 36 h 36"/>
                  <a:gd name="T50" fmla="*/ 42 w 144"/>
                  <a:gd name="T51" fmla="*/ 36 h 36"/>
                  <a:gd name="T52" fmla="*/ 36 w 144"/>
                  <a:gd name="T53" fmla="*/ 36 h 36"/>
                  <a:gd name="T54" fmla="*/ 30 w 144"/>
                  <a:gd name="T55" fmla="*/ 30 h 36"/>
                  <a:gd name="T56" fmla="*/ 18 w 144"/>
                  <a:gd name="T57" fmla="*/ 36 h 36"/>
                  <a:gd name="T58" fmla="*/ 12 w 144"/>
                  <a:gd name="T59" fmla="*/ 36 h 36"/>
                  <a:gd name="T60" fmla="*/ 12 w 144"/>
                  <a:gd name="T61" fmla="*/ 36 h 36"/>
                  <a:gd name="T62" fmla="*/ 6 w 144"/>
                  <a:gd name="T63" fmla="*/ 36 h 36"/>
                  <a:gd name="T64" fmla="*/ 0 w 144"/>
                  <a:gd name="T65" fmla="*/ 30 h 36"/>
                  <a:gd name="T66" fmla="*/ 0 w 144"/>
                  <a:gd name="T67" fmla="*/ 24 h 36"/>
                  <a:gd name="T68" fmla="*/ 0 w 144"/>
                  <a:gd name="T69" fmla="*/ 24 h 36"/>
                  <a:gd name="T70" fmla="*/ 6 w 144"/>
                  <a:gd name="T71" fmla="*/ 18 h 36"/>
                  <a:gd name="T72" fmla="*/ 6 w 144"/>
                  <a:gd name="T73" fmla="*/ 12 h 36"/>
                  <a:gd name="T74" fmla="*/ 12 w 144"/>
                  <a:gd name="T75" fmla="*/ 6 h 36"/>
                  <a:gd name="T76" fmla="*/ 24 w 144"/>
                  <a:gd name="T77" fmla="*/ 0 h 36"/>
                  <a:gd name="T78" fmla="*/ 30 w 144"/>
                  <a:gd name="T79" fmla="*/ 0 h 36"/>
                  <a:gd name="T80" fmla="*/ 36 w 144"/>
                  <a:gd name="T81" fmla="*/ 0 h 36"/>
                  <a:gd name="T82" fmla="*/ 48 w 144"/>
                  <a:gd name="T83" fmla="*/ 0 h 36"/>
                  <a:gd name="T84" fmla="*/ 54 w 144"/>
                  <a:gd name="T85" fmla="*/ 6 h 36"/>
                  <a:gd name="T86" fmla="*/ 60 w 144"/>
                  <a:gd name="T87" fmla="*/ 6 h 36"/>
                  <a:gd name="T88" fmla="*/ 66 w 144"/>
                  <a:gd name="T89" fmla="*/ 6 h 36"/>
                  <a:gd name="T90" fmla="*/ 78 w 144"/>
                  <a:gd name="T91" fmla="*/ 6 h 36"/>
                  <a:gd name="T92" fmla="*/ 84 w 144"/>
                  <a:gd name="T93" fmla="*/ 6 h 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4" h="36">
                    <a:moveTo>
                      <a:pt x="84" y="6"/>
                    </a:moveTo>
                    <a:lnTo>
                      <a:pt x="90" y="6"/>
                    </a:lnTo>
                    <a:lnTo>
                      <a:pt x="96" y="6"/>
                    </a:lnTo>
                    <a:lnTo>
                      <a:pt x="102" y="6"/>
                    </a:lnTo>
                    <a:lnTo>
                      <a:pt x="114" y="6"/>
                    </a:lnTo>
                    <a:lnTo>
                      <a:pt x="120" y="6"/>
                    </a:lnTo>
                    <a:lnTo>
                      <a:pt x="126" y="12"/>
                    </a:lnTo>
                    <a:lnTo>
                      <a:pt x="132" y="12"/>
                    </a:lnTo>
                    <a:lnTo>
                      <a:pt x="144" y="18"/>
                    </a:lnTo>
                    <a:lnTo>
                      <a:pt x="138" y="24"/>
                    </a:lnTo>
                    <a:lnTo>
                      <a:pt x="138" y="30"/>
                    </a:lnTo>
                    <a:lnTo>
                      <a:pt x="138" y="36"/>
                    </a:lnTo>
                    <a:lnTo>
                      <a:pt x="126" y="30"/>
                    </a:lnTo>
                    <a:lnTo>
                      <a:pt x="120" y="30"/>
                    </a:lnTo>
                    <a:lnTo>
                      <a:pt x="108" y="36"/>
                    </a:lnTo>
                    <a:lnTo>
                      <a:pt x="102" y="30"/>
                    </a:lnTo>
                    <a:lnTo>
                      <a:pt x="96" y="30"/>
                    </a:lnTo>
                    <a:lnTo>
                      <a:pt x="90" y="30"/>
                    </a:lnTo>
                    <a:lnTo>
                      <a:pt x="84" y="30"/>
                    </a:lnTo>
                    <a:lnTo>
                      <a:pt x="84" y="36"/>
                    </a:lnTo>
                    <a:lnTo>
                      <a:pt x="72" y="36"/>
                    </a:lnTo>
                    <a:lnTo>
                      <a:pt x="60" y="30"/>
                    </a:lnTo>
                    <a:lnTo>
                      <a:pt x="54" y="36"/>
                    </a:lnTo>
                    <a:lnTo>
                      <a:pt x="48" y="36"/>
                    </a:lnTo>
                    <a:lnTo>
                      <a:pt x="42" y="36"/>
                    </a:lnTo>
                    <a:lnTo>
                      <a:pt x="36" y="36"/>
                    </a:lnTo>
                    <a:lnTo>
                      <a:pt x="30" y="30"/>
                    </a:lnTo>
                    <a:lnTo>
                      <a:pt x="18" y="36"/>
                    </a:lnTo>
                    <a:lnTo>
                      <a:pt x="12" y="36"/>
                    </a:lnTo>
                    <a:lnTo>
                      <a:pt x="6" y="36"/>
                    </a:lnTo>
                    <a:lnTo>
                      <a:pt x="0" y="30"/>
                    </a:lnTo>
                    <a:lnTo>
                      <a:pt x="0" y="24"/>
                    </a:lnTo>
                    <a:lnTo>
                      <a:pt x="6" y="18"/>
                    </a:lnTo>
                    <a:lnTo>
                      <a:pt x="6" y="12"/>
                    </a:lnTo>
                    <a:lnTo>
                      <a:pt x="12" y="6"/>
                    </a:lnTo>
                    <a:lnTo>
                      <a:pt x="24" y="0"/>
                    </a:lnTo>
                    <a:lnTo>
                      <a:pt x="30" y="0"/>
                    </a:lnTo>
                    <a:lnTo>
                      <a:pt x="36" y="0"/>
                    </a:lnTo>
                    <a:lnTo>
                      <a:pt x="48" y="0"/>
                    </a:lnTo>
                    <a:lnTo>
                      <a:pt x="54" y="6"/>
                    </a:lnTo>
                    <a:lnTo>
                      <a:pt x="60" y="6"/>
                    </a:lnTo>
                    <a:lnTo>
                      <a:pt x="66" y="6"/>
                    </a:lnTo>
                    <a:lnTo>
                      <a:pt x="78" y="6"/>
                    </a:lnTo>
                    <a:lnTo>
                      <a:pt x="8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74" name="Freeform 149"/>
              <p:cNvSpPr>
                <a:spLocks/>
              </p:cNvSpPr>
              <p:nvPr/>
            </p:nvSpPr>
            <p:spPr bwMode="auto">
              <a:xfrm>
                <a:off x="2376" y="2148"/>
                <a:ext cx="30" cy="24"/>
              </a:xfrm>
              <a:custGeom>
                <a:avLst/>
                <a:gdLst>
                  <a:gd name="T0" fmla="*/ 30 w 30"/>
                  <a:gd name="T1" fmla="*/ 6 h 24"/>
                  <a:gd name="T2" fmla="*/ 30 w 30"/>
                  <a:gd name="T3" fmla="*/ 12 h 24"/>
                  <a:gd name="T4" fmla="*/ 30 w 30"/>
                  <a:gd name="T5" fmla="*/ 18 h 24"/>
                  <a:gd name="T6" fmla="*/ 24 w 30"/>
                  <a:gd name="T7" fmla="*/ 24 h 24"/>
                  <a:gd name="T8" fmla="*/ 18 w 30"/>
                  <a:gd name="T9" fmla="*/ 24 h 24"/>
                  <a:gd name="T10" fmla="*/ 12 w 30"/>
                  <a:gd name="T11" fmla="*/ 24 h 24"/>
                  <a:gd name="T12" fmla="*/ 6 w 30"/>
                  <a:gd name="T13" fmla="*/ 24 h 24"/>
                  <a:gd name="T14" fmla="*/ 0 w 30"/>
                  <a:gd name="T15" fmla="*/ 18 h 24"/>
                  <a:gd name="T16" fmla="*/ 0 w 30"/>
                  <a:gd name="T17" fmla="*/ 12 h 24"/>
                  <a:gd name="T18" fmla="*/ 0 w 30"/>
                  <a:gd name="T19" fmla="*/ 6 h 24"/>
                  <a:gd name="T20" fmla="*/ 6 w 30"/>
                  <a:gd name="T21" fmla="*/ 0 h 24"/>
                  <a:gd name="T22" fmla="*/ 12 w 30"/>
                  <a:gd name="T23" fmla="*/ 0 h 24"/>
                  <a:gd name="T24" fmla="*/ 18 w 30"/>
                  <a:gd name="T25" fmla="*/ 0 h 24"/>
                  <a:gd name="T26" fmla="*/ 24 w 30"/>
                  <a:gd name="T27" fmla="*/ 0 h 24"/>
                  <a:gd name="T28" fmla="*/ 30 w 30"/>
                  <a:gd name="T29" fmla="*/ 6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 h="24">
                    <a:moveTo>
                      <a:pt x="30" y="6"/>
                    </a:moveTo>
                    <a:lnTo>
                      <a:pt x="30" y="12"/>
                    </a:lnTo>
                    <a:lnTo>
                      <a:pt x="30" y="18"/>
                    </a:lnTo>
                    <a:lnTo>
                      <a:pt x="24" y="24"/>
                    </a:lnTo>
                    <a:lnTo>
                      <a:pt x="18" y="24"/>
                    </a:lnTo>
                    <a:lnTo>
                      <a:pt x="12" y="24"/>
                    </a:lnTo>
                    <a:lnTo>
                      <a:pt x="6" y="24"/>
                    </a:lnTo>
                    <a:lnTo>
                      <a:pt x="0" y="18"/>
                    </a:lnTo>
                    <a:lnTo>
                      <a:pt x="0" y="12"/>
                    </a:lnTo>
                    <a:lnTo>
                      <a:pt x="0" y="6"/>
                    </a:lnTo>
                    <a:lnTo>
                      <a:pt x="6" y="0"/>
                    </a:lnTo>
                    <a:lnTo>
                      <a:pt x="12" y="0"/>
                    </a:lnTo>
                    <a:lnTo>
                      <a:pt x="18" y="0"/>
                    </a:lnTo>
                    <a:lnTo>
                      <a:pt x="24" y="0"/>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75" name="Freeform 150"/>
              <p:cNvSpPr>
                <a:spLocks/>
              </p:cNvSpPr>
              <p:nvPr/>
            </p:nvSpPr>
            <p:spPr bwMode="auto">
              <a:xfrm>
                <a:off x="1662" y="2154"/>
                <a:ext cx="114" cy="24"/>
              </a:xfrm>
              <a:custGeom>
                <a:avLst/>
                <a:gdLst>
                  <a:gd name="T0" fmla="*/ 36 w 114"/>
                  <a:gd name="T1" fmla="*/ 6 h 24"/>
                  <a:gd name="T2" fmla="*/ 42 w 114"/>
                  <a:gd name="T3" fmla="*/ 6 h 24"/>
                  <a:gd name="T4" fmla="*/ 48 w 114"/>
                  <a:gd name="T5" fmla="*/ 12 h 24"/>
                  <a:gd name="T6" fmla="*/ 54 w 114"/>
                  <a:gd name="T7" fmla="*/ 6 h 24"/>
                  <a:gd name="T8" fmla="*/ 60 w 114"/>
                  <a:gd name="T9" fmla="*/ 6 h 24"/>
                  <a:gd name="T10" fmla="*/ 66 w 114"/>
                  <a:gd name="T11" fmla="*/ 6 h 24"/>
                  <a:gd name="T12" fmla="*/ 72 w 114"/>
                  <a:gd name="T13" fmla="*/ 12 h 24"/>
                  <a:gd name="T14" fmla="*/ 78 w 114"/>
                  <a:gd name="T15" fmla="*/ 12 h 24"/>
                  <a:gd name="T16" fmla="*/ 90 w 114"/>
                  <a:gd name="T17" fmla="*/ 12 h 24"/>
                  <a:gd name="T18" fmla="*/ 96 w 114"/>
                  <a:gd name="T19" fmla="*/ 6 h 24"/>
                  <a:gd name="T20" fmla="*/ 102 w 114"/>
                  <a:gd name="T21" fmla="*/ 12 h 24"/>
                  <a:gd name="T22" fmla="*/ 108 w 114"/>
                  <a:gd name="T23" fmla="*/ 12 h 24"/>
                  <a:gd name="T24" fmla="*/ 114 w 114"/>
                  <a:gd name="T25" fmla="*/ 18 h 24"/>
                  <a:gd name="T26" fmla="*/ 108 w 114"/>
                  <a:gd name="T27" fmla="*/ 18 h 24"/>
                  <a:gd name="T28" fmla="*/ 102 w 114"/>
                  <a:gd name="T29" fmla="*/ 18 h 24"/>
                  <a:gd name="T30" fmla="*/ 90 w 114"/>
                  <a:gd name="T31" fmla="*/ 18 h 24"/>
                  <a:gd name="T32" fmla="*/ 84 w 114"/>
                  <a:gd name="T33" fmla="*/ 18 h 24"/>
                  <a:gd name="T34" fmla="*/ 78 w 114"/>
                  <a:gd name="T35" fmla="*/ 18 h 24"/>
                  <a:gd name="T36" fmla="*/ 72 w 114"/>
                  <a:gd name="T37" fmla="*/ 18 h 24"/>
                  <a:gd name="T38" fmla="*/ 66 w 114"/>
                  <a:gd name="T39" fmla="*/ 18 h 24"/>
                  <a:gd name="T40" fmla="*/ 54 w 114"/>
                  <a:gd name="T41" fmla="*/ 18 h 24"/>
                  <a:gd name="T42" fmla="*/ 48 w 114"/>
                  <a:gd name="T43" fmla="*/ 18 h 24"/>
                  <a:gd name="T44" fmla="*/ 42 w 114"/>
                  <a:gd name="T45" fmla="*/ 18 h 24"/>
                  <a:gd name="T46" fmla="*/ 36 w 114"/>
                  <a:gd name="T47" fmla="*/ 24 h 24"/>
                  <a:gd name="T48" fmla="*/ 30 w 114"/>
                  <a:gd name="T49" fmla="*/ 24 h 24"/>
                  <a:gd name="T50" fmla="*/ 24 w 114"/>
                  <a:gd name="T51" fmla="*/ 18 h 24"/>
                  <a:gd name="T52" fmla="*/ 24 w 114"/>
                  <a:gd name="T53" fmla="*/ 18 h 24"/>
                  <a:gd name="T54" fmla="*/ 24 w 114"/>
                  <a:gd name="T55" fmla="*/ 12 h 24"/>
                  <a:gd name="T56" fmla="*/ 18 w 114"/>
                  <a:gd name="T57" fmla="*/ 12 h 24"/>
                  <a:gd name="T58" fmla="*/ 12 w 114"/>
                  <a:gd name="T59" fmla="*/ 18 h 24"/>
                  <a:gd name="T60" fmla="*/ 12 w 114"/>
                  <a:gd name="T61" fmla="*/ 18 h 24"/>
                  <a:gd name="T62" fmla="*/ 6 w 114"/>
                  <a:gd name="T63" fmla="*/ 24 h 24"/>
                  <a:gd name="T64" fmla="*/ 0 w 114"/>
                  <a:gd name="T65" fmla="*/ 24 h 24"/>
                  <a:gd name="T66" fmla="*/ 0 w 114"/>
                  <a:gd name="T67" fmla="*/ 18 h 24"/>
                  <a:gd name="T68" fmla="*/ 0 w 114"/>
                  <a:gd name="T69" fmla="*/ 12 h 24"/>
                  <a:gd name="T70" fmla="*/ 6 w 114"/>
                  <a:gd name="T71" fmla="*/ 6 h 24"/>
                  <a:gd name="T72" fmla="*/ 6 w 114"/>
                  <a:gd name="T73" fmla="*/ 0 h 24"/>
                  <a:gd name="T74" fmla="*/ 12 w 114"/>
                  <a:gd name="T75" fmla="*/ 0 h 24"/>
                  <a:gd name="T76" fmla="*/ 18 w 114"/>
                  <a:gd name="T77" fmla="*/ 0 h 24"/>
                  <a:gd name="T78" fmla="*/ 24 w 114"/>
                  <a:gd name="T79" fmla="*/ 0 h 24"/>
                  <a:gd name="T80" fmla="*/ 30 w 114"/>
                  <a:gd name="T81" fmla="*/ 0 h 24"/>
                  <a:gd name="T82" fmla="*/ 30 w 114"/>
                  <a:gd name="T83" fmla="*/ 0 h 24"/>
                  <a:gd name="T84" fmla="*/ 36 w 114"/>
                  <a:gd name="T85" fmla="*/ 6 h 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4" h="24">
                    <a:moveTo>
                      <a:pt x="36" y="6"/>
                    </a:moveTo>
                    <a:lnTo>
                      <a:pt x="42" y="6"/>
                    </a:lnTo>
                    <a:lnTo>
                      <a:pt x="48" y="12"/>
                    </a:lnTo>
                    <a:lnTo>
                      <a:pt x="54" y="6"/>
                    </a:lnTo>
                    <a:lnTo>
                      <a:pt x="60" y="6"/>
                    </a:lnTo>
                    <a:lnTo>
                      <a:pt x="66" y="6"/>
                    </a:lnTo>
                    <a:lnTo>
                      <a:pt x="72" y="12"/>
                    </a:lnTo>
                    <a:lnTo>
                      <a:pt x="78" y="12"/>
                    </a:lnTo>
                    <a:lnTo>
                      <a:pt x="90" y="12"/>
                    </a:lnTo>
                    <a:lnTo>
                      <a:pt x="96" y="6"/>
                    </a:lnTo>
                    <a:lnTo>
                      <a:pt x="102" y="12"/>
                    </a:lnTo>
                    <a:lnTo>
                      <a:pt x="108" y="12"/>
                    </a:lnTo>
                    <a:lnTo>
                      <a:pt x="114" y="18"/>
                    </a:lnTo>
                    <a:lnTo>
                      <a:pt x="108" y="18"/>
                    </a:lnTo>
                    <a:lnTo>
                      <a:pt x="102" y="18"/>
                    </a:lnTo>
                    <a:lnTo>
                      <a:pt x="90" y="18"/>
                    </a:lnTo>
                    <a:lnTo>
                      <a:pt x="84" y="18"/>
                    </a:lnTo>
                    <a:lnTo>
                      <a:pt x="78" y="18"/>
                    </a:lnTo>
                    <a:lnTo>
                      <a:pt x="72" y="18"/>
                    </a:lnTo>
                    <a:lnTo>
                      <a:pt x="66" y="18"/>
                    </a:lnTo>
                    <a:lnTo>
                      <a:pt x="54" y="18"/>
                    </a:lnTo>
                    <a:lnTo>
                      <a:pt x="48" y="18"/>
                    </a:lnTo>
                    <a:lnTo>
                      <a:pt x="42" y="18"/>
                    </a:lnTo>
                    <a:lnTo>
                      <a:pt x="36" y="24"/>
                    </a:lnTo>
                    <a:lnTo>
                      <a:pt x="30" y="24"/>
                    </a:lnTo>
                    <a:lnTo>
                      <a:pt x="24" y="18"/>
                    </a:lnTo>
                    <a:lnTo>
                      <a:pt x="24" y="12"/>
                    </a:lnTo>
                    <a:lnTo>
                      <a:pt x="18" y="12"/>
                    </a:lnTo>
                    <a:lnTo>
                      <a:pt x="12" y="18"/>
                    </a:lnTo>
                    <a:lnTo>
                      <a:pt x="6" y="24"/>
                    </a:lnTo>
                    <a:lnTo>
                      <a:pt x="0" y="24"/>
                    </a:lnTo>
                    <a:lnTo>
                      <a:pt x="0" y="18"/>
                    </a:lnTo>
                    <a:lnTo>
                      <a:pt x="0" y="12"/>
                    </a:lnTo>
                    <a:lnTo>
                      <a:pt x="6" y="6"/>
                    </a:lnTo>
                    <a:lnTo>
                      <a:pt x="6" y="0"/>
                    </a:lnTo>
                    <a:lnTo>
                      <a:pt x="12" y="0"/>
                    </a:lnTo>
                    <a:lnTo>
                      <a:pt x="18" y="0"/>
                    </a:lnTo>
                    <a:lnTo>
                      <a:pt x="24" y="0"/>
                    </a:lnTo>
                    <a:lnTo>
                      <a:pt x="30" y="0"/>
                    </a:lnTo>
                    <a:lnTo>
                      <a:pt x="3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76" name="Freeform 151"/>
              <p:cNvSpPr>
                <a:spLocks/>
              </p:cNvSpPr>
              <p:nvPr/>
            </p:nvSpPr>
            <p:spPr bwMode="auto">
              <a:xfrm>
                <a:off x="1284" y="2154"/>
                <a:ext cx="156" cy="150"/>
              </a:xfrm>
              <a:custGeom>
                <a:avLst/>
                <a:gdLst>
                  <a:gd name="T0" fmla="*/ 138 w 156"/>
                  <a:gd name="T1" fmla="*/ 30 h 150"/>
                  <a:gd name="T2" fmla="*/ 144 w 156"/>
                  <a:gd name="T3" fmla="*/ 36 h 150"/>
                  <a:gd name="T4" fmla="*/ 150 w 156"/>
                  <a:gd name="T5" fmla="*/ 48 h 150"/>
                  <a:gd name="T6" fmla="*/ 150 w 156"/>
                  <a:gd name="T7" fmla="*/ 54 h 150"/>
                  <a:gd name="T8" fmla="*/ 156 w 156"/>
                  <a:gd name="T9" fmla="*/ 66 h 150"/>
                  <a:gd name="T10" fmla="*/ 156 w 156"/>
                  <a:gd name="T11" fmla="*/ 72 h 150"/>
                  <a:gd name="T12" fmla="*/ 156 w 156"/>
                  <a:gd name="T13" fmla="*/ 84 h 150"/>
                  <a:gd name="T14" fmla="*/ 156 w 156"/>
                  <a:gd name="T15" fmla="*/ 90 h 150"/>
                  <a:gd name="T16" fmla="*/ 156 w 156"/>
                  <a:gd name="T17" fmla="*/ 102 h 150"/>
                  <a:gd name="T18" fmla="*/ 150 w 156"/>
                  <a:gd name="T19" fmla="*/ 108 h 150"/>
                  <a:gd name="T20" fmla="*/ 150 w 156"/>
                  <a:gd name="T21" fmla="*/ 114 h 150"/>
                  <a:gd name="T22" fmla="*/ 144 w 156"/>
                  <a:gd name="T23" fmla="*/ 120 h 150"/>
                  <a:gd name="T24" fmla="*/ 138 w 156"/>
                  <a:gd name="T25" fmla="*/ 126 h 150"/>
                  <a:gd name="T26" fmla="*/ 132 w 156"/>
                  <a:gd name="T27" fmla="*/ 132 h 150"/>
                  <a:gd name="T28" fmla="*/ 132 w 156"/>
                  <a:gd name="T29" fmla="*/ 138 h 150"/>
                  <a:gd name="T30" fmla="*/ 120 w 156"/>
                  <a:gd name="T31" fmla="*/ 138 h 150"/>
                  <a:gd name="T32" fmla="*/ 114 w 156"/>
                  <a:gd name="T33" fmla="*/ 144 h 150"/>
                  <a:gd name="T34" fmla="*/ 102 w 156"/>
                  <a:gd name="T35" fmla="*/ 150 h 150"/>
                  <a:gd name="T36" fmla="*/ 90 w 156"/>
                  <a:gd name="T37" fmla="*/ 150 h 150"/>
                  <a:gd name="T38" fmla="*/ 78 w 156"/>
                  <a:gd name="T39" fmla="*/ 150 h 150"/>
                  <a:gd name="T40" fmla="*/ 66 w 156"/>
                  <a:gd name="T41" fmla="*/ 150 h 150"/>
                  <a:gd name="T42" fmla="*/ 54 w 156"/>
                  <a:gd name="T43" fmla="*/ 144 h 150"/>
                  <a:gd name="T44" fmla="*/ 42 w 156"/>
                  <a:gd name="T45" fmla="*/ 144 h 150"/>
                  <a:gd name="T46" fmla="*/ 30 w 156"/>
                  <a:gd name="T47" fmla="*/ 138 h 150"/>
                  <a:gd name="T48" fmla="*/ 18 w 156"/>
                  <a:gd name="T49" fmla="*/ 126 h 150"/>
                  <a:gd name="T50" fmla="*/ 12 w 156"/>
                  <a:gd name="T51" fmla="*/ 120 h 150"/>
                  <a:gd name="T52" fmla="*/ 6 w 156"/>
                  <a:gd name="T53" fmla="*/ 114 h 150"/>
                  <a:gd name="T54" fmla="*/ 0 w 156"/>
                  <a:gd name="T55" fmla="*/ 102 h 150"/>
                  <a:gd name="T56" fmla="*/ 0 w 156"/>
                  <a:gd name="T57" fmla="*/ 90 h 150"/>
                  <a:gd name="T58" fmla="*/ 0 w 156"/>
                  <a:gd name="T59" fmla="*/ 84 h 150"/>
                  <a:gd name="T60" fmla="*/ 0 w 156"/>
                  <a:gd name="T61" fmla="*/ 72 h 150"/>
                  <a:gd name="T62" fmla="*/ 0 w 156"/>
                  <a:gd name="T63" fmla="*/ 60 h 150"/>
                  <a:gd name="T64" fmla="*/ 0 w 156"/>
                  <a:gd name="T65" fmla="*/ 54 h 150"/>
                  <a:gd name="T66" fmla="*/ 6 w 156"/>
                  <a:gd name="T67" fmla="*/ 42 h 150"/>
                  <a:gd name="T68" fmla="*/ 12 w 156"/>
                  <a:gd name="T69" fmla="*/ 30 h 150"/>
                  <a:gd name="T70" fmla="*/ 18 w 156"/>
                  <a:gd name="T71" fmla="*/ 24 h 150"/>
                  <a:gd name="T72" fmla="*/ 24 w 156"/>
                  <a:gd name="T73" fmla="*/ 18 h 150"/>
                  <a:gd name="T74" fmla="*/ 30 w 156"/>
                  <a:gd name="T75" fmla="*/ 12 h 150"/>
                  <a:gd name="T76" fmla="*/ 42 w 156"/>
                  <a:gd name="T77" fmla="*/ 6 h 150"/>
                  <a:gd name="T78" fmla="*/ 48 w 156"/>
                  <a:gd name="T79" fmla="*/ 6 h 150"/>
                  <a:gd name="T80" fmla="*/ 60 w 156"/>
                  <a:gd name="T81" fmla="*/ 6 h 150"/>
                  <a:gd name="T82" fmla="*/ 72 w 156"/>
                  <a:gd name="T83" fmla="*/ 0 h 150"/>
                  <a:gd name="T84" fmla="*/ 84 w 156"/>
                  <a:gd name="T85" fmla="*/ 6 h 150"/>
                  <a:gd name="T86" fmla="*/ 90 w 156"/>
                  <a:gd name="T87" fmla="*/ 6 h 150"/>
                  <a:gd name="T88" fmla="*/ 102 w 156"/>
                  <a:gd name="T89" fmla="*/ 12 h 150"/>
                  <a:gd name="T90" fmla="*/ 108 w 156"/>
                  <a:gd name="T91" fmla="*/ 12 h 150"/>
                  <a:gd name="T92" fmla="*/ 120 w 156"/>
                  <a:gd name="T93" fmla="*/ 18 h 150"/>
                  <a:gd name="T94" fmla="*/ 132 w 156"/>
                  <a:gd name="T95" fmla="*/ 24 h 150"/>
                  <a:gd name="T96" fmla="*/ 138 w 156"/>
                  <a:gd name="T97" fmla="*/ 30 h 1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6" h="150">
                    <a:moveTo>
                      <a:pt x="138" y="30"/>
                    </a:moveTo>
                    <a:lnTo>
                      <a:pt x="144" y="36"/>
                    </a:lnTo>
                    <a:lnTo>
                      <a:pt x="150" y="48"/>
                    </a:lnTo>
                    <a:lnTo>
                      <a:pt x="150" y="54"/>
                    </a:lnTo>
                    <a:lnTo>
                      <a:pt x="156" y="66"/>
                    </a:lnTo>
                    <a:lnTo>
                      <a:pt x="156" y="72"/>
                    </a:lnTo>
                    <a:lnTo>
                      <a:pt x="156" y="84"/>
                    </a:lnTo>
                    <a:lnTo>
                      <a:pt x="156" y="90"/>
                    </a:lnTo>
                    <a:lnTo>
                      <a:pt x="156" y="102"/>
                    </a:lnTo>
                    <a:lnTo>
                      <a:pt x="150" y="108"/>
                    </a:lnTo>
                    <a:lnTo>
                      <a:pt x="150" y="114"/>
                    </a:lnTo>
                    <a:lnTo>
                      <a:pt x="144" y="120"/>
                    </a:lnTo>
                    <a:lnTo>
                      <a:pt x="138" y="126"/>
                    </a:lnTo>
                    <a:lnTo>
                      <a:pt x="132" y="132"/>
                    </a:lnTo>
                    <a:lnTo>
                      <a:pt x="132" y="138"/>
                    </a:lnTo>
                    <a:lnTo>
                      <a:pt x="120" y="138"/>
                    </a:lnTo>
                    <a:lnTo>
                      <a:pt x="114" y="144"/>
                    </a:lnTo>
                    <a:lnTo>
                      <a:pt x="102" y="150"/>
                    </a:lnTo>
                    <a:lnTo>
                      <a:pt x="90" y="150"/>
                    </a:lnTo>
                    <a:lnTo>
                      <a:pt x="78" y="150"/>
                    </a:lnTo>
                    <a:lnTo>
                      <a:pt x="66" y="150"/>
                    </a:lnTo>
                    <a:lnTo>
                      <a:pt x="54" y="144"/>
                    </a:lnTo>
                    <a:lnTo>
                      <a:pt x="42" y="144"/>
                    </a:lnTo>
                    <a:lnTo>
                      <a:pt x="30" y="138"/>
                    </a:lnTo>
                    <a:lnTo>
                      <a:pt x="18" y="126"/>
                    </a:lnTo>
                    <a:lnTo>
                      <a:pt x="12" y="120"/>
                    </a:lnTo>
                    <a:lnTo>
                      <a:pt x="6" y="114"/>
                    </a:lnTo>
                    <a:lnTo>
                      <a:pt x="0" y="102"/>
                    </a:lnTo>
                    <a:lnTo>
                      <a:pt x="0" y="90"/>
                    </a:lnTo>
                    <a:lnTo>
                      <a:pt x="0" y="84"/>
                    </a:lnTo>
                    <a:lnTo>
                      <a:pt x="0" y="72"/>
                    </a:lnTo>
                    <a:lnTo>
                      <a:pt x="0" y="60"/>
                    </a:lnTo>
                    <a:lnTo>
                      <a:pt x="0" y="54"/>
                    </a:lnTo>
                    <a:lnTo>
                      <a:pt x="6" y="42"/>
                    </a:lnTo>
                    <a:lnTo>
                      <a:pt x="12" y="30"/>
                    </a:lnTo>
                    <a:lnTo>
                      <a:pt x="18" y="24"/>
                    </a:lnTo>
                    <a:lnTo>
                      <a:pt x="24" y="18"/>
                    </a:lnTo>
                    <a:lnTo>
                      <a:pt x="30" y="12"/>
                    </a:lnTo>
                    <a:lnTo>
                      <a:pt x="42" y="6"/>
                    </a:lnTo>
                    <a:lnTo>
                      <a:pt x="48" y="6"/>
                    </a:lnTo>
                    <a:lnTo>
                      <a:pt x="60" y="6"/>
                    </a:lnTo>
                    <a:lnTo>
                      <a:pt x="72" y="0"/>
                    </a:lnTo>
                    <a:lnTo>
                      <a:pt x="84" y="6"/>
                    </a:lnTo>
                    <a:lnTo>
                      <a:pt x="90" y="6"/>
                    </a:lnTo>
                    <a:lnTo>
                      <a:pt x="102" y="12"/>
                    </a:lnTo>
                    <a:lnTo>
                      <a:pt x="108" y="12"/>
                    </a:lnTo>
                    <a:lnTo>
                      <a:pt x="120" y="18"/>
                    </a:lnTo>
                    <a:lnTo>
                      <a:pt x="132" y="24"/>
                    </a:lnTo>
                    <a:lnTo>
                      <a:pt x="138"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77" name="Freeform 152"/>
              <p:cNvSpPr>
                <a:spLocks/>
              </p:cNvSpPr>
              <p:nvPr/>
            </p:nvSpPr>
            <p:spPr bwMode="auto">
              <a:xfrm>
                <a:off x="1122" y="2160"/>
                <a:ext cx="54" cy="12"/>
              </a:xfrm>
              <a:custGeom>
                <a:avLst/>
                <a:gdLst>
                  <a:gd name="T0" fmla="*/ 54 w 54"/>
                  <a:gd name="T1" fmla="*/ 6 h 12"/>
                  <a:gd name="T2" fmla="*/ 54 w 54"/>
                  <a:gd name="T3" fmla="*/ 6 h 12"/>
                  <a:gd name="T4" fmla="*/ 54 w 54"/>
                  <a:gd name="T5" fmla="*/ 12 h 12"/>
                  <a:gd name="T6" fmla="*/ 0 w 54"/>
                  <a:gd name="T7" fmla="*/ 6 h 12"/>
                  <a:gd name="T8" fmla="*/ 0 w 54"/>
                  <a:gd name="T9" fmla="*/ 6 h 12"/>
                  <a:gd name="T10" fmla="*/ 6 w 54"/>
                  <a:gd name="T11" fmla="*/ 0 h 12"/>
                  <a:gd name="T12" fmla="*/ 18 w 54"/>
                  <a:gd name="T13" fmla="*/ 0 h 12"/>
                  <a:gd name="T14" fmla="*/ 24 w 54"/>
                  <a:gd name="T15" fmla="*/ 0 h 12"/>
                  <a:gd name="T16" fmla="*/ 30 w 54"/>
                  <a:gd name="T17" fmla="*/ 0 h 12"/>
                  <a:gd name="T18" fmla="*/ 36 w 54"/>
                  <a:gd name="T19" fmla="*/ 0 h 12"/>
                  <a:gd name="T20" fmla="*/ 42 w 54"/>
                  <a:gd name="T21" fmla="*/ 0 h 12"/>
                  <a:gd name="T22" fmla="*/ 48 w 54"/>
                  <a:gd name="T23" fmla="*/ 0 h 12"/>
                  <a:gd name="T24" fmla="*/ 54 w 54"/>
                  <a:gd name="T25" fmla="*/ 6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2">
                    <a:moveTo>
                      <a:pt x="54" y="6"/>
                    </a:moveTo>
                    <a:lnTo>
                      <a:pt x="54" y="6"/>
                    </a:lnTo>
                    <a:lnTo>
                      <a:pt x="54" y="12"/>
                    </a:lnTo>
                    <a:lnTo>
                      <a:pt x="0" y="6"/>
                    </a:lnTo>
                    <a:lnTo>
                      <a:pt x="6" y="0"/>
                    </a:lnTo>
                    <a:lnTo>
                      <a:pt x="18" y="0"/>
                    </a:lnTo>
                    <a:lnTo>
                      <a:pt x="24" y="0"/>
                    </a:lnTo>
                    <a:lnTo>
                      <a:pt x="30" y="0"/>
                    </a:lnTo>
                    <a:lnTo>
                      <a:pt x="36" y="0"/>
                    </a:lnTo>
                    <a:lnTo>
                      <a:pt x="42" y="0"/>
                    </a:lnTo>
                    <a:lnTo>
                      <a:pt x="48" y="0"/>
                    </a:lnTo>
                    <a:lnTo>
                      <a:pt x="5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78" name="Freeform 153"/>
              <p:cNvSpPr>
                <a:spLocks/>
              </p:cNvSpPr>
              <p:nvPr/>
            </p:nvSpPr>
            <p:spPr bwMode="auto">
              <a:xfrm>
                <a:off x="864" y="2166"/>
                <a:ext cx="180" cy="12"/>
              </a:xfrm>
              <a:custGeom>
                <a:avLst/>
                <a:gdLst>
                  <a:gd name="T0" fmla="*/ 180 w 180"/>
                  <a:gd name="T1" fmla="*/ 6 h 12"/>
                  <a:gd name="T2" fmla="*/ 174 w 180"/>
                  <a:gd name="T3" fmla="*/ 6 h 12"/>
                  <a:gd name="T4" fmla="*/ 162 w 180"/>
                  <a:gd name="T5" fmla="*/ 6 h 12"/>
                  <a:gd name="T6" fmla="*/ 156 w 180"/>
                  <a:gd name="T7" fmla="*/ 6 h 12"/>
                  <a:gd name="T8" fmla="*/ 150 w 180"/>
                  <a:gd name="T9" fmla="*/ 6 h 12"/>
                  <a:gd name="T10" fmla="*/ 126 w 180"/>
                  <a:gd name="T11" fmla="*/ 6 h 12"/>
                  <a:gd name="T12" fmla="*/ 108 w 180"/>
                  <a:gd name="T13" fmla="*/ 6 h 12"/>
                  <a:gd name="T14" fmla="*/ 90 w 180"/>
                  <a:gd name="T15" fmla="*/ 6 h 12"/>
                  <a:gd name="T16" fmla="*/ 72 w 180"/>
                  <a:gd name="T17" fmla="*/ 12 h 12"/>
                  <a:gd name="T18" fmla="*/ 54 w 180"/>
                  <a:gd name="T19" fmla="*/ 12 h 12"/>
                  <a:gd name="T20" fmla="*/ 36 w 180"/>
                  <a:gd name="T21" fmla="*/ 12 h 12"/>
                  <a:gd name="T22" fmla="*/ 18 w 180"/>
                  <a:gd name="T23" fmla="*/ 12 h 12"/>
                  <a:gd name="T24" fmla="*/ 0 w 180"/>
                  <a:gd name="T25" fmla="*/ 12 h 12"/>
                  <a:gd name="T26" fmla="*/ 0 w 180"/>
                  <a:gd name="T27" fmla="*/ 12 h 12"/>
                  <a:gd name="T28" fmla="*/ 6 w 180"/>
                  <a:gd name="T29" fmla="*/ 6 h 12"/>
                  <a:gd name="T30" fmla="*/ 12 w 180"/>
                  <a:gd name="T31" fmla="*/ 6 h 12"/>
                  <a:gd name="T32" fmla="*/ 24 w 180"/>
                  <a:gd name="T33" fmla="*/ 6 h 12"/>
                  <a:gd name="T34" fmla="*/ 30 w 180"/>
                  <a:gd name="T35" fmla="*/ 6 h 12"/>
                  <a:gd name="T36" fmla="*/ 42 w 180"/>
                  <a:gd name="T37" fmla="*/ 6 h 12"/>
                  <a:gd name="T38" fmla="*/ 54 w 180"/>
                  <a:gd name="T39" fmla="*/ 6 h 12"/>
                  <a:gd name="T40" fmla="*/ 66 w 180"/>
                  <a:gd name="T41" fmla="*/ 6 h 12"/>
                  <a:gd name="T42" fmla="*/ 78 w 180"/>
                  <a:gd name="T43" fmla="*/ 6 h 12"/>
                  <a:gd name="T44" fmla="*/ 90 w 180"/>
                  <a:gd name="T45" fmla="*/ 0 h 12"/>
                  <a:gd name="T46" fmla="*/ 102 w 180"/>
                  <a:gd name="T47" fmla="*/ 0 h 12"/>
                  <a:gd name="T48" fmla="*/ 114 w 180"/>
                  <a:gd name="T49" fmla="*/ 0 h 12"/>
                  <a:gd name="T50" fmla="*/ 180 w 180"/>
                  <a:gd name="T51" fmla="*/ 0 h 12"/>
                  <a:gd name="T52" fmla="*/ 180 w 180"/>
                  <a:gd name="T53" fmla="*/ 6 h 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80" h="12">
                    <a:moveTo>
                      <a:pt x="180" y="6"/>
                    </a:moveTo>
                    <a:lnTo>
                      <a:pt x="174" y="6"/>
                    </a:lnTo>
                    <a:lnTo>
                      <a:pt x="162" y="6"/>
                    </a:lnTo>
                    <a:lnTo>
                      <a:pt x="156" y="6"/>
                    </a:lnTo>
                    <a:lnTo>
                      <a:pt x="150" y="6"/>
                    </a:lnTo>
                    <a:lnTo>
                      <a:pt x="126" y="6"/>
                    </a:lnTo>
                    <a:lnTo>
                      <a:pt x="108" y="6"/>
                    </a:lnTo>
                    <a:lnTo>
                      <a:pt x="90" y="6"/>
                    </a:lnTo>
                    <a:lnTo>
                      <a:pt x="72" y="12"/>
                    </a:lnTo>
                    <a:lnTo>
                      <a:pt x="54" y="12"/>
                    </a:lnTo>
                    <a:lnTo>
                      <a:pt x="36" y="12"/>
                    </a:lnTo>
                    <a:lnTo>
                      <a:pt x="18" y="12"/>
                    </a:lnTo>
                    <a:lnTo>
                      <a:pt x="0" y="12"/>
                    </a:lnTo>
                    <a:lnTo>
                      <a:pt x="6" y="6"/>
                    </a:lnTo>
                    <a:lnTo>
                      <a:pt x="12" y="6"/>
                    </a:lnTo>
                    <a:lnTo>
                      <a:pt x="24" y="6"/>
                    </a:lnTo>
                    <a:lnTo>
                      <a:pt x="30" y="6"/>
                    </a:lnTo>
                    <a:lnTo>
                      <a:pt x="42" y="6"/>
                    </a:lnTo>
                    <a:lnTo>
                      <a:pt x="54" y="6"/>
                    </a:lnTo>
                    <a:lnTo>
                      <a:pt x="66" y="6"/>
                    </a:lnTo>
                    <a:lnTo>
                      <a:pt x="78" y="6"/>
                    </a:lnTo>
                    <a:lnTo>
                      <a:pt x="90" y="0"/>
                    </a:lnTo>
                    <a:lnTo>
                      <a:pt x="102" y="0"/>
                    </a:lnTo>
                    <a:lnTo>
                      <a:pt x="114" y="0"/>
                    </a:lnTo>
                    <a:lnTo>
                      <a:pt x="180" y="0"/>
                    </a:lnTo>
                    <a:lnTo>
                      <a:pt x="180"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79" name="Freeform 154"/>
              <p:cNvSpPr>
                <a:spLocks/>
              </p:cNvSpPr>
              <p:nvPr/>
            </p:nvSpPr>
            <p:spPr bwMode="auto">
              <a:xfrm>
                <a:off x="702" y="2166"/>
                <a:ext cx="18" cy="30"/>
              </a:xfrm>
              <a:custGeom>
                <a:avLst/>
                <a:gdLst>
                  <a:gd name="T0" fmla="*/ 18 w 18"/>
                  <a:gd name="T1" fmla="*/ 6 h 30"/>
                  <a:gd name="T2" fmla="*/ 18 w 18"/>
                  <a:gd name="T3" fmla="*/ 12 h 30"/>
                  <a:gd name="T4" fmla="*/ 12 w 18"/>
                  <a:gd name="T5" fmla="*/ 18 h 30"/>
                  <a:gd name="T6" fmla="*/ 12 w 18"/>
                  <a:gd name="T7" fmla="*/ 24 h 30"/>
                  <a:gd name="T8" fmla="*/ 12 w 18"/>
                  <a:gd name="T9" fmla="*/ 30 h 30"/>
                  <a:gd name="T10" fmla="*/ 6 w 18"/>
                  <a:gd name="T11" fmla="*/ 30 h 30"/>
                  <a:gd name="T12" fmla="*/ 0 w 18"/>
                  <a:gd name="T13" fmla="*/ 24 h 30"/>
                  <a:gd name="T14" fmla="*/ 0 w 18"/>
                  <a:gd name="T15" fmla="*/ 18 h 30"/>
                  <a:gd name="T16" fmla="*/ 6 w 18"/>
                  <a:gd name="T17" fmla="*/ 12 h 30"/>
                  <a:gd name="T18" fmla="*/ 6 w 18"/>
                  <a:gd name="T19" fmla="*/ 6 h 30"/>
                  <a:gd name="T20" fmla="*/ 12 w 18"/>
                  <a:gd name="T21" fmla="*/ 0 h 30"/>
                  <a:gd name="T22" fmla="*/ 18 w 18"/>
                  <a:gd name="T23" fmla="*/ 0 h 30"/>
                  <a:gd name="T24" fmla="*/ 18 w 18"/>
                  <a:gd name="T25" fmla="*/ 6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30">
                    <a:moveTo>
                      <a:pt x="18" y="6"/>
                    </a:moveTo>
                    <a:lnTo>
                      <a:pt x="18" y="12"/>
                    </a:lnTo>
                    <a:lnTo>
                      <a:pt x="12" y="18"/>
                    </a:lnTo>
                    <a:lnTo>
                      <a:pt x="12" y="24"/>
                    </a:lnTo>
                    <a:lnTo>
                      <a:pt x="12" y="30"/>
                    </a:lnTo>
                    <a:lnTo>
                      <a:pt x="6" y="30"/>
                    </a:lnTo>
                    <a:lnTo>
                      <a:pt x="0" y="24"/>
                    </a:lnTo>
                    <a:lnTo>
                      <a:pt x="0" y="18"/>
                    </a:lnTo>
                    <a:lnTo>
                      <a:pt x="6" y="12"/>
                    </a:lnTo>
                    <a:lnTo>
                      <a:pt x="6" y="6"/>
                    </a:lnTo>
                    <a:lnTo>
                      <a:pt x="12" y="0"/>
                    </a:lnTo>
                    <a:lnTo>
                      <a:pt x="18" y="0"/>
                    </a:lnTo>
                    <a:lnTo>
                      <a:pt x="1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80" name="Freeform 155"/>
              <p:cNvSpPr>
                <a:spLocks/>
              </p:cNvSpPr>
              <p:nvPr/>
            </p:nvSpPr>
            <p:spPr bwMode="auto">
              <a:xfrm>
                <a:off x="1296" y="2166"/>
                <a:ext cx="132" cy="126"/>
              </a:xfrm>
              <a:custGeom>
                <a:avLst/>
                <a:gdLst>
                  <a:gd name="T0" fmla="*/ 126 w 132"/>
                  <a:gd name="T1" fmla="*/ 36 h 126"/>
                  <a:gd name="T2" fmla="*/ 126 w 132"/>
                  <a:gd name="T3" fmla="*/ 48 h 126"/>
                  <a:gd name="T4" fmla="*/ 132 w 132"/>
                  <a:gd name="T5" fmla="*/ 54 h 126"/>
                  <a:gd name="T6" fmla="*/ 132 w 132"/>
                  <a:gd name="T7" fmla="*/ 66 h 126"/>
                  <a:gd name="T8" fmla="*/ 132 w 132"/>
                  <a:gd name="T9" fmla="*/ 78 h 126"/>
                  <a:gd name="T10" fmla="*/ 126 w 132"/>
                  <a:gd name="T11" fmla="*/ 84 h 126"/>
                  <a:gd name="T12" fmla="*/ 126 w 132"/>
                  <a:gd name="T13" fmla="*/ 96 h 126"/>
                  <a:gd name="T14" fmla="*/ 120 w 132"/>
                  <a:gd name="T15" fmla="*/ 102 h 126"/>
                  <a:gd name="T16" fmla="*/ 114 w 132"/>
                  <a:gd name="T17" fmla="*/ 114 h 126"/>
                  <a:gd name="T18" fmla="*/ 108 w 132"/>
                  <a:gd name="T19" fmla="*/ 120 h 126"/>
                  <a:gd name="T20" fmla="*/ 96 w 132"/>
                  <a:gd name="T21" fmla="*/ 126 h 126"/>
                  <a:gd name="T22" fmla="*/ 84 w 132"/>
                  <a:gd name="T23" fmla="*/ 126 h 126"/>
                  <a:gd name="T24" fmla="*/ 72 w 132"/>
                  <a:gd name="T25" fmla="*/ 126 h 126"/>
                  <a:gd name="T26" fmla="*/ 60 w 132"/>
                  <a:gd name="T27" fmla="*/ 126 h 126"/>
                  <a:gd name="T28" fmla="*/ 48 w 132"/>
                  <a:gd name="T29" fmla="*/ 126 h 126"/>
                  <a:gd name="T30" fmla="*/ 36 w 132"/>
                  <a:gd name="T31" fmla="*/ 120 h 126"/>
                  <a:gd name="T32" fmla="*/ 30 w 132"/>
                  <a:gd name="T33" fmla="*/ 120 h 126"/>
                  <a:gd name="T34" fmla="*/ 18 w 132"/>
                  <a:gd name="T35" fmla="*/ 108 h 126"/>
                  <a:gd name="T36" fmla="*/ 12 w 132"/>
                  <a:gd name="T37" fmla="*/ 102 h 126"/>
                  <a:gd name="T38" fmla="*/ 6 w 132"/>
                  <a:gd name="T39" fmla="*/ 96 h 126"/>
                  <a:gd name="T40" fmla="*/ 0 w 132"/>
                  <a:gd name="T41" fmla="*/ 90 h 126"/>
                  <a:gd name="T42" fmla="*/ 0 w 132"/>
                  <a:gd name="T43" fmla="*/ 78 h 126"/>
                  <a:gd name="T44" fmla="*/ 0 w 132"/>
                  <a:gd name="T45" fmla="*/ 66 h 126"/>
                  <a:gd name="T46" fmla="*/ 0 w 132"/>
                  <a:gd name="T47" fmla="*/ 60 h 126"/>
                  <a:gd name="T48" fmla="*/ 0 w 132"/>
                  <a:gd name="T49" fmla="*/ 48 h 126"/>
                  <a:gd name="T50" fmla="*/ 0 w 132"/>
                  <a:gd name="T51" fmla="*/ 42 h 126"/>
                  <a:gd name="T52" fmla="*/ 6 w 132"/>
                  <a:gd name="T53" fmla="*/ 36 h 126"/>
                  <a:gd name="T54" fmla="*/ 6 w 132"/>
                  <a:gd name="T55" fmla="*/ 30 h 126"/>
                  <a:gd name="T56" fmla="*/ 6 w 132"/>
                  <a:gd name="T57" fmla="*/ 24 h 126"/>
                  <a:gd name="T58" fmla="*/ 12 w 132"/>
                  <a:gd name="T59" fmla="*/ 18 h 126"/>
                  <a:gd name="T60" fmla="*/ 12 w 132"/>
                  <a:gd name="T61" fmla="*/ 12 h 126"/>
                  <a:gd name="T62" fmla="*/ 18 w 132"/>
                  <a:gd name="T63" fmla="*/ 12 h 126"/>
                  <a:gd name="T64" fmla="*/ 24 w 132"/>
                  <a:gd name="T65" fmla="*/ 6 h 126"/>
                  <a:gd name="T66" fmla="*/ 36 w 132"/>
                  <a:gd name="T67" fmla="*/ 6 h 126"/>
                  <a:gd name="T68" fmla="*/ 54 w 132"/>
                  <a:gd name="T69" fmla="*/ 0 h 126"/>
                  <a:gd name="T70" fmla="*/ 66 w 132"/>
                  <a:gd name="T71" fmla="*/ 0 h 126"/>
                  <a:gd name="T72" fmla="*/ 78 w 132"/>
                  <a:gd name="T73" fmla="*/ 6 h 126"/>
                  <a:gd name="T74" fmla="*/ 90 w 132"/>
                  <a:gd name="T75" fmla="*/ 12 h 126"/>
                  <a:gd name="T76" fmla="*/ 102 w 132"/>
                  <a:gd name="T77" fmla="*/ 18 h 126"/>
                  <a:gd name="T78" fmla="*/ 114 w 132"/>
                  <a:gd name="T79" fmla="*/ 24 h 126"/>
                  <a:gd name="T80" fmla="*/ 126 w 132"/>
                  <a:gd name="T81" fmla="*/ 36 h 1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2" h="126">
                    <a:moveTo>
                      <a:pt x="126" y="36"/>
                    </a:moveTo>
                    <a:lnTo>
                      <a:pt x="126" y="48"/>
                    </a:lnTo>
                    <a:lnTo>
                      <a:pt x="132" y="54"/>
                    </a:lnTo>
                    <a:lnTo>
                      <a:pt x="132" y="66"/>
                    </a:lnTo>
                    <a:lnTo>
                      <a:pt x="132" y="78"/>
                    </a:lnTo>
                    <a:lnTo>
                      <a:pt x="126" y="84"/>
                    </a:lnTo>
                    <a:lnTo>
                      <a:pt x="126" y="96"/>
                    </a:lnTo>
                    <a:lnTo>
                      <a:pt x="120" y="102"/>
                    </a:lnTo>
                    <a:lnTo>
                      <a:pt x="114" y="114"/>
                    </a:lnTo>
                    <a:lnTo>
                      <a:pt x="108" y="120"/>
                    </a:lnTo>
                    <a:lnTo>
                      <a:pt x="96" y="126"/>
                    </a:lnTo>
                    <a:lnTo>
                      <a:pt x="84" y="126"/>
                    </a:lnTo>
                    <a:lnTo>
                      <a:pt x="72" y="126"/>
                    </a:lnTo>
                    <a:lnTo>
                      <a:pt x="60" y="126"/>
                    </a:lnTo>
                    <a:lnTo>
                      <a:pt x="48" y="126"/>
                    </a:lnTo>
                    <a:lnTo>
                      <a:pt x="36" y="120"/>
                    </a:lnTo>
                    <a:lnTo>
                      <a:pt x="30" y="120"/>
                    </a:lnTo>
                    <a:lnTo>
                      <a:pt x="18" y="108"/>
                    </a:lnTo>
                    <a:lnTo>
                      <a:pt x="12" y="102"/>
                    </a:lnTo>
                    <a:lnTo>
                      <a:pt x="6" y="96"/>
                    </a:lnTo>
                    <a:lnTo>
                      <a:pt x="0" y="90"/>
                    </a:lnTo>
                    <a:lnTo>
                      <a:pt x="0" y="78"/>
                    </a:lnTo>
                    <a:lnTo>
                      <a:pt x="0" y="66"/>
                    </a:lnTo>
                    <a:lnTo>
                      <a:pt x="0" y="60"/>
                    </a:lnTo>
                    <a:lnTo>
                      <a:pt x="0" y="48"/>
                    </a:lnTo>
                    <a:lnTo>
                      <a:pt x="0" y="42"/>
                    </a:lnTo>
                    <a:lnTo>
                      <a:pt x="6" y="36"/>
                    </a:lnTo>
                    <a:lnTo>
                      <a:pt x="6" y="30"/>
                    </a:lnTo>
                    <a:lnTo>
                      <a:pt x="6" y="24"/>
                    </a:lnTo>
                    <a:lnTo>
                      <a:pt x="12" y="18"/>
                    </a:lnTo>
                    <a:lnTo>
                      <a:pt x="12" y="12"/>
                    </a:lnTo>
                    <a:lnTo>
                      <a:pt x="18" y="12"/>
                    </a:lnTo>
                    <a:lnTo>
                      <a:pt x="24" y="6"/>
                    </a:lnTo>
                    <a:lnTo>
                      <a:pt x="36" y="6"/>
                    </a:lnTo>
                    <a:lnTo>
                      <a:pt x="54" y="0"/>
                    </a:lnTo>
                    <a:lnTo>
                      <a:pt x="66" y="0"/>
                    </a:lnTo>
                    <a:lnTo>
                      <a:pt x="78" y="6"/>
                    </a:lnTo>
                    <a:lnTo>
                      <a:pt x="90" y="12"/>
                    </a:lnTo>
                    <a:lnTo>
                      <a:pt x="102" y="18"/>
                    </a:lnTo>
                    <a:lnTo>
                      <a:pt x="114" y="24"/>
                    </a:lnTo>
                    <a:lnTo>
                      <a:pt x="126" y="3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81" name="Freeform 156"/>
              <p:cNvSpPr>
                <a:spLocks/>
              </p:cNvSpPr>
              <p:nvPr/>
            </p:nvSpPr>
            <p:spPr bwMode="auto">
              <a:xfrm>
                <a:off x="744" y="2166"/>
                <a:ext cx="48" cy="96"/>
              </a:xfrm>
              <a:custGeom>
                <a:avLst/>
                <a:gdLst>
                  <a:gd name="T0" fmla="*/ 30 w 48"/>
                  <a:gd name="T1" fmla="*/ 96 h 96"/>
                  <a:gd name="T2" fmla="*/ 24 w 48"/>
                  <a:gd name="T3" fmla="*/ 90 h 96"/>
                  <a:gd name="T4" fmla="*/ 18 w 48"/>
                  <a:gd name="T5" fmla="*/ 84 h 96"/>
                  <a:gd name="T6" fmla="*/ 18 w 48"/>
                  <a:gd name="T7" fmla="*/ 78 h 96"/>
                  <a:gd name="T8" fmla="*/ 12 w 48"/>
                  <a:gd name="T9" fmla="*/ 72 h 96"/>
                  <a:gd name="T10" fmla="*/ 6 w 48"/>
                  <a:gd name="T11" fmla="*/ 66 h 96"/>
                  <a:gd name="T12" fmla="*/ 0 w 48"/>
                  <a:gd name="T13" fmla="*/ 60 h 96"/>
                  <a:gd name="T14" fmla="*/ 6 w 48"/>
                  <a:gd name="T15" fmla="*/ 54 h 96"/>
                  <a:gd name="T16" fmla="*/ 12 w 48"/>
                  <a:gd name="T17" fmla="*/ 48 h 96"/>
                  <a:gd name="T18" fmla="*/ 18 w 48"/>
                  <a:gd name="T19" fmla="*/ 42 h 96"/>
                  <a:gd name="T20" fmla="*/ 24 w 48"/>
                  <a:gd name="T21" fmla="*/ 36 h 96"/>
                  <a:gd name="T22" fmla="*/ 30 w 48"/>
                  <a:gd name="T23" fmla="*/ 24 h 96"/>
                  <a:gd name="T24" fmla="*/ 36 w 48"/>
                  <a:gd name="T25" fmla="*/ 18 h 96"/>
                  <a:gd name="T26" fmla="*/ 42 w 48"/>
                  <a:gd name="T27" fmla="*/ 12 h 96"/>
                  <a:gd name="T28" fmla="*/ 48 w 48"/>
                  <a:gd name="T29" fmla="*/ 0 h 96"/>
                  <a:gd name="T30" fmla="*/ 42 w 48"/>
                  <a:gd name="T31" fmla="*/ 12 h 96"/>
                  <a:gd name="T32" fmla="*/ 42 w 48"/>
                  <a:gd name="T33" fmla="*/ 24 h 96"/>
                  <a:gd name="T34" fmla="*/ 48 w 48"/>
                  <a:gd name="T35" fmla="*/ 36 h 96"/>
                  <a:gd name="T36" fmla="*/ 48 w 48"/>
                  <a:gd name="T37" fmla="*/ 48 h 96"/>
                  <a:gd name="T38" fmla="*/ 42 w 48"/>
                  <a:gd name="T39" fmla="*/ 60 h 96"/>
                  <a:gd name="T40" fmla="*/ 42 w 48"/>
                  <a:gd name="T41" fmla="*/ 72 h 96"/>
                  <a:gd name="T42" fmla="*/ 36 w 48"/>
                  <a:gd name="T43" fmla="*/ 84 h 96"/>
                  <a:gd name="T44" fmla="*/ 30 w 48"/>
                  <a:gd name="T45" fmla="*/ 96 h 9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8" h="96">
                    <a:moveTo>
                      <a:pt x="30" y="96"/>
                    </a:moveTo>
                    <a:lnTo>
                      <a:pt x="24" y="90"/>
                    </a:lnTo>
                    <a:lnTo>
                      <a:pt x="18" y="84"/>
                    </a:lnTo>
                    <a:lnTo>
                      <a:pt x="18" y="78"/>
                    </a:lnTo>
                    <a:lnTo>
                      <a:pt x="12" y="72"/>
                    </a:lnTo>
                    <a:lnTo>
                      <a:pt x="6" y="66"/>
                    </a:lnTo>
                    <a:lnTo>
                      <a:pt x="0" y="60"/>
                    </a:lnTo>
                    <a:lnTo>
                      <a:pt x="6" y="54"/>
                    </a:lnTo>
                    <a:lnTo>
                      <a:pt x="12" y="48"/>
                    </a:lnTo>
                    <a:lnTo>
                      <a:pt x="18" y="42"/>
                    </a:lnTo>
                    <a:lnTo>
                      <a:pt x="24" y="36"/>
                    </a:lnTo>
                    <a:lnTo>
                      <a:pt x="30" y="24"/>
                    </a:lnTo>
                    <a:lnTo>
                      <a:pt x="36" y="18"/>
                    </a:lnTo>
                    <a:lnTo>
                      <a:pt x="42" y="12"/>
                    </a:lnTo>
                    <a:lnTo>
                      <a:pt x="48" y="0"/>
                    </a:lnTo>
                    <a:lnTo>
                      <a:pt x="42" y="12"/>
                    </a:lnTo>
                    <a:lnTo>
                      <a:pt x="42" y="24"/>
                    </a:lnTo>
                    <a:lnTo>
                      <a:pt x="48" y="36"/>
                    </a:lnTo>
                    <a:lnTo>
                      <a:pt x="48" y="48"/>
                    </a:lnTo>
                    <a:lnTo>
                      <a:pt x="42" y="60"/>
                    </a:lnTo>
                    <a:lnTo>
                      <a:pt x="42" y="72"/>
                    </a:lnTo>
                    <a:lnTo>
                      <a:pt x="36" y="84"/>
                    </a:lnTo>
                    <a:lnTo>
                      <a:pt x="30" y="96"/>
                    </a:lnTo>
                    <a:close/>
                  </a:path>
                </a:pathLst>
              </a:custGeom>
              <a:solidFill>
                <a:srgbClr val="0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82" name="Freeform 157"/>
              <p:cNvSpPr>
                <a:spLocks/>
              </p:cNvSpPr>
              <p:nvPr/>
            </p:nvSpPr>
            <p:spPr bwMode="auto">
              <a:xfrm>
                <a:off x="498" y="2172"/>
                <a:ext cx="6" cy="6"/>
              </a:xfrm>
              <a:custGeom>
                <a:avLst/>
                <a:gdLst>
                  <a:gd name="T0" fmla="*/ 6 w 6"/>
                  <a:gd name="T1" fmla="*/ 6 h 6"/>
                  <a:gd name="T2" fmla="*/ 6 w 6"/>
                  <a:gd name="T3" fmla="*/ 6 h 6"/>
                  <a:gd name="T4" fmla="*/ 6 w 6"/>
                  <a:gd name="T5" fmla="*/ 6 h 6"/>
                  <a:gd name="T6" fmla="*/ 0 w 6"/>
                  <a:gd name="T7" fmla="*/ 6 h 6"/>
                  <a:gd name="T8" fmla="*/ 0 w 6"/>
                  <a:gd name="T9" fmla="*/ 0 h 6"/>
                  <a:gd name="T10" fmla="*/ 0 w 6"/>
                  <a:gd name="T11" fmla="*/ 0 h 6"/>
                  <a:gd name="T12" fmla="*/ 6 w 6"/>
                  <a:gd name="T13" fmla="*/ 0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6">
                    <a:moveTo>
                      <a:pt x="6" y="6"/>
                    </a:moveTo>
                    <a:lnTo>
                      <a:pt x="6" y="6"/>
                    </a:lnTo>
                    <a:lnTo>
                      <a:pt x="0" y="6"/>
                    </a:lnTo>
                    <a:lnTo>
                      <a:pt x="0" y="0"/>
                    </a:lnTo>
                    <a:lnTo>
                      <a:pt x="6"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83" name="Freeform 158"/>
              <p:cNvSpPr>
                <a:spLocks/>
              </p:cNvSpPr>
              <p:nvPr/>
            </p:nvSpPr>
            <p:spPr bwMode="auto">
              <a:xfrm>
                <a:off x="1314" y="2172"/>
                <a:ext cx="96" cy="114"/>
              </a:xfrm>
              <a:custGeom>
                <a:avLst/>
                <a:gdLst>
                  <a:gd name="T0" fmla="*/ 42 w 96"/>
                  <a:gd name="T1" fmla="*/ 18 h 114"/>
                  <a:gd name="T2" fmla="*/ 48 w 96"/>
                  <a:gd name="T3" fmla="*/ 18 h 114"/>
                  <a:gd name="T4" fmla="*/ 54 w 96"/>
                  <a:gd name="T5" fmla="*/ 18 h 114"/>
                  <a:gd name="T6" fmla="*/ 60 w 96"/>
                  <a:gd name="T7" fmla="*/ 18 h 114"/>
                  <a:gd name="T8" fmla="*/ 66 w 96"/>
                  <a:gd name="T9" fmla="*/ 24 h 114"/>
                  <a:gd name="T10" fmla="*/ 72 w 96"/>
                  <a:gd name="T11" fmla="*/ 24 h 114"/>
                  <a:gd name="T12" fmla="*/ 78 w 96"/>
                  <a:gd name="T13" fmla="*/ 30 h 114"/>
                  <a:gd name="T14" fmla="*/ 84 w 96"/>
                  <a:gd name="T15" fmla="*/ 30 h 114"/>
                  <a:gd name="T16" fmla="*/ 84 w 96"/>
                  <a:gd name="T17" fmla="*/ 36 h 114"/>
                  <a:gd name="T18" fmla="*/ 90 w 96"/>
                  <a:gd name="T19" fmla="*/ 48 h 114"/>
                  <a:gd name="T20" fmla="*/ 90 w 96"/>
                  <a:gd name="T21" fmla="*/ 60 h 114"/>
                  <a:gd name="T22" fmla="*/ 84 w 96"/>
                  <a:gd name="T23" fmla="*/ 66 h 114"/>
                  <a:gd name="T24" fmla="*/ 84 w 96"/>
                  <a:gd name="T25" fmla="*/ 78 h 114"/>
                  <a:gd name="T26" fmla="*/ 84 w 96"/>
                  <a:gd name="T27" fmla="*/ 84 h 114"/>
                  <a:gd name="T28" fmla="*/ 90 w 96"/>
                  <a:gd name="T29" fmla="*/ 90 h 114"/>
                  <a:gd name="T30" fmla="*/ 90 w 96"/>
                  <a:gd name="T31" fmla="*/ 90 h 114"/>
                  <a:gd name="T32" fmla="*/ 96 w 96"/>
                  <a:gd name="T33" fmla="*/ 96 h 114"/>
                  <a:gd name="T34" fmla="*/ 90 w 96"/>
                  <a:gd name="T35" fmla="*/ 102 h 114"/>
                  <a:gd name="T36" fmla="*/ 84 w 96"/>
                  <a:gd name="T37" fmla="*/ 102 h 114"/>
                  <a:gd name="T38" fmla="*/ 84 w 96"/>
                  <a:gd name="T39" fmla="*/ 108 h 114"/>
                  <a:gd name="T40" fmla="*/ 84 w 96"/>
                  <a:gd name="T41" fmla="*/ 108 h 114"/>
                  <a:gd name="T42" fmla="*/ 78 w 96"/>
                  <a:gd name="T43" fmla="*/ 114 h 114"/>
                  <a:gd name="T44" fmla="*/ 72 w 96"/>
                  <a:gd name="T45" fmla="*/ 114 h 114"/>
                  <a:gd name="T46" fmla="*/ 66 w 96"/>
                  <a:gd name="T47" fmla="*/ 96 h 114"/>
                  <a:gd name="T48" fmla="*/ 54 w 96"/>
                  <a:gd name="T49" fmla="*/ 96 h 114"/>
                  <a:gd name="T50" fmla="*/ 48 w 96"/>
                  <a:gd name="T51" fmla="*/ 102 h 114"/>
                  <a:gd name="T52" fmla="*/ 36 w 96"/>
                  <a:gd name="T53" fmla="*/ 102 h 114"/>
                  <a:gd name="T54" fmla="*/ 24 w 96"/>
                  <a:gd name="T55" fmla="*/ 96 h 114"/>
                  <a:gd name="T56" fmla="*/ 18 w 96"/>
                  <a:gd name="T57" fmla="*/ 96 h 114"/>
                  <a:gd name="T58" fmla="*/ 12 w 96"/>
                  <a:gd name="T59" fmla="*/ 90 h 114"/>
                  <a:gd name="T60" fmla="*/ 6 w 96"/>
                  <a:gd name="T61" fmla="*/ 84 h 114"/>
                  <a:gd name="T62" fmla="*/ 6 w 96"/>
                  <a:gd name="T63" fmla="*/ 72 h 114"/>
                  <a:gd name="T64" fmla="*/ 0 w 96"/>
                  <a:gd name="T65" fmla="*/ 66 h 114"/>
                  <a:gd name="T66" fmla="*/ 0 w 96"/>
                  <a:gd name="T67" fmla="*/ 66 h 114"/>
                  <a:gd name="T68" fmla="*/ 0 w 96"/>
                  <a:gd name="T69" fmla="*/ 60 h 114"/>
                  <a:gd name="T70" fmla="*/ 6 w 96"/>
                  <a:gd name="T71" fmla="*/ 54 h 114"/>
                  <a:gd name="T72" fmla="*/ 6 w 96"/>
                  <a:gd name="T73" fmla="*/ 42 h 114"/>
                  <a:gd name="T74" fmla="*/ 18 w 96"/>
                  <a:gd name="T75" fmla="*/ 36 h 114"/>
                  <a:gd name="T76" fmla="*/ 12 w 96"/>
                  <a:gd name="T77" fmla="*/ 30 h 114"/>
                  <a:gd name="T78" fmla="*/ 6 w 96"/>
                  <a:gd name="T79" fmla="*/ 24 h 114"/>
                  <a:gd name="T80" fmla="*/ 0 w 96"/>
                  <a:gd name="T81" fmla="*/ 18 h 114"/>
                  <a:gd name="T82" fmla="*/ 0 w 96"/>
                  <a:gd name="T83" fmla="*/ 12 h 114"/>
                  <a:gd name="T84" fmla="*/ 6 w 96"/>
                  <a:gd name="T85" fmla="*/ 6 h 114"/>
                  <a:gd name="T86" fmla="*/ 12 w 96"/>
                  <a:gd name="T87" fmla="*/ 6 h 114"/>
                  <a:gd name="T88" fmla="*/ 12 w 96"/>
                  <a:gd name="T89" fmla="*/ 0 h 114"/>
                  <a:gd name="T90" fmla="*/ 18 w 96"/>
                  <a:gd name="T91" fmla="*/ 0 h 114"/>
                  <a:gd name="T92" fmla="*/ 18 w 96"/>
                  <a:gd name="T93" fmla="*/ 6 h 114"/>
                  <a:gd name="T94" fmla="*/ 24 w 96"/>
                  <a:gd name="T95" fmla="*/ 12 h 114"/>
                  <a:gd name="T96" fmla="*/ 24 w 96"/>
                  <a:gd name="T97" fmla="*/ 12 h 114"/>
                  <a:gd name="T98" fmla="*/ 30 w 96"/>
                  <a:gd name="T99" fmla="*/ 18 h 114"/>
                  <a:gd name="T100" fmla="*/ 30 w 96"/>
                  <a:gd name="T101" fmla="*/ 18 h 114"/>
                  <a:gd name="T102" fmla="*/ 36 w 96"/>
                  <a:gd name="T103" fmla="*/ 24 h 114"/>
                  <a:gd name="T104" fmla="*/ 36 w 96"/>
                  <a:gd name="T105" fmla="*/ 24 h 114"/>
                  <a:gd name="T106" fmla="*/ 42 w 96"/>
                  <a:gd name="T107" fmla="*/ 18 h 1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6" h="114">
                    <a:moveTo>
                      <a:pt x="42" y="18"/>
                    </a:moveTo>
                    <a:lnTo>
                      <a:pt x="48" y="18"/>
                    </a:lnTo>
                    <a:lnTo>
                      <a:pt x="54" y="18"/>
                    </a:lnTo>
                    <a:lnTo>
                      <a:pt x="60" y="18"/>
                    </a:lnTo>
                    <a:lnTo>
                      <a:pt x="66" y="24"/>
                    </a:lnTo>
                    <a:lnTo>
                      <a:pt x="72" y="24"/>
                    </a:lnTo>
                    <a:lnTo>
                      <a:pt x="78" y="30"/>
                    </a:lnTo>
                    <a:lnTo>
                      <a:pt x="84" y="30"/>
                    </a:lnTo>
                    <a:lnTo>
                      <a:pt x="84" y="36"/>
                    </a:lnTo>
                    <a:lnTo>
                      <a:pt x="90" y="48"/>
                    </a:lnTo>
                    <a:lnTo>
                      <a:pt x="90" y="60"/>
                    </a:lnTo>
                    <a:lnTo>
                      <a:pt x="84" y="66"/>
                    </a:lnTo>
                    <a:lnTo>
                      <a:pt x="84" y="78"/>
                    </a:lnTo>
                    <a:lnTo>
                      <a:pt x="84" y="84"/>
                    </a:lnTo>
                    <a:lnTo>
                      <a:pt x="90" y="90"/>
                    </a:lnTo>
                    <a:lnTo>
                      <a:pt x="96" y="96"/>
                    </a:lnTo>
                    <a:lnTo>
                      <a:pt x="90" y="102"/>
                    </a:lnTo>
                    <a:lnTo>
                      <a:pt x="84" y="102"/>
                    </a:lnTo>
                    <a:lnTo>
                      <a:pt x="84" y="108"/>
                    </a:lnTo>
                    <a:lnTo>
                      <a:pt x="78" y="114"/>
                    </a:lnTo>
                    <a:lnTo>
                      <a:pt x="72" y="114"/>
                    </a:lnTo>
                    <a:lnTo>
                      <a:pt x="66" y="96"/>
                    </a:lnTo>
                    <a:lnTo>
                      <a:pt x="54" y="96"/>
                    </a:lnTo>
                    <a:lnTo>
                      <a:pt x="48" y="102"/>
                    </a:lnTo>
                    <a:lnTo>
                      <a:pt x="36" y="102"/>
                    </a:lnTo>
                    <a:lnTo>
                      <a:pt x="24" y="96"/>
                    </a:lnTo>
                    <a:lnTo>
                      <a:pt x="18" y="96"/>
                    </a:lnTo>
                    <a:lnTo>
                      <a:pt x="12" y="90"/>
                    </a:lnTo>
                    <a:lnTo>
                      <a:pt x="6" y="84"/>
                    </a:lnTo>
                    <a:lnTo>
                      <a:pt x="6" y="72"/>
                    </a:lnTo>
                    <a:lnTo>
                      <a:pt x="0" y="66"/>
                    </a:lnTo>
                    <a:lnTo>
                      <a:pt x="0" y="60"/>
                    </a:lnTo>
                    <a:lnTo>
                      <a:pt x="6" y="54"/>
                    </a:lnTo>
                    <a:lnTo>
                      <a:pt x="6" y="42"/>
                    </a:lnTo>
                    <a:lnTo>
                      <a:pt x="18" y="36"/>
                    </a:lnTo>
                    <a:lnTo>
                      <a:pt x="12" y="30"/>
                    </a:lnTo>
                    <a:lnTo>
                      <a:pt x="6" y="24"/>
                    </a:lnTo>
                    <a:lnTo>
                      <a:pt x="0" y="18"/>
                    </a:lnTo>
                    <a:lnTo>
                      <a:pt x="0" y="12"/>
                    </a:lnTo>
                    <a:lnTo>
                      <a:pt x="6" y="6"/>
                    </a:lnTo>
                    <a:lnTo>
                      <a:pt x="12" y="6"/>
                    </a:lnTo>
                    <a:lnTo>
                      <a:pt x="12" y="0"/>
                    </a:lnTo>
                    <a:lnTo>
                      <a:pt x="18" y="0"/>
                    </a:lnTo>
                    <a:lnTo>
                      <a:pt x="18" y="6"/>
                    </a:lnTo>
                    <a:lnTo>
                      <a:pt x="24" y="12"/>
                    </a:lnTo>
                    <a:lnTo>
                      <a:pt x="30" y="18"/>
                    </a:lnTo>
                    <a:lnTo>
                      <a:pt x="36" y="24"/>
                    </a:lnTo>
                    <a:lnTo>
                      <a:pt x="4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84" name="Freeform 159"/>
              <p:cNvSpPr>
                <a:spLocks/>
              </p:cNvSpPr>
              <p:nvPr/>
            </p:nvSpPr>
            <p:spPr bwMode="auto">
              <a:xfrm>
                <a:off x="864" y="2184"/>
                <a:ext cx="180" cy="12"/>
              </a:xfrm>
              <a:custGeom>
                <a:avLst/>
                <a:gdLst>
                  <a:gd name="T0" fmla="*/ 180 w 180"/>
                  <a:gd name="T1" fmla="*/ 6 h 12"/>
                  <a:gd name="T2" fmla="*/ 162 w 180"/>
                  <a:gd name="T3" fmla="*/ 6 h 12"/>
                  <a:gd name="T4" fmla="*/ 150 w 180"/>
                  <a:gd name="T5" fmla="*/ 6 h 12"/>
                  <a:gd name="T6" fmla="*/ 132 w 180"/>
                  <a:gd name="T7" fmla="*/ 6 h 12"/>
                  <a:gd name="T8" fmla="*/ 120 w 180"/>
                  <a:gd name="T9" fmla="*/ 6 h 12"/>
                  <a:gd name="T10" fmla="*/ 102 w 180"/>
                  <a:gd name="T11" fmla="*/ 6 h 12"/>
                  <a:gd name="T12" fmla="*/ 84 w 180"/>
                  <a:gd name="T13" fmla="*/ 6 h 12"/>
                  <a:gd name="T14" fmla="*/ 66 w 180"/>
                  <a:gd name="T15" fmla="*/ 12 h 12"/>
                  <a:gd name="T16" fmla="*/ 54 w 180"/>
                  <a:gd name="T17" fmla="*/ 12 h 12"/>
                  <a:gd name="T18" fmla="*/ 0 w 180"/>
                  <a:gd name="T19" fmla="*/ 12 h 12"/>
                  <a:gd name="T20" fmla="*/ 0 w 180"/>
                  <a:gd name="T21" fmla="*/ 6 h 12"/>
                  <a:gd name="T22" fmla="*/ 24 w 180"/>
                  <a:gd name="T23" fmla="*/ 6 h 12"/>
                  <a:gd name="T24" fmla="*/ 42 w 180"/>
                  <a:gd name="T25" fmla="*/ 0 h 12"/>
                  <a:gd name="T26" fmla="*/ 66 w 180"/>
                  <a:gd name="T27" fmla="*/ 0 h 12"/>
                  <a:gd name="T28" fmla="*/ 90 w 180"/>
                  <a:gd name="T29" fmla="*/ 0 h 12"/>
                  <a:gd name="T30" fmla="*/ 114 w 180"/>
                  <a:gd name="T31" fmla="*/ 0 h 12"/>
                  <a:gd name="T32" fmla="*/ 138 w 180"/>
                  <a:gd name="T33" fmla="*/ 0 h 12"/>
                  <a:gd name="T34" fmla="*/ 156 w 180"/>
                  <a:gd name="T35" fmla="*/ 0 h 12"/>
                  <a:gd name="T36" fmla="*/ 180 w 180"/>
                  <a:gd name="T37" fmla="*/ 0 h 12"/>
                  <a:gd name="T38" fmla="*/ 180 w 180"/>
                  <a:gd name="T39" fmla="*/ 6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0" h="12">
                    <a:moveTo>
                      <a:pt x="180" y="6"/>
                    </a:moveTo>
                    <a:lnTo>
                      <a:pt x="162" y="6"/>
                    </a:lnTo>
                    <a:lnTo>
                      <a:pt x="150" y="6"/>
                    </a:lnTo>
                    <a:lnTo>
                      <a:pt x="132" y="6"/>
                    </a:lnTo>
                    <a:lnTo>
                      <a:pt x="120" y="6"/>
                    </a:lnTo>
                    <a:lnTo>
                      <a:pt x="102" y="6"/>
                    </a:lnTo>
                    <a:lnTo>
                      <a:pt x="84" y="6"/>
                    </a:lnTo>
                    <a:lnTo>
                      <a:pt x="66" y="12"/>
                    </a:lnTo>
                    <a:lnTo>
                      <a:pt x="54" y="12"/>
                    </a:lnTo>
                    <a:lnTo>
                      <a:pt x="0" y="12"/>
                    </a:lnTo>
                    <a:lnTo>
                      <a:pt x="0" y="6"/>
                    </a:lnTo>
                    <a:lnTo>
                      <a:pt x="24" y="6"/>
                    </a:lnTo>
                    <a:lnTo>
                      <a:pt x="42" y="0"/>
                    </a:lnTo>
                    <a:lnTo>
                      <a:pt x="66" y="0"/>
                    </a:lnTo>
                    <a:lnTo>
                      <a:pt x="90" y="0"/>
                    </a:lnTo>
                    <a:lnTo>
                      <a:pt x="114" y="0"/>
                    </a:lnTo>
                    <a:lnTo>
                      <a:pt x="138" y="0"/>
                    </a:lnTo>
                    <a:lnTo>
                      <a:pt x="156" y="0"/>
                    </a:lnTo>
                    <a:lnTo>
                      <a:pt x="180" y="0"/>
                    </a:lnTo>
                    <a:lnTo>
                      <a:pt x="180"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85" name="Freeform 160"/>
              <p:cNvSpPr>
                <a:spLocks/>
              </p:cNvSpPr>
              <p:nvPr/>
            </p:nvSpPr>
            <p:spPr bwMode="auto">
              <a:xfrm>
                <a:off x="1122" y="2184"/>
                <a:ext cx="60" cy="24"/>
              </a:xfrm>
              <a:custGeom>
                <a:avLst/>
                <a:gdLst>
                  <a:gd name="T0" fmla="*/ 60 w 60"/>
                  <a:gd name="T1" fmla="*/ 18 h 24"/>
                  <a:gd name="T2" fmla="*/ 54 w 60"/>
                  <a:gd name="T3" fmla="*/ 24 h 24"/>
                  <a:gd name="T4" fmla="*/ 48 w 60"/>
                  <a:gd name="T5" fmla="*/ 24 h 24"/>
                  <a:gd name="T6" fmla="*/ 48 w 60"/>
                  <a:gd name="T7" fmla="*/ 18 h 24"/>
                  <a:gd name="T8" fmla="*/ 42 w 60"/>
                  <a:gd name="T9" fmla="*/ 18 h 24"/>
                  <a:gd name="T10" fmla="*/ 30 w 60"/>
                  <a:gd name="T11" fmla="*/ 18 h 24"/>
                  <a:gd name="T12" fmla="*/ 18 w 60"/>
                  <a:gd name="T13" fmla="*/ 18 h 24"/>
                  <a:gd name="T14" fmla="*/ 12 w 60"/>
                  <a:gd name="T15" fmla="*/ 18 h 24"/>
                  <a:gd name="T16" fmla="*/ 0 w 60"/>
                  <a:gd name="T17" fmla="*/ 12 h 24"/>
                  <a:gd name="T18" fmla="*/ 0 w 60"/>
                  <a:gd name="T19" fmla="*/ 6 h 24"/>
                  <a:gd name="T20" fmla="*/ 6 w 60"/>
                  <a:gd name="T21" fmla="*/ 6 h 24"/>
                  <a:gd name="T22" fmla="*/ 12 w 60"/>
                  <a:gd name="T23" fmla="*/ 0 h 24"/>
                  <a:gd name="T24" fmla="*/ 18 w 60"/>
                  <a:gd name="T25" fmla="*/ 0 h 24"/>
                  <a:gd name="T26" fmla="*/ 24 w 60"/>
                  <a:gd name="T27" fmla="*/ 0 h 24"/>
                  <a:gd name="T28" fmla="*/ 30 w 60"/>
                  <a:gd name="T29" fmla="*/ 0 h 24"/>
                  <a:gd name="T30" fmla="*/ 36 w 60"/>
                  <a:gd name="T31" fmla="*/ 0 h 24"/>
                  <a:gd name="T32" fmla="*/ 42 w 60"/>
                  <a:gd name="T33" fmla="*/ 6 h 24"/>
                  <a:gd name="T34" fmla="*/ 48 w 60"/>
                  <a:gd name="T35" fmla="*/ 6 h 24"/>
                  <a:gd name="T36" fmla="*/ 54 w 60"/>
                  <a:gd name="T37" fmla="*/ 6 h 24"/>
                  <a:gd name="T38" fmla="*/ 54 w 60"/>
                  <a:gd name="T39" fmla="*/ 12 h 24"/>
                  <a:gd name="T40" fmla="*/ 60 w 60"/>
                  <a:gd name="T41" fmla="*/ 18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 h="24">
                    <a:moveTo>
                      <a:pt x="60" y="18"/>
                    </a:moveTo>
                    <a:lnTo>
                      <a:pt x="54" y="24"/>
                    </a:lnTo>
                    <a:lnTo>
                      <a:pt x="48" y="24"/>
                    </a:lnTo>
                    <a:lnTo>
                      <a:pt x="48" y="18"/>
                    </a:lnTo>
                    <a:lnTo>
                      <a:pt x="42" y="18"/>
                    </a:lnTo>
                    <a:lnTo>
                      <a:pt x="30" y="18"/>
                    </a:lnTo>
                    <a:lnTo>
                      <a:pt x="18" y="18"/>
                    </a:lnTo>
                    <a:lnTo>
                      <a:pt x="12" y="18"/>
                    </a:lnTo>
                    <a:lnTo>
                      <a:pt x="0" y="12"/>
                    </a:lnTo>
                    <a:lnTo>
                      <a:pt x="0" y="6"/>
                    </a:lnTo>
                    <a:lnTo>
                      <a:pt x="6" y="6"/>
                    </a:lnTo>
                    <a:lnTo>
                      <a:pt x="12" y="0"/>
                    </a:lnTo>
                    <a:lnTo>
                      <a:pt x="18" y="0"/>
                    </a:lnTo>
                    <a:lnTo>
                      <a:pt x="24" y="0"/>
                    </a:lnTo>
                    <a:lnTo>
                      <a:pt x="30" y="0"/>
                    </a:lnTo>
                    <a:lnTo>
                      <a:pt x="36" y="0"/>
                    </a:lnTo>
                    <a:lnTo>
                      <a:pt x="42" y="6"/>
                    </a:lnTo>
                    <a:lnTo>
                      <a:pt x="48" y="6"/>
                    </a:lnTo>
                    <a:lnTo>
                      <a:pt x="54" y="6"/>
                    </a:lnTo>
                    <a:lnTo>
                      <a:pt x="54" y="12"/>
                    </a:lnTo>
                    <a:lnTo>
                      <a:pt x="60" y="18"/>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86" name="Freeform 161"/>
              <p:cNvSpPr>
                <a:spLocks/>
              </p:cNvSpPr>
              <p:nvPr/>
            </p:nvSpPr>
            <p:spPr bwMode="auto">
              <a:xfrm>
                <a:off x="1326" y="2184"/>
                <a:ext cx="12" cy="12"/>
              </a:xfrm>
              <a:custGeom>
                <a:avLst/>
                <a:gdLst>
                  <a:gd name="T0" fmla="*/ 12 w 12"/>
                  <a:gd name="T1" fmla="*/ 12 h 12"/>
                  <a:gd name="T2" fmla="*/ 6 w 12"/>
                  <a:gd name="T3" fmla="*/ 12 h 12"/>
                  <a:gd name="T4" fmla="*/ 6 w 12"/>
                  <a:gd name="T5" fmla="*/ 12 h 12"/>
                  <a:gd name="T6" fmla="*/ 6 w 12"/>
                  <a:gd name="T7" fmla="*/ 6 h 12"/>
                  <a:gd name="T8" fmla="*/ 0 w 12"/>
                  <a:gd name="T9" fmla="*/ 6 h 12"/>
                  <a:gd name="T10" fmla="*/ 0 w 12"/>
                  <a:gd name="T11" fmla="*/ 0 h 12"/>
                  <a:gd name="T12" fmla="*/ 12 w 12"/>
                  <a:gd name="T13" fmla="*/ 12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12"/>
                    </a:moveTo>
                    <a:lnTo>
                      <a:pt x="6" y="12"/>
                    </a:lnTo>
                    <a:lnTo>
                      <a:pt x="6" y="6"/>
                    </a:lnTo>
                    <a:lnTo>
                      <a:pt x="0" y="6"/>
                    </a:lnTo>
                    <a:lnTo>
                      <a:pt x="0" y="0"/>
                    </a:lnTo>
                    <a:lnTo>
                      <a:pt x="1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87" name="Freeform 162"/>
              <p:cNvSpPr>
                <a:spLocks/>
              </p:cNvSpPr>
              <p:nvPr/>
            </p:nvSpPr>
            <p:spPr bwMode="auto">
              <a:xfrm>
                <a:off x="720" y="2190"/>
                <a:ext cx="30" cy="18"/>
              </a:xfrm>
              <a:custGeom>
                <a:avLst/>
                <a:gdLst>
                  <a:gd name="T0" fmla="*/ 30 w 30"/>
                  <a:gd name="T1" fmla="*/ 12 h 18"/>
                  <a:gd name="T2" fmla="*/ 18 w 30"/>
                  <a:gd name="T3" fmla="*/ 18 h 18"/>
                  <a:gd name="T4" fmla="*/ 12 w 30"/>
                  <a:gd name="T5" fmla="*/ 12 h 18"/>
                  <a:gd name="T6" fmla="*/ 0 w 30"/>
                  <a:gd name="T7" fmla="*/ 6 h 18"/>
                  <a:gd name="T8" fmla="*/ 12 w 30"/>
                  <a:gd name="T9" fmla="*/ 0 h 18"/>
                  <a:gd name="T10" fmla="*/ 12 w 30"/>
                  <a:gd name="T11" fmla="*/ 0 h 18"/>
                  <a:gd name="T12" fmla="*/ 18 w 30"/>
                  <a:gd name="T13" fmla="*/ 0 h 18"/>
                  <a:gd name="T14" fmla="*/ 24 w 30"/>
                  <a:gd name="T15" fmla="*/ 6 h 18"/>
                  <a:gd name="T16" fmla="*/ 30 w 30"/>
                  <a:gd name="T17" fmla="*/ 1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18" y="18"/>
                    </a:lnTo>
                    <a:lnTo>
                      <a:pt x="12" y="12"/>
                    </a:lnTo>
                    <a:lnTo>
                      <a:pt x="0" y="6"/>
                    </a:lnTo>
                    <a:lnTo>
                      <a:pt x="12" y="0"/>
                    </a:lnTo>
                    <a:lnTo>
                      <a:pt x="18" y="0"/>
                    </a:lnTo>
                    <a:lnTo>
                      <a:pt x="24" y="6"/>
                    </a:lnTo>
                    <a:lnTo>
                      <a:pt x="30" y="12"/>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88" name="Freeform 163"/>
              <p:cNvSpPr>
                <a:spLocks/>
              </p:cNvSpPr>
              <p:nvPr/>
            </p:nvSpPr>
            <p:spPr bwMode="auto">
              <a:xfrm>
                <a:off x="102" y="2190"/>
                <a:ext cx="12" cy="42"/>
              </a:xfrm>
              <a:custGeom>
                <a:avLst/>
                <a:gdLst>
                  <a:gd name="T0" fmla="*/ 6 w 12"/>
                  <a:gd name="T1" fmla="*/ 24 h 42"/>
                  <a:gd name="T2" fmla="*/ 6 w 12"/>
                  <a:gd name="T3" fmla="*/ 36 h 42"/>
                  <a:gd name="T4" fmla="*/ 12 w 12"/>
                  <a:gd name="T5" fmla="*/ 42 h 42"/>
                  <a:gd name="T6" fmla="*/ 6 w 12"/>
                  <a:gd name="T7" fmla="*/ 36 h 42"/>
                  <a:gd name="T8" fmla="*/ 0 w 12"/>
                  <a:gd name="T9" fmla="*/ 24 h 42"/>
                  <a:gd name="T10" fmla="*/ 6 w 12"/>
                  <a:gd name="T11" fmla="*/ 18 h 42"/>
                  <a:gd name="T12" fmla="*/ 6 w 12"/>
                  <a:gd name="T13" fmla="*/ 6 h 42"/>
                  <a:gd name="T14" fmla="*/ 12 w 12"/>
                  <a:gd name="T15" fmla="*/ 0 h 42"/>
                  <a:gd name="T16" fmla="*/ 12 w 12"/>
                  <a:gd name="T17" fmla="*/ 6 h 42"/>
                  <a:gd name="T18" fmla="*/ 12 w 12"/>
                  <a:gd name="T19" fmla="*/ 12 h 42"/>
                  <a:gd name="T20" fmla="*/ 12 w 12"/>
                  <a:gd name="T21" fmla="*/ 18 h 42"/>
                  <a:gd name="T22" fmla="*/ 6 w 12"/>
                  <a:gd name="T23" fmla="*/ 24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42">
                    <a:moveTo>
                      <a:pt x="6" y="24"/>
                    </a:moveTo>
                    <a:lnTo>
                      <a:pt x="6" y="36"/>
                    </a:lnTo>
                    <a:lnTo>
                      <a:pt x="12" y="42"/>
                    </a:lnTo>
                    <a:lnTo>
                      <a:pt x="6" y="36"/>
                    </a:lnTo>
                    <a:lnTo>
                      <a:pt x="0" y="24"/>
                    </a:lnTo>
                    <a:lnTo>
                      <a:pt x="6" y="18"/>
                    </a:lnTo>
                    <a:lnTo>
                      <a:pt x="6" y="6"/>
                    </a:lnTo>
                    <a:lnTo>
                      <a:pt x="12" y="0"/>
                    </a:lnTo>
                    <a:lnTo>
                      <a:pt x="12" y="6"/>
                    </a:lnTo>
                    <a:lnTo>
                      <a:pt x="12" y="12"/>
                    </a:lnTo>
                    <a:lnTo>
                      <a:pt x="12" y="18"/>
                    </a:ln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89" name="Freeform 164"/>
              <p:cNvSpPr>
                <a:spLocks/>
              </p:cNvSpPr>
              <p:nvPr/>
            </p:nvSpPr>
            <p:spPr bwMode="auto">
              <a:xfrm>
                <a:off x="312" y="2190"/>
                <a:ext cx="486" cy="216"/>
              </a:xfrm>
              <a:custGeom>
                <a:avLst/>
                <a:gdLst>
                  <a:gd name="T0" fmla="*/ 438 w 486"/>
                  <a:gd name="T1" fmla="*/ 120 h 216"/>
                  <a:gd name="T2" fmla="*/ 450 w 486"/>
                  <a:gd name="T3" fmla="*/ 144 h 216"/>
                  <a:gd name="T4" fmla="*/ 468 w 486"/>
                  <a:gd name="T5" fmla="*/ 174 h 216"/>
                  <a:gd name="T6" fmla="*/ 480 w 486"/>
                  <a:gd name="T7" fmla="*/ 198 h 216"/>
                  <a:gd name="T8" fmla="*/ 468 w 486"/>
                  <a:gd name="T9" fmla="*/ 216 h 216"/>
                  <a:gd name="T10" fmla="*/ 450 w 486"/>
                  <a:gd name="T11" fmla="*/ 156 h 216"/>
                  <a:gd name="T12" fmla="*/ 414 w 486"/>
                  <a:gd name="T13" fmla="*/ 102 h 216"/>
                  <a:gd name="T14" fmla="*/ 366 w 486"/>
                  <a:gd name="T15" fmla="*/ 54 h 216"/>
                  <a:gd name="T16" fmla="*/ 312 w 486"/>
                  <a:gd name="T17" fmla="*/ 24 h 216"/>
                  <a:gd name="T18" fmla="*/ 294 w 486"/>
                  <a:gd name="T19" fmla="*/ 18 h 216"/>
                  <a:gd name="T20" fmla="*/ 258 w 486"/>
                  <a:gd name="T21" fmla="*/ 12 h 216"/>
                  <a:gd name="T22" fmla="*/ 228 w 486"/>
                  <a:gd name="T23" fmla="*/ 12 h 216"/>
                  <a:gd name="T24" fmla="*/ 198 w 486"/>
                  <a:gd name="T25" fmla="*/ 18 h 216"/>
                  <a:gd name="T26" fmla="*/ 168 w 486"/>
                  <a:gd name="T27" fmla="*/ 24 h 216"/>
                  <a:gd name="T28" fmla="*/ 144 w 486"/>
                  <a:gd name="T29" fmla="*/ 30 h 216"/>
                  <a:gd name="T30" fmla="*/ 120 w 486"/>
                  <a:gd name="T31" fmla="*/ 48 h 216"/>
                  <a:gd name="T32" fmla="*/ 102 w 486"/>
                  <a:gd name="T33" fmla="*/ 60 h 216"/>
                  <a:gd name="T34" fmla="*/ 78 w 486"/>
                  <a:gd name="T35" fmla="*/ 72 h 216"/>
                  <a:gd name="T36" fmla="*/ 48 w 486"/>
                  <a:gd name="T37" fmla="*/ 102 h 216"/>
                  <a:gd name="T38" fmla="*/ 30 w 486"/>
                  <a:gd name="T39" fmla="*/ 132 h 216"/>
                  <a:gd name="T40" fmla="*/ 12 w 486"/>
                  <a:gd name="T41" fmla="*/ 168 h 216"/>
                  <a:gd name="T42" fmla="*/ 0 w 486"/>
                  <a:gd name="T43" fmla="*/ 204 h 216"/>
                  <a:gd name="T44" fmla="*/ 0 w 486"/>
                  <a:gd name="T45" fmla="*/ 192 h 216"/>
                  <a:gd name="T46" fmla="*/ 6 w 486"/>
                  <a:gd name="T47" fmla="*/ 174 h 216"/>
                  <a:gd name="T48" fmla="*/ 6 w 486"/>
                  <a:gd name="T49" fmla="*/ 156 h 216"/>
                  <a:gd name="T50" fmla="*/ 18 w 486"/>
                  <a:gd name="T51" fmla="*/ 144 h 216"/>
                  <a:gd name="T52" fmla="*/ 36 w 486"/>
                  <a:gd name="T53" fmla="*/ 102 h 216"/>
                  <a:gd name="T54" fmla="*/ 72 w 486"/>
                  <a:gd name="T55" fmla="*/ 72 h 216"/>
                  <a:gd name="T56" fmla="*/ 108 w 486"/>
                  <a:gd name="T57" fmla="*/ 42 h 216"/>
                  <a:gd name="T58" fmla="*/ 150 w 486"/>
                  <a:gd name="T59" fmla="*/ 18 h 216"/>
                  <a:gd name="T60" fmla="*/ 162 w 486"/>
                  <a:gd name="T61" fmla="*/ 12 h 216"/>
                  <a:gd name="T62" fmla="*/ 174 w 486"/>
                  <a:gd name="T63" fmla="*/ 12 h 216"/>
                  <a:gd name="T64" fmla="*/ 186 w 486"/>
                  <a:gd name="T65" fmla="*/ 6 h 216"/>
                  <a:gd name="T66" fmla="*/ 204 w 486"/>
                  <a:gd name="T67" fmla="*/ 6 h 216"/>
                  <a:gd name="T68" fmla="*/ 264 w 486"/>
                  <a:gd name="T69" fmla="*/ 6 h 216"/>
                  <a:gd name="T70" fmla="*/ 318 w 486"/>
                  <a:gd name="T71" fmla="*/ 24 h 216"/>
                  <a:gd name="T72" fmla="*/ 366 w 486"/>
                  <a:gd name="T73" fmla="*/ 48 h 216"/>
                  <a:gd name="T74" fmla="*/ 414 w 486"/>
                  <a:gd name="T75" fmla="*/ 90 h 2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6" h="216">
                    <a:moveTo>
                      <a:pt x="426" y="108"/>
                    </a:moveTo>
                    <a:lnTo>
                      <a:pt x="438" y="120"/>
                    </a:lnTo>
                    <a:lnTo>
                      <a:pt x="444" y="132"/>
                    </a:lnTo>
                    <a:lnTo>
                      <a:pt x="450" y="144"/>
                    </a:lnTo>
                    <a:lnTo>
                      <a:pt x="462" y="162"/>
                    </a:lnTo>
                    <a:lnTo>
                      <a:pt x="468" y="174"/>
                    </a:lnTo>
                    <a:lnTo>
                      <a:pt x="474" y="186"/>
                    </a:lnTo>
                    <a:lnTo>
                      <a:pt x="480" y="198"/>
                    </a:lnTo>
                    <a:lnTo>
                      <a:pt x="486" y="216"/>
                    </a:lnTo>
                    <a:lnTo>
                      <a:pt x="468" y="216"/>
                    </a:lnTo>
                    <a:lnTo>
                      <a:pt x="462" y="180"/>
                    </a:lnTo>
                    <a:lnTo>
                      <a:pt x="450" y="156"/>
                    </a:lnTo>
                    <a:lnTo>
                      <a:pt x="432" y="126"/>
                    </a:lnTo>
                    <a:lnTo>
                      <a:pt x="414" y="102"/>
                    </a:lnTo>
                    <a:lnTo>
                      <a:pt x="390" y="78"/>
                    </a:lnTo>
                    <a:lnTo>
                      <a:pt x="366" y="54"/>
                    </a:lnTo>
                    <a:lnTo>
                      <a:pt x="336" y="36"/>
                    </a:lnTo>
                    <a:lnTo>
                      <a:pt x="312" y="24"/>
                    </a:lnTo>
                    <a:lnTo>
                      <a:pt x="300" y="18"/>
                    </a:lnTo>
                    <a:lnTo>
                      <a:pt x="294" y="18"/>
                    </a:lnTo>
                    <a:lnTo>
                      <a:pt x="276" y="12"/>
                    </a:lnTo>
                    <a:lnTo>
                      <a:pt x="258" y="12"/>
                    </a:lnTo>
                    <a:lnTo>
                      <a:pt x="246" y="12"/>
                    </a:lnTo>
                    <a:lnTo>
                      <a:pt x="228" y="12"/>
                    </a:lnTo>
                    <a:lnTo>
                      <a:pt x="216" y="12"/>
                    </a:lnTo>
                    <a:lnTo>
                      <a:pt x="198" y="18"/>
                    </a:lnTo>
                    <a:lnTo>
                      <a:pt x="180" y="18"/>
                    </a:lnTo>
                    <a:lnTo>
                      <a:pt x="168" y="24"/>
                    </a:lnTo>
                    <a:lnTo>
                      <a:pt x="150" y="24"/>
                    </a:lnTo>
                    <a:lnTo>
                      <a:pt x="144" y="30"/>
                    </a:lnTo>
                    <a:lnTo>
                      <a:pt x="132" y="36"/>
                    </a:lnTo>
                    <a:lnTo>
                      <a:pt x="120" y="48"/>
                    </a:lnTo>
                    <a:lnTo>
                      <a:pt x="108" y="54"/>
                    </a:lnTo>
                    <a:lnTo>
                      <a:pt x="102" y="60"/>
                    </a:lnTo>
                    <a:lnTo>
                      <a:pt x="90" y="66"/>
                    </a:lnTo>
                    <a:lnTo>
                      <a:pt x="78" y="72"/>
                    </a:lnTo>
                    <a:lnTo>
                      <a:pt x="66" y="84"/>
                    </a:lnTo>
                    <a:lnTo>
                      <a:pt x="48" y="102"/>
                    </a:lnTo>
                    <a:lnTo>
                      <a:pt x="36" y="114"/>
                    </a:lnTo>
                    <a:lnTo>
                      <a:pt x="30" y="132"/>
                    </a:lnTo>
                    <a:lnTo>
                      <a:pt x="18" y="150"/>
                    </a:lnTo>
                    <a:lnTo>
                      <a:pt x="12" y="168"/>
                    </a:lnTo>
                    <a:lnTo>
                      <a:pt x="6" y="186"/>
                    </a:lnTo>
                    <a:lnTo>
                      <a:pt x="0" y="204"/>
                    </a:lnTo>
                    <a:lnTo>
                      <a:pt x="0" y="198"/>
                    </a:lnTo>
                    <a:lnTo>
                      <a:pt x="0" y="192"/>
                    </a:lnTo>
                    <a:lnTo>
                      <a:pt x="0" y="180"/>
                    </a:lnTo>
                    <a:lnTo>
                      <a:pt x="6" y="174"/>
                    </a:lnTo>
                    <a:lnTo>
                      <a:pt x="6" y="168"/>
                    </a:lnTo>
                    <a:lnTo>
                      <a:pt x="6" y="156"/>
                    </a:lnTo>
                    <a:lnTo>
                      <a:pt x="12" y="150"/>
                    </a:lnTo>
                    <a:lnTo>
                      <a:pt x="18" y="144"/>
                    </a:lnTo>
                    <a:lnTo>
                      <a:pt x="24" y="126"/>
                    </a:lnTo>
                    <a:lnTo>
                      <a:pt x="36" y="102"/>
                    </a:lnTo>
                    <a:lnTo>
                      <a:pt x="54" y="84"/>
                    </a:lnTo>
                    <a:lnTo>
                      <a:pt x="72" y="72"/>
                    </a:lnTo>
                    <a:lnTo>
                      <a:pt x="90" y="54"/>
                    </a:lnTo>
                    <a:lnTo>
                      <a:pt x="108" y="42"/>
                    </a:lnTo>
                    <a:lnTo>
                      <a:pt x="126" y="30"/>
                    </a:lnTo>
                    <a:lnTo>
                      <a:pt x="150" y="18"/>
                    </a:lnTo>
                    <a:lnTo>
                      <a:pt x="156" y="18"/>
                    </a:lnTo>
                    <a:lnTo>
                      <a:pt x="162" y="12"/>
                    </a:lnTo>
                    <a:lnTo>
                      <a:pt x="168" y="12"/>
                    </a:lnTo>
                    <a:lnTo>
                      <a:pt x="174" y="12"/>
                    </a:lnTo>
                    <a:lnTo>
                      <a:pt x="180" y="6"/>
                    </a:lnTo>
                    <a:lnTo>
                      <a:pt x="186" y="6"/>
                    </a:lnTo>
                    <a:lnTo>
                      <a:pt x="192" y="6"/>
                    </a:lnTo>
                    <a:lnTo>
                      <a:pt x="204" y="6"/>
                    </a:lnTo>
                    <a:lnTo>
                      <a:pt x="234" y="0"/>
                    </a:lnTo>
                    <a:lnTo>
                      <a:pt x="264" y="6"/>
                    </a:lnTo>
                    <a:lnTo>
                      <a:pt x="294" y="12"/>
                    </a:lnTo>
                    <a:lnTo>
                      <a:pt x="318" y="24"/>
                    </a:lnTo>
                    <a:lnTo>
                      <a:pt x="342" y="36"/>
                    </a:lnTo>
                    <a:lnTo>
                      <a:pt x="366" y="48"/>
                    </a:lnTo>
                    <a:lnTo>
                      <a:pt x="390" y="72"/>
                    </a:lnTo>
                    <a:lnTo>
                      <a:pt x="414" y="90"/>
                    </a:lnTo>
                    <a:lnTo>
                      <a:pt x="426"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90" name="Freeform 165"/>
              <p:cNvSpPr>
                <a:spLocks/>
              </p:cNvSpPr>
              <p:nvPr/>
            </p:nvSpPr>
            <p:spPr bwMode="auto">
              <a:xfrm>
                <a:off x="1326" y="2196"/>
                <a:ext cx="66" cy="66"/>
              </a:xfrm>
              <a:custGeom>
                <a:avLst/>
                <a:gdLst>
                  <a:gd name="T0" fmla="*/ 48 w 66"/>
                  <a:gd name="T1" fmla="*/ 6 h 66"/>
                  <a:gd name="T2" fmla="*/ 48 w 66"/>
                  <a:gd name="T3" fmla="*/ 6 h 66"/>
                  <a:gd name="T4" fmla="*/ 54 w 66"/>
                  <a:gd name="T5" fmla="*/ 6 h 66"/>
                  <a:gd name="T6" fmla="*/ 60 w 66"/>
                  <a:gd name="T7" fmla="*/ 12 h 66"/>
                  <a:gd name="T8" fmla="*/ 66 w 66"/>
                  <a:gd name="T9" fmla="*/ 18 h 66"/>
                  <a:gd name="T10" fmla="*/ 66 w 66"/>
                  <a:gd name="T11" fmla="*/ 24 h 66"/>
                  <a:gd name="T12" fmla="*/ 66 w 66"/>
                  <a:gd name="T13" fmla="*/ 30 h 66"/>
                  <a:gd name="T14" fmla="*/ 66 w 66"/>
                  <a:gd name="T15" fmla="*/ 42 h 66"/>
                  <a:gd name="T16" fmla="*/ 66 w 66"/>
                  <a:gd name="T17" fmla="*/ 48 h 66"/>
                  <a:gd name="T18" fmla="*/ 60 w 66"/>
                  <a:gd name="T19" fmla="*/ 54 h 66"/>
                  <a:gd name="T20" fmla="*/ 48 w 66"/>
                  <a:gd name="T21" fmla="*/ 60 h 66"/>
                  <a:gd name="T22" fmla="*/ 42 w 66"/>
                  <a:gd name="T23" fmla="*/ 60 h 66"/>
                  <a:gd name="T24" fmla="*/ 36 w 66"/>
                  <a:gd name="T25" fmla="*/ 66 h 66"/>
                  <a:gd name="T26" fmla="*/ 30 w 66"/>
                  <a:gd name="T27" fmla="*/ 66 h 66"/>
                  <a:gd name="T28" fmla="*/ 24 w 66"/>
                  <a:gd name="T29" fmla="*/ 66 h 66"/>
                  <a:gd name="T30" fmla="*/ 24 w 66"/>
                  <a:gd name="T31" fmla="*/ 66 h 66"/>
                  <a:gd name="T32" fmla="*/ 18 w 66"/>
                  <a:gd name="T33" fmla="*/ 66 h 66"/>
                  <a:gd name="T34" fmla="*/ 12 w 66"/>
                  <a:gd name="T35" fmla="*/ 60 h 66"/>
                  <a:gd name="T36" fmla="*/ 6 w 66"/>
                  <a:gd name="T37" fmla="*/ 54 h 66"/>
                  <a:gd name="T38" fmla="*/ 0 w 66"/>
                  <a:gd name="T39" fmla="*/ 42 h 66"/>
                  <a:gd name="T40" fmla="*/ 0 w 66"/>
                  <a:gd name="T41" fmla="*/ 36 h 66"/>
                  <a:gd name="T42" fmla="*/ 6 w 66"/>
                  <a:gd name="T43" fmla="*/ 24 h 66"/>
                  <a:gd name="T44" fmla="*/ 12 w 66"/>
                  <a:gd name="T45" fmla="*/ 18 h 66"/>
                  <a:gd name="T46" fmla="*/ 18 w 66"/>
                  <a:gd name="T47" fmla="*/ 12 h 66"/>
                  <a:gd name="T48" fmla="*/ 24 w 66"/>
                  <a:gd name="T49" fmla="*/ 6 h 66"/>
                  <a:gd name="T50" fmla="*/ 30 w 66"/>
                  <a:gd name="T51" fmla="*/ 0 h 66"/>
                  <a:gd name="T52" fmla="*/ 36 w 66"/>
                  <a:gd name="T53" fmla="*/ 0 h 66"/>
                  <a:gd name="T54" fmla="*/ 42 w 66"/>
                  <a:gd name="T55" fmla="*/ 0 h 66"/>
                  <a:gd name="T56" fmla="*/ 48 w 66"/>
                  <a:gd name="T57" fmla="*/ 6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6" h="66">
                    <a:moveTo>
                      <a:pt x="48" y="6"/>
                    </a:moveTo>
                    <a:lnTo>
                      <a:pt x="48" y="6"/>
                    </a:lnTo>
                    <a:lnTo>
                      <a:pt x="54" y="6"/>
                    </a:lnTo>
                    <a:lnTo>
                      <a:pt x="60" y="12"/>
                    </a:lnTo>
                    <a:lnTo>
                      <a:pt x="66" y="18"/>
                    </a:lnTo>
                    <a:lnTo>
                      <a:pt x="66" y="24"/>
                    </a:lnTo>
                    <a:lnTo>
                      <a:pt x="66" y="30"/>
                    </a:lnTo>
                    <a:lnTo>
                      <a:pt x="66" y="42"/>
                    </a:lnTo>
                    <a:lnTo>
                      <a:pt x="66" y="48"/>
                    </a:lnTo>
                    <a:lnTo>
                      <a:pt x="60" y="54"/>
                    </a:lnTo>
                    <a:lnTo>
                      <a:pt x="48" y="60"/>
                    </a:lnTo>
                    <a:lnTo>
                      <a:pt x="42" y="60"/>
                    </a:lnTo>
                    <a:lnTo>
                      <a:pt x="36" y="66"/>
                    </a:lnTo>
                    <a:lnTo>
                      <a:pt x="30" y="66"/>
                    </a:lnTo>
                    <a:lnTo>
                      <a:pt x="24" y="66"/>
                    </a:lnTo>
                    <a:lnTo>
                      <a:pt x="18" y="66"/>
                    </a:lnTo>
                    <a:lnTo>
                      <a:pt x="12" y="60"/>
                    </a:lnTo>
                    <a:lnTo>
                      <a:pt x="6" y="54"/>
                    </a:lnTo>
                    <a:lnTo>
                      <a:pt x="0" y="42"/>
                    </a:lnTo>
                    <a:lnTo>
                      <a:pt x="0" y="36"/>
                    </a:lnTo>
                    <a:lnTo>
                      <a:pt x="6" y="24"/>
                    </a:lnTo>
                    <a:lnTo>
                      <a:pt x="12" y="18"/>
                    </a:lnTo>
                    <a:lnTo>
                      <a:pt x="18" y="12"/>
                    </a:lnTo>
                    <a:lnTo>
                      <a:pt x="24" y="6"/>
                    </a:lnTo>
                    <a:lnTo>
                      <a:pt x="30" y="0"/>
                    </a:lnTo>
                    <a:lnTo>
                      <a:pt x="36" y="0"/>
                    </a:lnTo>
                    <a:lnTo>
                      <a:pt x="42" y="0"/>
                    </a:lnTo>
                    <a:lnTo>
                      <a:pt x="4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91" name="Freeform 166"/>
              <p:cNvSpPr>
                <a:spLocks/>
              </p:cNvSpPr>
              <p:nvPr/>
            </p:nvSpPr>
            <p:spPr bwMode="auto">
              <a:xfrm>
                <a:off x="864" y="2202"/>
                <a:ext cx="180" cy="48"/>
              </a:xfrm>
              <a:custGeom>
                <a:avLst/>
                <a:gdLst>
                  <a:gd name="T0" fmla="*/ 180 w 180"/>
                  <a:gd name="T1" fmla="*/ 42 h 48"/>
                  <a:gd name="T2" fmla="*/ 156 w 180"/>
                  <a:gd name="T3" fmla="*/ 42 h 48"/>
                  <a:gd name="T4" fmla="*/ 138 w 180"/>
                  <a:gd name="T5" fmla="*/ 42 h 48"/>
                  <a:gd name="T6" fmla="*/ 114 w 180"/>
                  <a:gd name="T7" fmla="*/ 42 h 48"/>
                  <a:gd name="T8" fmla="*/ 90 w 180"/>
                  <a:gd name="T9" fmla="*/ 48 h 48"/>
                  <a:gd name="T10" fmla="*/ 66 w 180"/>
                  <a:gd name="T11" fmla="*/ 48 h 48"/>
                  <a:gd name="T12" fmla="*/ 42 w 180"/>
                  <a:gd name="T13" fmla="*/ 48 h 48"/>
                  <a:gd name="T14" fmla="*/ 18 w 180"/>
                  <a:gd name="T15" fmla="*/ 48 h 48"/>
                  <a:gd name="T16" fmla="*/ 0 w 180"/>
                  <a:gd name="T17" fmla="*/ 48 h 48"/>
                  <a:gd name="T18" fmla="*/ 0 w 180"/>
                  <a:gd name="T19" fmla="*/ 6 h 48"/>
                  <a:gd name="T20" fmla="*/ 18 w 180"/>
                  <a:gd name="T21" fmla="*/ 6 h 48"/>
                  <a:gd name="T22" fmla="*/ 42 w 180"/>
                  <a:gd name="T23" fmla="*/ 6 h 48"/>
                  <a:gd name="T24" fmla="*/ 66 w 180"/>
                  <a:gd name="T25" fmla="*/ 0 h 48"/>
                  <a:gd name="T26" fmla="*/ 90 w 180"/>
                  <a:gd name="T27" fmla="*/ 0 h 48"/>
                  <a:gd name="T28" fmla="*/ 108 w 180"/>
                  <a:gd name="T29" fmla="*/ 0 h 48"/>
                  <a:gd name="T30" fmla="*/ 132 w 180"/>
                  <a:gd name="T31" fmla="*/ 0 h 48"/>
                  <a:gd name="T32" fmla="*/ 156 w 180"/>
                  <a:gd name="T33" fmla="*/ 0 h 48"/>
                  <a:gd name="T34" fmla="*/ 180 w 180"/>
                  <a:gd name="T35" fmla="*/ 0 h 48"/>
                  <a:gd name="T36" fmla="*/ 180 w 180"/>
                  <a:gd name="T37" fmla="*/ 42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80" h="48">
                    <a:moveTo>
                      <a:pt x="180" y="42"/>
                    </a:moveTo>
                    <a:lnTo>
                      <a:pt x="156" y="42"/>
                    </a:lnTo>
                    <a:lnTo>
                      <a:pt x="138" y="42"/>
                    </a:lnTo>
                    <a:lnTo>
                      <a:pt x="114" y="42"/>
                    </a:lnTo>
                    <a:lnTo>
                      <a:pt x="90" y="48"/>
                    </a:lnTo>
                    <a:lnTo>
                      <a:pt x="66" y="48"/>
                    </a:lnTo>
                    <a:lnTo>
                      <a:pt x="42" y="48"/>
                    </a:lnTo>
                    <a:lnTo>
                      <a:pt x="18" y="48"/>
                    </a:lnTo>
                    <a:lnTo>
                      <a:pt x="0" y="48"/>
                    </a:lnTo>
                    <a:lnTo>
                      <a:pt x="0" y="6"/>
                    </a:lnTo>
                    <a:lnTo>
                      <a:pt x="18" y="6"/>
                    </a:lnTo>
                    <a:lnTo>
                      <a:pt x="42" y="6"/>
                    </a:lnTo>
                    <a:lnTo>
                      <a:pt x="66" y="0"/>
                    </a:lnTo>
                    <a:lnTo>
                      <a:pt x="90" y="0"/>
                    </a:lnTo>
                    <a:lnTo>
                      <a:pt x="108" y="0"/>
                    </a:lnTo>
                    <a:lnTo>
                      <a:pt x="132" y="0"/>
                    </a:lnTo>
                    <a:lnTo>
                      <a:pt x="156" y="0"/>
                    </a:lnTo>
                    <a:lnTo>
                      <a:pt x="180" y="0"/>
                    </a:lnTo>
                    <a:lnTo>
                      <a:pt x="180" y="42"/>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92" name="Freeform 167"/>
              <p:cNvSpPr>
                <a:spLocks/>
              </p:cNvSpPr>
              <p:nvPr/>
            </p:nvSpPr>
            <p:spPr bwMode="auto">
              <a:xfrm>
                <a:off x="2064" y="2208"/>
                <a:ext cx="450" cy="210"/>
              </a:xfrm>
              <a:custGeom>
                <a:avLst/>
                <a:gdLst>
                  <a:gd name="T0" fmla="*/ 294 w 450"/>
                  <a:gd name="T1" fmla="*/ 0 h 210"/>
                  <a:gd name="T2" fmla="*/ 294 w 450"/>
                  <a:gd name="T3" fmla="*/ 6 h 210"/>
                  <a:gd name="T4" fmla="*/ 300 w 450"/>
                  <a:gd name="T5" fmla="*/ 6 h 210"/>
                  <a:gd name="T6" fmla="*/ 306 w 450"/>
                  <a:gd name="T7" fmla="*/ 12 h 210"/>
                  <a:gd name="T8" fmla="*/ 312 w 450"/>
                  <a:gd name="T9" fmla="*/ 12 h 210"/>
                  <a:gd name="T10" fmla="*/ 318 w 450"/>
                  <a:gd name="T11" fmla="*/ 18 h 210"/>
                  <a:gd name="T12" fmla="*/ 324 w 450"/>
                  <a:gd name="T13" fmla="*/ 18 h 210"/>
                  <a:gd name="T14" fmla="*/ 330 w 450"/>
                  <a:gd name="T15" fmla="*/ 18 h 210"/>
                  <a:gd name="T16" fmla="*/ 336 w 450"/>
                  <a:gd name="T17" fmla="*/ 24 h 210"/>
                  <a:gd name="T18" fmla="*/ 360 w 450"/>
                  <a:gd name="T19" fmla="*/ 42 h 210"/>
                  <a:gd name="T20" fmla="*/ 378 w 450"/>
                  <a:gd name="T21" fmla="*/ 60 h 210"/>
                  <a:gd name="T22" fmla="*/ 396 w 450"/>
                  <a:gd name="T23" fmla="*/ 78 h 210"/>
                  <a:gd name="T24" fmla="*/ 414 w 450"/>
                  <a:gd name="T25" fmla="*/ 102 h 210"/>
                  <a:gd name="T26" fmla="*/ 426 w 450"/>
                  <a:gd name="T27" fmla="*/ 126 h 210"/>
                  <a:gd name="T28" fmla="*/ 438 w 450"/>
                  <a:gd name="T29" fmla="*/ 150 h 210"/>
                  <a:gd name="T30" fmla="*/ 444 w 450"/>
                  <a:gd name="T31" fmla="*/ 180 h 210"/>
                  <a:gd name="T32" fmla="*/ 450 w 450"/>
                  <a:gd name="T33" fmla="*/ 210 h 210"/>
                  <a:gd name="T34" fmla="*/ 438 w 450"/>
                  <a:gd name="T35" fmla="*/ 210 h 210"/>
                  <a:gd name="T36" fmla="*/ 438 w 450"/>
                  <a:gd name="T37" fmla="*/ 192 h 210"/>
                  <a:gd name="T38" fmla="*/ 432 w 450"/>
                  <a:gd name="T39" fmla="*/ 180 h 210"/>
                  <a:gd name="T40" fmla="*/ 426 w 450"/>
                  <a:gd name="T41" fmla="*/ 162 h 210"/>
                  <a:gd name="T42" fmla="*/ 420 w 450"/>
                  <a:gd name="T43" fmla="*/ 150 h 210"/>
                  <a:gd name="T44" fmla="*/ 414 w 450"/>
                  <a:gd name="T45" fmla="*/ 138 h 210"/>
                  <a:gd name="T46" fmla="*/ 408 w 450"/>
                  <a:gd name="T47" fmla="*/ 120 h 210"/>
                  <a:gd name="T48" fmla="*/ 402 w 450"/>
                  <a:gd name="T49" fmla="*/ 108 h 210"/>
                  <a:gd name="T50" fmla="*/ 396 w 450"/>
                  <a:gd name="T51" fmla="*/ 96 h 210"/>
                  <a:gd name="T52" fmla="*/ 372 w 450"/>
                  <a:gd name="T53" fmla="*/ 72 h 210"/>
                  <a:gd name="T54" fmla="*/ 348 w 450"/>
                  <a:gd name="T55" fmla="*/ 48 h 210"/>
                  <a:gd name="T56" fmla="*/ 324 w 450"/>
                  <a:gd name="T57" fmla="*/ 30 h 210"/>
                  <a:gd name="T58" fmla="*/ 294 w 450"/>
                  <a:gd name="T59" fmla="*/ 18 h 210"/>
                  <a:gd name="T60" fmla="*/ 264 w 450"/>
                  <a:gd name="T61" fmla="*/ 12 h 210"/>
                  <a:gd name="T62" fmla="*/ 234 w 450"/>
                  <a:gd name="T63" fmla="*/ 6 h 210"/>
                  <a:gd name="T64" fmla="*/ 198 w 450"/>
                  <a:gd name="T65" fmla="*/ 6 h 210"/>
                  <a:gd name="T66" fmla="*/ 174 w 450"/>
                  <a:gd name="T67" fmla="*/ 12 h 210"/>
                  <a:gd name="T68" fmla="*/ 144 w 450"/>
                  <a:gd name="T69" fmla="*/ 24 h 210"/>
                  <a:gd name="T70" fmla="*/ 120 w 450"/>
                  <a:gd name="T71" fmla="*/ 30 h 210"/>
                  <a:gd name="T72" fmla="*/ 96 w 450"/>
                  <a:gd name="T73" fmla="*/ 48 h 210"/>
                  <a:gd name="T74" fmla="*/ 78 w 450"/>
                  <a:gd name="T75" fmla="*/ 66 h 210"/>
                  <a:gd name="T76" fmla="*/ 54 w 450"/>
                  <a:gd name="T77" fmla="*/ 84 h 210"/>
                  <a:gd name="T78" fmla="*/ 36 w 450"/>
                  <a:gd name="T79" fmla="*/ 108 h 210"/>
                  <a:gd name="T80" fmla="*/ 24 w 450"/>
                  <a:gd name="T81" fmla="*/ 132 h 210"/>
                  <a:gd name="T82" fmla="*/ 12 w 450"/>
                  <a:gd name="T83" fmla="*/ 156 h 210"/>
                  <a:gd name="T84" fmla="*/ 6 w 450"/>
                  <a:gd name="T85" fmla="*/ 162 h 210"/>
                  <a:gd name="T86" fmla="*/ 6 w 450"/>
                  <a:gd name="T87" fmla="*/ 162 h 210"/>
                  <a:gd name="T88" fmla="*/ 0 w 450"/>
                  <a:gd name="T89" fmla="*/ 168 h 210"/>
                  <a:gd name="T90" fmla="*/ 0 w 450"/>
                  <a:gd name="T91" fmla="*/ 174 h 210"/>
                  <a:gd name="T92" fmla="*/ 0 w 450"/>
                  <a:gd name="T93" fmla="*/ 174 h 210"/>
                  <a:gd name="T94" fmla="*/ 6 w 450"/>
                  <a:gd name="T95" fmla="*/ 150 h 210"/>
                  <a:gd name="T96" fmla="*/ 18 w 450"/>
                  <a:gd name="T97" fmla="*/ 120 h 210"/>
                  <a:gd name="T98" fmla="*/ 36 w 450"/>
                  <a:gd name="T99" fmla="*/ 96 h 210"/>
                  <a:gd name="T100" fmla="*/ 54 w 450"/>
                  <a:gd name="T101" fmla="*/ 72 h 210"/>
                  <a:gd name="T102" fmla="*/ 78 w 450"/>
                  <a:gd name="T103" fmla="*/ 48 h 210"/>
                  <a:gd name="T104" fmla="*/ 102 w 450"/>
                  <a:gd name="T105" fmla="*/ 30 h 210"/>
                  <a:gd name="T106" fmla="*/ 126 w 450"/>
                  <a:gd name="T107" fmla="*/ 18 h 210"/>
                  <a:gd name="T108" fmla="*/ 156 w 450"/>
                  <a:gd name="T109" fmla="*/ 6 h 210"/>
                  <a:gd name="T110" fmla="*/ 174 w 450"/>
                  <a:gd name="T111" fmla="*/ 0 h 210"/>
                  <a:gd name="T112" fmla="*/ 192 w 450"/>
                  <a:gd name="T113" fmla="*/ 0 h 210"/>
                  <a:gd name="T114" fmla="*/ 204 w 450"/>
                  <a:gd name="T115" fmla="*/ 0 h 210"/>
                  <a:gd name="T116" fmla="*/ 222 w 450"/>
                  <a:gd name="T117" fmla="*/ 0 h 210"/>
                  <a:gd name="T118" fmla="*/ 240 w 450"/>
                  <a:gd name="T119" fmla="*/ 0 h 210"/>
                  <a:gd name="T120" fmla="*/ 258 w 450"/>
                  <a:gd name="T121" fmla="*/ 0 h 210"/>
                  <a:gd name="T122" fmla="*/ 276 w 450"/>
                  <a:gd name="T123" fmla="*/ 0 h 210"/>
                  <a:gd name="T124" fmla="*/ 294 w 450"/>
                  <a:gd name="T125" fmla="*/ 0 h 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0" h="210">
                    <a:moveTo>
                      <a:pt x="294" y="0"/>
                    </a:moveTo>
                    <a:lnTo>
                      <a:pt x="294" y="6"/>
                    </a:lnTo>
                    <a:lnTo>
                      <a:pt x="300" y="6"/>
                    </a:lnTo>
                    <a:lnTo>
                      <a:pt x="306" y="12"/>
                    </a:lnTo>
                    <a:lnTo>
                      <a:pt x="312" y="12"/>
                    </a:lnTo>
                    <a:lnTo>
                      <a:pt x="318" y="18"/>
                    </a:lnTo>
                    <a:lnTo>
                      <a:pt x="324" y="18"/>
                    </a:lnTo>
                    <a:lnTo>
                      <a:pt x="330" y="18"/>
                    </a:lnTo>
                    <a:lnTo>
                      <a:pt x="336" y="24"/>
                    </a:lnTo>
                    <a:lnTo>
                      <a:pt x="360" y="42"/>
                    </a:lnTo>
                    <a:lnTo>
                      <a:pt x="378" y="60"/>
                    </a:lnTo>
                    <a:lnTo>
                      <a:pt x="396" y="78"/>
                    </a:lnTo>
                    <a:lnTo>
                      <a:pt x="414" y="102"/>
                    </a:lnTo>
                    <a:lnTo>
                      <a:pt x="426" y="126"/>
                    </a:lnTo>
                    <a:lnTo>
                      <a:pt x="438" y="150"/>
                    </a:lnTo>
                    <a:lnTo>
                      <a:pt x="444" y="180"/>
                    </a:lnTo>
                    <a:lnTo>
                      <a:pt x="450" y="210"/>
                    </a:lnTo>
                    <a:lnTo>
                      <a:pt x="438" y="210"/>
                    </a:lnTo>
                    <a:lnTo>
                      <a:pt x="438" y="192"/>
                    </a:lnTo>
                    <a:lnTo>
                      <a:pt x="432" y="180"/>
                    </a:lnTo>
                    <a:lnTo>
                      <a:pt x="426" y="162"/>
                    </a:lnTo>
                    <a:lnTo>
                      <a:pt x="420" y="150"/>
                    </a:lnTo>
                    <a:lnTo>
                      <a:pt x="414" y="138"/>
                    </a:lnTo>
                    <a:lnTo>
                      <a:pt x="408" y="120"/>
                    </a:lnTo>
                    <a:lnTo>
                      <a:pt x="402" y="108"/>
                    </a:lnTo>
                    <a:lnTo>
                      <a:pt x="396" y="96"/>
                    </a:lnTo>
                    <a:lnTo>
                      <a:pt x="372" y="72"/>
                    </a:lnTo>
                    <a:lnTo>
                      <a:pt x="348" y="48"/>
                    </a:lnTo>
                    <a:lnTo>
                      <a:pt x="324" y="30"/>
                    </a:lnTo>
                    <a:lnTo>
                      <a:pt x="294" y="18"/>
                    </a:lnTo>
                    <a:lnTo>
                      <a:pt x="264" y="12"/>
                    </a:lnTo>
                    <a:lnTo>
                      <a:pt x="234" y="6"/>
                    </a:lnTo>
                    <a:lnTo>
                      <a:pt x="198" y="6"/>
                    </a:lnTo>
                    <a:lnTo>
                      <a:pt x="174" y="12"/>
                    </a:lnTo>
                    <a:lnTo>
                      <a:pt x="144" y="24"/>
                    </a:lnTo>
                    <a:lnTo>
                      <a:pt x="120" y="30"/>
                    </a:lnTo>
                    <a:lnTo>
                      <a:pt x="96" y="48"/>
                    </a:lnTo>
                    <a:lnTo>
                      <a:pt x="78" y="66"/>
                    </a:lnTo>
                    <a:lnTo>
                      <a:pt x="54" y="84"/>
                    </a:lnTo>
                    <a:lnTo>
                      <a:pt x="36" y="108"/>
                    </a:lnTo>
                    <a:lnTo>
                      <a:pt x="24" y="132"/>
                    </a:lnTo>
                    <a:lnTo>
                      <a:pt x="12" y="156"/>
                    </a:lnTo>
                    <a:lnTo>
                      <a:pt x="6" y="162"/>
                    </a:lnTo>
                    <a:lnTo>
                      <a:pt x="0" y="168"/>
                    </a:lnTo>
                    <a:lnTo>
                      <a:pt x="0" y="174"/>
                    </a:lnTo>
                    <a:lnTo>
                      <a:pt x="6" y="150"/>
                    </a:lnTo>
                    <a:lnTo>
                      <a:pt x="18" y="120"/>
                    </a:lnTo>
                    <a:lnTo>
                      <a:pt x="36" y="96"/>
                    </a:lnTo>
                    <a:lnTo>
                      <a:pt x="54" y="72"/>
                    </a:lnTo>
                    <a:lnTo>
                      <a:pt x="78" y="48"/>
                    </a:lnTo>
                    <a:lnTo>
                      <a:pt x="102" y="30"/>
                    </a:lnTo>
                    <a:lnTo>
                      <a:pt x="126" y="18"/>
                    </a:lnTo>
                    <a:lnTo>
                      <a:pt x="156" y="6"/>
                    </a:lnTo>
                    <a:lnTo>
                      <a:pt x="174" y="0"/>
                    </a:lnTo>
                    <a:lnTo>
                      <a:pt x="192" y="0"/>
                    </a:lnTo>
                    <a:lnTo>
                      <a:pt x="204" y="0"/>
                    </a:lnTo>
                    <a:lnTo>
                      <a:pt x="222" y="0"/>
                    </a:lnTo>
                    <a:lnTo>
                      <a:pt x="240" y="0"/>
                    </a:lnTo>
                    <a:lnTo>
                      <a:pt x="258" y="0"/>
                    </a:lnTo>
                    <a:lnTo>
                      <a:pt x="276" y="0"/>
                    </a:lnTo>
                    <a:lnTo>
                      <a:pt x="2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93" name="Freeform 168"/>
              <p:cNvSpPr>
                <a:spLocks/>
              </p:cNvSpPr>
              <p:nvPr/>
            </p:nvSpPr>
            <p:spPr bwMode="auto">
              <a:xfrm>
                <a:off x="2724" y="2208"/>
                <a:ext cx="66" cy="108"/>
              </a:xfrm>
              <a:custGeom>
                <a:avLst/>
                <a:gdLst>
                  <a:gd name="T0" fmla="*/ 48 w 66"/>
                  <a:gd name="T1" fmla="*/ 36 h 108"/>
                  <a:gd name="T2" fmla="*/ 48 w 66"/>
                  <a:gd name="T3" fmla="*/ 48 h 108"/>
                  <a:gd name="T4" fmla="*/ 54 w 66"/>
                  <a:gd name="T5" fmla="*/ 54 h 108"/>
                  <a:gd name="T6" fmla="*/ 54 w 66"/>
                  <a:gd name="T7" fmla="*/ 66 h 108"/>
                  <a:gd name="T8" fmla="*/ 60 w 66"/>
                  <a:gd name="T9" fmla="*/ 72 h 108"/>
                  <a:gd name="T10" fmla="*/ 60 w 66"/>
                  <a:gd name="T11" fmla="*/ 84 h 108"/>
                  <a:gd name="T12" fmla="*/ 66 w 66"/>
                  <a:gd name="T13" fmla="*/ 90 h 108"/>
                  <a:gd name="T14" fmla="*/ 66 w 66"/>
                  <a:gd name="T15" fmla="*/ 96 h 108"/>
                  <a:gd name="T16" fmla="*/ 66 w 66"/>
                  <a:gd name="T17" fmla="*/ 108 h 108"/>
                  <a:gd name="T18" fmla="*/ 54 w 66"/>
                  <a:gd name="T19" fmla="*/ 108 h 108"/>
                  <a:gd name="T20" fmla="*/ 48 w 66"/>
                  <a:gd name="T21" fmla="*/ 108 h 108"/>
                  <a:gd name="T22" fmla="*/ 36 w 66"/>
                  <a:gd name="T23" fmla="*/ 108 h 108"/>
                  <a:gd name="T24" fmla="*/ 30 w 66"/>
                  <a:gd name="T25" fmla="*/ 108 h 108"/>
                  <a:gd name="T26" fmla="*/ 24 w 66"/>
                  <a:gd name="T27" fmla="*/ 102 h 108"/>
                  <a:gd name="T28" fmla="*/ 24 w 66"/>
                  <a:gd name="T29" fmla="*/ 102 h 108"/>
                  <a:gd name="T30" fmla="*/ 18 w 66"/>
                  <a:gd name="T31" fmla="*/ 84 h 108"/>
                  <a:gd name="T32" fmla="*/ 18 w 66"/>
                  <a:gd name="T33" fmla="*/ 72 h 108"/>
                  <a:gd name="T34" fmla="*/ 12 w 66"/>
                  <a:gd name="T35" fmla="*/ 60 h 108"/>
                  <a:gd name="T36" fmla="*/ 12 w 66"/>
                  <a:gd name="T37" fmla="*/ 48 h 108"/>
                  <a:gd name="T38" fmla="*/ 6 w 66"/>
                  <a:gd name="T39" fmla="*/ 36 h 108"/>
                  <a:gd name="T40" fmla="*/ 0 w 66"/>
                  <a:gd name="T41" fmla="*/ 24 h 108"/>
                  <a:gd name="T42" fmla="*/ 0 w 66"/>
                  <a:gd name="T43" fmla="*/ 12 h 108"/>
                  <a:gd name="T44" fmla="*/ 0 w 66"/>
                  <a:gd name="T45" fmla="*/ 0 h 108"/>
                  <a:gd name="T46" fmla="*/ 6 w 66"/>
                  <a:gd name="T47" fmla="*/ 0 h 108"/>
                  <a:gd name="T48" fmla="*/ 12 w 66"/>
                  <a:gd name="T49" fmla="*/ 0 h 108"/>
                  <a:gd name="T50" fmla="*/ 24 w 66"/>
                  <a:gd name="T51" fmla="*/ 0 h 108"/>
                  <a:gd name="T52" fmla="*/ 36 w 66"/>
                  <a:gd name="T53" fmla="*/ 0 h 108"/>
                  <a:gd name="T54" fmla="*/ 36 w 66"/>
                  <a:gd name="T55" fmla="*/ 12 h 108"/>
                  <a:gd name="T56" fmla="*/ 42 w 66"/>
                  <a:gd name="T57" fmla="*/ 18 h 108"/>
                  <a:gd name="T58" fmla="*/ 42 w 66"/>
                  <a:gd name="T59" fmla="*/ 30 h 108"/>
                  <a:gd name="T60" fmla="*/ 48 w 66"/>
                  <a:gd name="T61" fmla="*/ 36 h 1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6" h="108">
                    <a:moveTo>
                      <a:pt x="48" y="36"/>
                    </a:moveTo>
                    <a:lnTo>
                      <a:pt x="48" y="48"/>
                    </a:lnTo>
                    <a:lnTo>
                      <a:pt x="54" y="54"/>
                    </a:lnTo>
                    <a:lnTo>
                      <a:pt x="54" y="66"/>
                    </a:lnTo>
                    <a:lnTo>
                      <a:pt x="60" y="72"/>
                    </a:lnTo>
                    <a:lnTo>
                      <a:pt x="60" y="84"/>
                    </a:lnTo>
                    <a:lnTo>
                      <a:pt x="66" y="90"/>
                    </a:lnTo>
                    <a:lnTo>
                      <a:pt x="66" y="96"/>
                    </a:lnTo>
                    <a:lnTo>
                      <a:pt x="66" y="108"/>
                    </a:lnTo>
                    <a:lnTo>
                      <a:pt x="54" y="108"/>
                    </a:lnTo>
                    <a:lnTo>
                      <a:pt x="48" y="108"/>
                    </a:lnTo>
                    <a:lnTo>
                      <a:pt x="36" y="108"/>
                    </a:lnTo>
                    <a:lnTo>
                      <a:pt x="30" y="108"/>
                    </a:lnTo>
                    <a:lnTo>
                      <a:pt x="24" y="102"/>
                    </a:lnTo>
                    <a:lnTo>
                      <a:pt x="18" y="84"/>
                    </a:lnTo>
                    <a:lnTo>
                      <a:pt x="18" y="72"/>
                    </a:lnTo>
                    <a:lnTo>
                      <a:pt x="12" y="60"/>
                    </a:lnTo>
                    <a:lnTo>
                      <a:pt x="12" y="48"/>
                    </a:lnTo>
                    <a:lnTo>
                      <a:pt x="6" y="36"/>
                    </a:lnTo>
                    <a:lnTo>
                      <a:pt x="0" y="24"/>
                    </a:lnTo>
                    <a:lnTo>
                      <a:pt x="0" y="12"/>
                    </a:lnTo>
                    <a:lnTo>
                      <a:pt x="0" y="0"/>
                    </a:lnTo>
                    <a:lnTo>
                      <a:pt x="6" y="0"/>
                    </a:lnTo>
                    <a:lnTo>
                      <a:pt x="12" y="0"/>
                    </a:lnTo>
                    <a:lnTo>
                      <a:pt x="24" y="0"/>
                    </a:lnTo>
                    <a:lnTo>
                      <a:pt x="36" y="0"/>
                    </a:lnTo>
                    <a:lnTo>
                      <a:pt x="36" y="12"/>
                    </a:lnTo>
                    <a:lnTo>
                      <a:pt x="42" y="18"/>
                    </a:lnTo>
                    <a:lnTo>
                      <a:pt x="42" y="30"/>
                    </a:lnTo>
                    <a:lnTo>
                      <a:pt x="48"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94" name="Freeform 169"/>
              <p:cNvSpPr>
                <a:spLocks/>
              </p:cNvSpPr>
              <p:nvPr/>
            </p:nvSpPr>
            <p:spPr bwMode="auto">
              <a:xfrm>
                <a:off x="1098" y="2208"/>
                <a:ext cx="90" cy="174"/>
              </a:xfrm>
              <a:custGeom>
                <a:avLst/>
                <a:gdLst>
                  <a:gd name="T0" fmla="*/ 90 w 90"/>
                  <a:gd name="T1" fmla="*/ 6 h 174"/>
                  <a:gd name="T2" fmla="*/ 90 w 90"/>
                  <a:gd name="T3" fmla="*/ 36 h 174"/>
                  <a:gd name="T4" fmla="*/ 78 w 90"/>
                  <a:gd name="T5" fmla="*/ 36 h 174"/>
                  <a:gd name="T6" fmla="*/ 66 w 90"/>
                  <a:gd name="T7" fmla="*/ 30 h 174"/>
                  <a:gd name="T8" fmla="*/ 54 w 90"/>
                  <a:gd name="T9" fmla="*/ 30 h 174"/>
                  <a:gd name="T10" fmla="*/ 48 w 90"/>
                  <a:gd name="T11" fmla="*/ 36 h 174"/>
                  <a:gd name="T12" fmla="*/ 48 w 90"/>
                  <a:gd name="T13" fmla="*/ 42 h 174"/>
                  <a:gd name="T14" fmla="*/ 48 w 90"/>
                  <a:gd name="T15" fmla="*/ 54 h 174"/>
                  <a:gd name="T16" fmla="*/ 48 w 90"/>
                  <a:gd name="T17" fmla="*/ 60 h 174"/>
                  <a:gd name="T18" fmla="*/ 48 w 90"/>
                  <a:gd name="T19" fmla="*/ 72 h 174"/>
                  <a:gd name="T20" fmla="*/ 60 w 90"/>
                  <a:gd name="T21" fmla="*/ 72 h 174"/>
                  <a:gd name="T22" fmla="*/ 66 w 90"/>
                  <a:gd name="T23" fmla="*/ 72 h 174"/>
                  <a:gd name="T24" fmla="*/ 78 w 90"/>
                  <a:gd name="T25" fmla="*/ 72 h 174"/>
                  <a:gd name="T26" fmla="*/ 84 w 90"/>
                  <a:gd name="T27" fmla="*/ 72 h 174"/>
                  <a:gd name="T28" fmla="*/ 84 w 90"/>
                  <a:gd name="T29" fmla="*/ 84 h 174"/>
                  <a:gd name="T30" fmla="*/ 84 w 90"/>
                  <a:gd name="T31" fmla="*/ 96 h 174"/>
                  <a:gd name="T32" fmla="*/ 84 w 90"/>
                  <a:gd name="T33" fmla="*/ 108 h 174"/>
                  <a:gd name="T34" fmla="*/ 84 w 90"/>
                  <a:gd name="T35" fmla="*/ 120 h 174"/>
                  <a:gd name="T36" fmla="*/ 84 w 90"/>
                  <a:gd name="T37" fmla="*/ 132 h 174"/>
                  <a:gd name="T38" fmla="*/ 84 w 90"/>
                  <a:gd name="T39" fmla="*/ 144 h 174"/>
                  <a:gd name="T40" fmla="*/ 78 w 90"/>
                  <a:gd name="T41" fmla="*/ 156 h 174"/>
                  <a:gd name="T42" fmla="*/ 78 w 90"/>
                  <a:gd name="T43" fmla="*/ 174 h 174"/>
                  <a:gd name="T44" fmla="*/ 72 w 90"/>
                  <a:gd name="T45" fmla="*/ 174 h 174"/>
                  <a:gd name="T46" fmla="*/ 60 w 90"/>
                  <a:gd name="T47" fmla="*/ 174 h 174"/>
                  <a:gd name="T48" fmla="*/ 54 w 90"/>
                  <a:gd name="T49" fmla="*/ 174 h 174"/>
                  <a:gd name="T50" fmla="*/ 42 w 90"/>
                  <a:gd name="T51" fmla="*/ 174 h 174"/>
                  <a:gd name="T52" fmla="*/ 30 w 90"/>
                  <a:gd name="T53" fmla="*/ 174 h 174"/>
                  <a:gd name="T54" fmla="*/ 24 w 90"/>
                  <a:gd name="T55" fmla="*/ 174 h 174"/>
                  <a:gd name="T56" fmla="*/ 12 w 90"/>
                  <a:gd name="T57" fmla="*/ 174 h 174"/>
                  <a:gd name="T58" fmla="*/ 0 w 90"/>
                  <a:gd name="T59" fmla="*/ 174 h 174"/>
                  <a:gd name="T60" fmla="*/ 6 w 90"/>
                  <a:gd name="T61" fmla="*/ 150 h 174"/>
                  <a:gd name="T62" fmla="*/ 6 w 90"/>
                  <a:gd name="T63" fmla="*/ 132 h 174"/>
                  <a:gd name="T64" fmla="*/ 6 w 90"/>
                  <a:gd name="T65" fmla="*/ 108 h 174"/>
                  <a:gd name="T66" fmla="*/ 6 w 90"/>
                  <a:gd name="T67" fmla="*/ 90 h 174"/>
                  <a:gd name="T68" fmla="*/ 6 w 90"/>
                  <a:gd name="T69" fmla="*/ 66 h 174"/>
                  <a:gd name="T70" fmla="*/ 6 w 90"/>
                  <a:gd name="T71" fmla="*/ 42 h 174"/>
                  <a:gd name="T72" fmla="*/ 12 w 90"/>
                  <a:gd name="T73" fmla="*/ 24 h 174"/>
                  <a:gd name="T74" fmla="*/ 18 w 90"/>
                  <a:gd name="T75" fmla="*/ 0 h 174"/>
                  <a:gd name="T76" fmla="*/ 24 w 90"/>
                  <a:gd name="T77" fmla="*/ 0 h 174"/>
                  <a:gd name="T78" fmla="*/ 30 w 90"/>
                  <a:gd name="T79" fmla="*/ 6 h 174"/>
                  <a:gd name="T80" fmla="*/ 42 w 90"/>
                  <a:gd name="T81" fmla="*/ 6 h 174"/>
                  <a:gd name="T82" fmla="*/ 54 w 90"/>
                  <a:gd name="T83" fmla="*/ 6 h 174"/>
                  <a:gd name="T84" fmla="*/ 60 w 90"/>
                  <a:gd name="T85" fmla="*/ 6 h 174"/>
                  <a:gd name="T86" fmla="*/ 72 w 90"/>
                  <a:gd name="T87" fmla="*/ 6 h 174"/>
                  <a:gd name="T88" fmla="*/ 78 w 90"/>
                  <a:gd name="T89" fmla="*/ 6 h 174"/>
                  <a:gd name="T90" fmla="*/ 90 w 90"/>
                  <a:gd name="T91" fmla="*/ 6 h 1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0" h="174">
                    <a:moveTo>
                      <a:pt x="90" y="6"/>
                    </a:moveTo>
                    <a:lnTo>
                      <a:pt x="90" y="36"/>
                    </a:lnTo>
                    <a:lnTo>
                      <a:pt x="78" y="36"/>
                    </a:lnTo>
                    <a:lnTo>
                      <a:pt x="66" y="30"/>
                    </a:lnTo>
                    <a:lnTo>
                      <a:pt x="54" y="30"/>
                    </a:lnTo>
                    <a:lnTo>
                      <a:pt x="48" y="36"/>
                    </a:lnTo>
                    <a:lnTo>
                      <a:pt x="48" y="42"/>
                    </a:lnTo>
                    <a:lnTo>
                      <a:pt x="48" y="54"/>
                    </a:lnTo>
                    <a:lnTo>
                      <a:pt x="48" y="60"/>
                    </a:lnTo>
                    <a:lnTo>
                      <a:pt x="48" y="72"/>
                    </a:lnTo>
                    <a:lnTo>
                      <a:pt x="60" y="72"/>
                    </a:lnTo>
                    <a:lnTo>
                      <a:pt x="66" y="72"/>
                    </a:lnTo>
                    <a:lnTo>
                      <a:pt x="78" y="72"/>
                    </a:lnTo>
                    <a:lnTo>
                      <a:pt x="84" y="72"/>
                    </a:lnTo>
                    <a:lnTo>
                      <a:pt x="84" y="84"/>
                    </a:lnTo>
                    <a:lnTo>
                      <a:pt x="84" y="96"/>
                    </a:lnTo>
                    <a:lnTo>
                      <a:pt x="84" y="108"/>
                    </a:lnTo>
                    <a:lnTo>
                      <a:pt x="84" y="120"/>
                    </a:lnTo>
                    <a:lnTo>
                      <a:pt x="84" y="132"/>
                    </a:lnTo>
                    <a:lnTo>
                      <a:pt x="84" y="144"/>
                    </a:lnTo>
                    <a:lnTo>
                      <a:pt x="78" y="156"/>
                    </a:lnTo>
                    <a:lnTo>
                      <a:pt x="78" y="174"/>
                    </a:lnTo>
                    <a:lnTo>
                      <a:pt x="72" y="174"/>
                    </a:lnTo>
                    <a:lnTo>
                      <a:pt x="60" y="174"/>
                    </a:lnTo>
                    <a:lnTo>
                      <a:pt x="54" y="174"/>
                    </a:lnTo>
                    <a:lnTo>
                      <a:pt x="42" y="174"/>
                    </a:lnTo>
                    <a:lnTo>
                      <a:pt x="30" y="174"/>
                    </a:lnTo>
                    <a:lnTo>
                      <a:pt x="24" y="174"/>
                    </a:lnTo>
                    <a:lnTo>
                      <a:pt x="12" y="174"/>
                    </a:lnTo>
                    <a:lnTo>
                      <a:pt x="0" y="174"/>
                    </a:lnTo>
                    <a:lnTo>
                      <a:pt x="6" y="150"/>
                    </a:lnTo>
                    <a:lnTo>
                      <a:pt x="6" y="132"/>
                    </a:lnTo>
                    <a:lnTo>
                      <a:pt x="6" y="108"/>
                    </a:lnTo>
                    <a:lnTo>
                      <a:pt x="6" y="90"/>
                    </a:lnTo>
                    <a:lnTo>
                      <a:pt x="6" y="66"/>
                    </a:lnTo>
                    <a:lnTo>
                      <a:pt x="6" y="42"/>
                    </a:lnTo>
                    <a:lnTo>
                      <a:pt x="12" y="24"/>
                    </a:lnTo>
                    <a:lnTo>
                      <a:pt x="18" y="0"/>
                    </a:lnTo>
                    <a:lnTo>
                      <a:pt x="24" y="0"/>
                    </a:lnTo>
                    <a:lnTo>
                      <a:pt x="30" y="6"/>
                    </a:lnTo>
                    <a:lnTo>
                      <a:pt x="42" y="6"/>
                    </a:lnTo>
                    <a:lnTo>
                      <a:pt x="54" y="6"/>
                    </a:lnTo>
                    <a:lnTo>
                      <a:pt x="60" y="6"/>
                    </a:lnTo>
                    <a:lnTo>
                      <a:pt x="72" y="6"/>
                    </a:lnTo>
                    <a:lnTo>
                      <a:pt x="78" y="6"/>
                    </a:lnTo>
                    <a:lnTo>
                      <a:pt x="90" y="6"/>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95" name="Freeform 170"/>
              <p:cNvSpPr>
                <a:spLocks/>
              </p:cNvSpPr>
              <p:nvPr/>
            </p:nvSpPr>
            <p:spPr bwMode="auto">
              <a:xfrm>
                <a:off x="720" y="2232"/>
                <a:ext cx="42" cy="42"/>
              </a:xfrm>
              <a:custGeom>
                <a:avLst/>
                <a:gdLst>
                  <a:gd name="T0" fmla="*/ 42 w 42"/>
                  <a:gd name="T1" fmla="*/ 36 h 42"/>
                  <a:gd name="T2" fmla="*/ 42 w 42"/>
                  <a:gd name="T3" fmla="*/ 36 h 42"/>
                  <a:gd name="T4" fmla="*/ 36 w 42"/>
                  <a:gd name="T5" fmla="*/ 42 h 42"/>
                  <a:gd name="T6" fmla="*/ 30 w 42"/>
                  <a:gd name="T7" fmla="*/ 36 h 42"/>
                  <a:gd name="T8" fmla="*/ 24 w 42"/>
                  <a:gd name="T9" fmla="*/ 36 h 42"/>
                  <a:gd name="T10" fmla="*/ 18 w 42"/>
                  <a:gd name="T11" fmla="*/ 30 h 42"/>
                  <a:gd name="T12" fmla="*/ 18 w 42"/>
                  <a:gd name="T13" fmla="*/ 24 h 42"/>
                  <a:gd name="T14" fmla="*/ 12 w 42"/>
                  <a:gd name="T15" fmla="*/ 18 h 42"/>
                  <a:gd name="T16" fmla="*/ 6 w 42"/>
                  <a:gd name="T17" fmla="*/ 12 h 42"/>
                  <a:gd name="T18" fmla="*/ 6 w 42"/>
                  <a:gd name="T19" fmla="*/ 6 h 42"/>
                  <a:gd name="T20" fmla="*/ 0 w 42"/>
                  <a:gd name="T21" fmla="*/ 6 h 42"/>
                  <a:gd name="T22" fmla="*/ 6 w 42"/>
                  <a:gd name="T23" fmla="*/ 0 h 42"/>
                  <a:gd name="T24" fmla="*/ 12 w 42"/>
                  <a:gd name="T25" fmla="*/ 0 h 42"/>
                  <a:gd name="T26" fmla="*/ 12 w 42"/>
                  <a:gd name="T27" fmla="*/ 0 h 42"/>
                  <a:gd name="T28" fmla="*/ 18 w 42"/>
                  <a:gd name="T29" fmla="*/ 6 h 42"/>
                  <a:gd name="T30" fmla="*/ 24 w 42"/>
                  <a:gd name="T31" fmla="*/ 12 h 42"/>
                  <a:gd name="T32" fmla="*/ 36 w 42"/>
                  <a:gd name="T33" fmla="*/ 18 h 42"/>
                  <a:gd name="T34" fmla="*/ 42 w 42"/>
                  <a:gd name="T35" fmla="*/ 24 h 42"/>
                  <a:gd name="T36" fmla="*/ 42 w 42"/>
                  <a:gd name="T37" fmla="*/ 36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42">
                    <a:moveTo>
                      <a:pt x="42" y="36"/>
                    </a:moveTo>
                    <a:lnTo>
                      <a:pt x="42" y="36"/>
                    </a:lnTo>
                    <a:lnTo>
                      <a:pt x="36" y="42"/>
                    </a:lnTo>
                    <a:lnTo>
                      <a:pt x="30" y="36"/>
                    </a:lnTo>
                    <a:lnTo>
                      <a:pt x="24" y="36"/>
                    </a:lnTo>
                    <a:lnTo>
                      <a:pt x="18" y="30"/>
                    </a:lnTo>
                    <a:lnTo>
                      <a:pt x="18" y="24"/>
                    </a:lnTo>
                    <a:lnTo>
                      <a:pt x="12" y="18"/>
                    </a:lnTo>
                    <a:lnTo>
                      <a:pt x="6" y="12"/>
                    </a:lnTo>
                    <a:lnTo>
                      <a:pt x="6" y="6"/>
                    </a:lnTo>
                    <a:lnTo>
                      <a:pt x="0" y="6"/>
                    </a:lnTo>
                    <a:lnTo>
                      <a:pt x="6" y="0"/>
                    </a:lnTo>
                    <a:lnTo>
                      <a:pt x="12" y="0"/>
                    </a:lnTo>
                    <a:lnTo>
                      <a:pt x="18" y="6"/>
                    </a:lnTo>
                    <a:lnTo>
                      <a:pt x="24" y="12"/>
                    </a:lnTo>
                    <a:lnTo>
                      <a:pt x="36" y="18"/>
                    </a:lnTo>
                    <a:lnTo>
                      <a:pt x="42" y="24"/>
                    </a:lnTo>
                    <a:lnTo>
                      <a:pt x="42"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96" name="Freeform 171"/>
              <p:cNvSpPr>
                <a:spLocks/>
              </p:cNvSpPr>
              <p:nvPr/>
            </p:nvSpPr>
            <p:spPr bwMode="auto">
              <a:xfrm>
                <a:off x="1728" y="2232"/>
                <a:ext cx="90" cy="78"/>
              </a:xfrm>
              <a:custGeom>
                <a:avLst/>
                <a:gdLst>
                  <a:gd name="T0" fmla="*/ 84 w 90"/>
                  <a:gd name="T1" fmla="*/ 24 h 78"/>
                  <a:gd name="T2" fmla="*/ 84 w 90"/>
                  <a:gd name="T3" fmla="*/ 30 h 78"/>
                  <a:gd name="T4" fmla="*/ 84 w 90"/>
                  <a:gd name="T5" fmla="*/ 36 h 78"/>
                  <a:gd name="T6" fmla="*/ 90 w 90"/>
                  <a:gd name="T7" fmla="*/ 36 h 78"/>
                  <a:gd name="T8" fmla="*/ 90 w 90"/>
                  <a:gd name="T9" fmla="*/ 48 h 78"/>
                  <a:gd name="T10" fmla="*/ 84 w 90"/>
                  <a:gd name="T11" fmla="*/ 54 h 78"/>
                  <a:gd name="T12" fmla="*/ 78 w 90"/>
                  <a:gd name="T13" fmla="*/ 66 h 78"/>
                  <a:gd name="T14" fmla="*/ 66 w 90"/>
                  <a:gd name="T15" fmla="*/ 66 h 78"/>
                  <a:gd name="T16" fmla="*/ 60 w 90"/>
                  <a:gd name="T17" fmla="*/ 78 h 78"/>
                  <a:gd name="T18" fmla="*/ 48 w 90"/>
                  <a:gd name="T19" fmla="*/ 78 h 78"/>
                  <a:gd name="T20" fmla="*/ 42 w 90"/>
                  <a:gd name="T21" fmla="*/ 78 h 78"/>
                  <a:gd name="T22" fmla="*/ 36 w 90"/>
                  <a:gd name="T23" fmla="*/ 78 h 78"/>
                  <a:gd name="T24" fmla="*/ 30 w 90"/>
                  <a:gd name="T25" fmla="*/ 78 h 78"/>
                  <a:gd name="T26" fmla="*/ 24 w 90"/>
                  <a:gd name="T27" fmla="*/ 78 h 78"/>
                  <a:gd name="T28" fmla="*/ 18 w 90"/>
                  <a:gd name="T29" fmla="*/ 72 h 78"/>
                  <a:gd name="T30" fmla="*/ 12 w 90"/>
                  <a:gd name="T31" fmla="*/ 72 h 78"/>
                  <a:gd name="T32" fmla="*/ 12 w 90"/>
                  <a:gd name="T33" fmla="*/ 66 h 78"/>
                  <a:gd name="T34" fmla="*/ 6 w 90"/>
                  <a:gd name="T35" fmla="*/ 66 h 78"/>
                  <a:gd name="T36" fmla="*/ 6 w 90"/>
                  <a:gd name="T37" fmla="*/ 60 h 78"/>
                  <a:gd name="T38" fmla="*/ 0 w 90"/>
                  <a:gd name="T39" fmla="*/ 54 h 78"/>
                  <a:gd name="T40" fmla="*/ 0 w 90"/>
                  <a:gd name="T41" fmla="*/ 48 h 78"/>
                  <a:gd name="T42" fmla="*/ 0 w 90"/>
                  <a:gd name="T43" fmla="*/ 42 h 78"/>
                  <a:gd name="T44" fmla="*/ 0 w 90"/>
                  <a:gd name="T45" fmla="*/ 36 h 78"/>
                  <a:gd name="T46" fmla="*/ 0 w 90"/>
                  <a:gd name="T47" fmla="*/ 30 h 78"/>
                  <a:gd name="T48" fmla="*/ 0 w 90"/>
                  <a:gd name="T49" fmla="*/ 30 h 78"/>
                  <a:gd name="T50" fmla="*/ 6 w 90"/>
                  <a:gd name="T51" fmla="*/ 18 h 78"/>
                  <a:gd name="T52" fmla="*/ 12 w 90"/>
                  <a:gd name="T53" fmla="*/ 12 h 78"/>
                  <a:gd name="T54" fmla="*/ 18 w 90"/>
                  <a:gd name="T55" fmla="*/ 6 h 78"/>
                  <a:gd name="T56" fmla="*/ 24 w 90"/>
                  <a:gd name="T57" fmla="*/ 6 h 78"/>
                  <a:gd name="T58" fmla="*/ 30 w 90"/>
                  <a:gd name="T59" fmla="*/ 0 h 78"/>
                  <a:gd name="T60" fmla="*/ 36 w 90"/>
                  <a:gd name="T61" fmla="*/ 0 h 78"/>
                  <a:gd name="T62" fmla="*/ 42 w 90"/>
                  <a:gd name="T63" fmla="*/ 0 h 78"/>
                  <a:gd name="T64" fmla="*/ 54 w 90"/>
                  <a:gd name="T65" fmla="*/ 0 h 78"/>
                  <a:gd name="T66" fmla="*/ 60 w 90"/>
                  <a:gd name="T67" fmla="*/ 0 h 78"/>
                  <a:gd name="T68" fmla="*/ 72 w 90"/>
                  <a:gd name="T69" fmla="*/ 6 h 78"/>
                  <a:gd name="T70" fmla="*/ 78 w 90"/>
                  <a:gd name="T71" fmla="*/ 12 h 78"/>
                  <a:gd name="T72" fmla="*/ 84 w 90"/>
                  <a:gd name="T73" fmla="*/ 24 h 7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0" h="78">
                    <a:moveTo>
                      <a:pt x="84" y="24"/>
                    </a:moveTo>
                    <a:lnTo>
                      <a:pt x="84" y="30"/>
                    </a:lnTo>
                    <a:lnTo>
                      <a:pt x="84" y="36"/>
                    </a:lnTo>
                    <a:lnTo>
                      <a:pt x="90" y="36"/>
                    </a:lnTo>
                    <a:lnTo>
                      <a:pt x="90" y="48"/>
                    </a:lnTo>
                    <a:lnTo>
                      <a:pt x="84" y="54"/>
                    </a:lnTo>
                    <a:lnTo>
                      <a:pt x="78" y="66"/>
                    </a:lnTo>
                    <a:lnTo>
                      <a:pt x="66" y="66"/>
                    </a:lnTo>
                    <a:lnTo>
                      <a:pt x="60" y="78"/>
                    </a:lnTo>
                    <a:lnTo>
                      <a:pt x="48" y="78"/>
                    </a:lnTo>
                    <a:lnTo>
                      <a:pt x="42" y="78"/>
                    </a:lnTo>
                    <a:lnTo>
                      <a:pt x="36" y="78"/>
                    </a:lnTo>
                    <a:lnTo>
                      <a:pt x="30" y="78"/>
                    </a:lnTo>
                    <a:lnTo>
                      <a:pt x="24" y="78"/>
                    </a:lnTo>
                    <a:lnTo>
                      <a:pt x="18" y="72"/>
                    </a:lnTo>
                    <a:lnTo>
                      <a:pt x="12" y="72"/>
                    </a:lnTo>
                    <a:lnTo>
                      <a:pt x="12" y="66"/>
                    </a:lnTo>
                    <a:lnTo>
                      <a:pt x="6" y="66"/>
                    </a:lnTo>
                    <a:lnTo>
                      <a:pt x="6" y="60"/>
                    </a:lnTo>
                    <a:lnTo>
                      <a:pt x="0" y="54"/>
                    </a:lnTo>
                    <a:lnTo>
                      <a:pt x="0" y="48"/>
                    </a:lnTo>
                    <a:lnTo>
                      <a:pt x="0" y="42"/>
                    </a:lnTo>
                    <a:lnTo>
                      <a:pt x="0" y="36"/>
                    </a:lnTo>
                    <a:lnTo>
                      <a:pt x="0" y="30"/>
                    </a:lnTo>
                    <a:lnTo>
                      <a:pt x="6" y="18"/>
                    </a:lnTo>
                    <a:lnTo>
                      <a:pt x="12" y="12"/>
                    </a:lnTo>
                    <a:lnTo>
                      <a:pt x="18" y="6"/>
                    </a:lnTo>
                    <a:lnTo>
                      <a:pt x="24" y="6"/>
                    </a:lnTo>
                    <a:lnTo>
                      <a:pt x="30" y="0"/>
                    </a:lnTo>
                    <a:lnTo>
                      <a:pt x="36" y="0"/>
                    </a:lnTo>
                    <a:lnTo>
                      <a:pt x="42" y="0"/>
                    </a:lnTo>
                    <a:lnTo>
                      <a:pt x="54" y="0"/>
                    </a:lnTo>
                    <a:lnTo>
                      <a:pt x="60" y="0"/>
                    </a:lnTo>
                    <a:lnTo>
                      <a:pt x="72" y="6"/>
                    </a:lnTo>
                    <a:lnTo>
                      <a:pt x="78" y="12"/>
                    </a:lnTo>
                    <a:lnTo>
                      <a:pt x="8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97" name="Freeform 172"/>
              <p:cNvSpPr>
                <a:spLocks/>
              </p:cNvSpPr>
              <p:nvPr/>
            </p:nvSpPr>
            <p:spPr bwMode="auto">
              <a:xfrm>
                <a:off x="2844" y="2238"/>
                <a:ext cx="18" cy="42"/>
              </a:xfrm>
              <a:custGeom>
                <a:avLst/>
                <a:gdLst>
                  <a:gd name="T0" fmla="*/ 18 w 18"/>
                  <a:gd name="T1" fmla="*/ 0 h 42"/>
                  <a:gd name="T2" fmla="*/ 18 w 18"/>
                  <a:gd name="T3" fmla="*/ 6 h 42"/>
                  <a:gd name="T4" fmla="*/ 18 w 18"/>
                  <a:gd name="T5" fmla="*/ 12 h 42"/>
                  <a:gd name="T6" fmla="*/ 18 w 18"/>
                  <a:gd name="T7" fmla="*/ 18 h 42"/>
                  <a:gd name="T8" fmla="*/ 18 w 18"/>
                  <a:gd name="T9" fmla="*/ 24 h 42"/>
                  <a:gd name="T10" fmla="*/ 18 w 18"/>
                  <a:gd name="T11" fmla="*/ 24 h 42"/>
                  <a:gd name="T12" fmla="*/ 18 w 18"/>
                  <a:gd name="T13" fmla="*/ 30 h 42"/>
                  <a:gd name="T14" fmla="*/ 18 w 18"/>
                  <a:gd name="T15" fmla="*/ 36 h 42"/>
                  <a:gd name="T16" fmla="*/ 18 w 18"/>
                  <a:gd name="T17" fmla="*/ 42 h 42"/>
                  <a:gd name="T18" fmla="*/ 12 w 18"/>
                  <a:gd name="T19" fmla="*/ 42 h 42"/>
                  <a:gd name="T20" fmla="*/ 6 w 18"/>
                  <a:gd name="T21" fmla="*/ 42 h 42"/>
                  <a:gd name="T22" fmla="*/ 6 w 18"/>
                  <a:gd name="T23" fmla="*/ 42 h 42"/>
                  <a:gd name="T24" fmla="*/ 6 w 18"/>
                  <a:gd name="T25" fmla="*/ 30 h 42"/>
                  <a:gd name="T26" fmla="*/ 0 w 18"/>
                  <a:gd name="T27" fmla="*/ 24 h 42"/>
                  <a:gd name="T28" fmla="*/ 0 w 18"/>
                  <a:gd name="T29" fmla="*/ 18 h 42"/>
                  <a:gd name="T30" fmla="*/ 0 w 18"/>
                  <a:gd name="T31" fmla="*/ 12 h 42"/>
                  <a:gd name="T32" fmla="*/ 0 w 18"/>
                  <a:gd name="T33" fmla="*/ 6 h 42"/>
                  <a:gd name="T34" fmla="*/ 6 w 18"/>
                  <a:gd name="T35" fmla="*/ 0 h 42"/>
                  <a:gd name="T36" fmla="*/ 12 w 18"/>
                  <a:gd name="T37" fmla="*/ 0 h 42"/>
                  <a:gd name="T38" fmla="*/ 18 w 18"/>
                  <a:gd name="T39" fmla="*/ 0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 h="42">
                    <a:moveTo>
                      <a:pt x="18" y="0"/>
                    </a:moveTo>
                    <a:lnTo>
                      <a:pt x="18" y="6"/>
                    </a:lnTo>
                    <a:lnTo>
                      <a:pt x="18" y="12"/>
                    </a:lnTo>
                    <a:lnTo>
                      <a:pt x="18" y="18"/>
                    </a:lnTo>
                    <a:lnTo>
                      <a:pt x="18" y="24"/>
                    </a:lnTo>
                    <a:lnTo>
                      <a:pt x="18" y="30"/>
                    </a:lnTo>
                    <a:lnTo>
                      <a:pt x="18" y="36"/>
                    </a:lnTo>
                    <a:lnTo>
                      <a:pt x="18" y="42"/>
                    </a:lnTo>
                    <a:lnTo>
                      <a:pt x="12" y="42"/>
                    </a:lnTo>
                    <a:lnTo>
                      <a:pt x="6" y="42"/>
                    </a:lnTo>
                    <a:lnTo>
                      <a:pt x="6" y="30"/>
                    </a:lnTo>
                    <a:lnTo>
                      <a:pt x="0" y="24"/>
                    </a:lnTo>
                    <a:lnTo>
                      <a:pt x="0" y="18"/>
                    </a:lnTo>
                    <a:lnTo>
                      <a:pt x="0" y="12"/>
                    </a:lnTo>
                    <a:lnTo>
                      <a:pt x="0" y="6"/>
                    </a:lnTo>
                    <a:lnTo>
                      <a:pt x="6" y="0"/>
                    </a:lnTo>
                    <a:lnTo>
                      <a:pt x="12" y="0"/>
                    </a:lnTo>
                    <a:lnTo>
                      <a:pt x="18"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98" name="Freeform 173"/>
              <p:cNvSpPr>
                <a:spLocks/>
              </p:cNvSpPr>
              <p:nvPr/>
            </p:nvSpPr>
            <p:spPr bwMode="auto">
              <a:xfrm>
                <a:off x="174" y="2238"/>
                <a:ext cx="216" cy="168"/>
              </a:xfrm>
              <a:custGeom>
                <a:avLst/>
                <a:gdLst>
                  <a:gd name="T0" fmla="*/ 216 w 216"/>
                  <a:gd name="T1" fmla="*/ 6 h 168"/>
                  <a:gd name="T2" fmla="*/ 192 w 216"/>
                  <a:gd name="T3" fmla="*/ 18 h 168"/>
                  <a:gd name="T4" fmla="*/ 180 w 216"/>
                  <a:gd name="T5" fmla="*/ 36 h 168"/>
                  <a:gd name="T6" fmla="*/ 162 w 216"/>
                  <a:gd name="T7" fmla="*/ 54 h 168"/>
                  <a:gd name="T8" fmla="*/ 150 w 216"/>
                  <a:gd name="T9" fmla="*/ 72 h 168"/>
                  <a:gd name="T10" fmla="*/ 144 w 216"/>
                  <a:gd name="T11" fmla="*/ 90 h 168"/>
                  <a:gd name="T12" fmla="*/ 138 w 216"/>
                  <a:gd name="T13" fmla="*/ 114 h 168"/>
                  <a:gd name="T14" fmla="*/ 132 w 216"/>
                  <a:gd name="T15" fmla="*/ 138 h 168"/>
                  <a:gd name="T16" fmla="*/ 126 w 216"/>
                  <a:gd name="T17" fmla="*/ 162 h 168"/>
                  <a:gd name="T18" fmla="*/ 126 w 216"/>
                  <a:gd name="T19" fmla="*/ 162 h 168"/>
                  <a:gd name="T20" fmla="*/ 12 w 216"/>
                  <a:gd name="T21" fmla="*/ 168 h 168"/>
                  <a:gd name="T22" fmla="*/ 12 w 216"/>
                  <a:gd name="T23" fmla="*/ 156 h 168"/>
                  <a:gd name="T24" fmla="*/ 12 w 216"/>
                  <a:gd name="T25" fmla="*/ 144 h 168"/>
                  <a:gd name="T26" fmla="*/ 12 w 216"/>
                  <a:gd name="T27" fmla="*/ 132 h 168"/>
                  <a:gd name="T28" fmla="*/ 18 w 216"/>
                  <a:gd name="T29" fmla="*/ 126 h 168"/>
                  <a:gd name="T30" fmla="*/ 12 w 216"/>
                  <a:gd name="T31" fmla="*/ 114 h 168"/>
                  <a:gd name="T32" fmla="*/ 12 w 216"/>
                  <a:gd name="T33" fmla="*/ 102 h 168"/>
                  <a:gd name="T34" fmla="*/ 12 w 216"/>
                  <a:gd name="T35" fmla="*/ 96 h 168"/>
                  <a:gd name="T36" fmla="*/ 12 w 216"/>
                  <a:gd name="T37" fmla="*/ 90 h 168"/>
                  <a:gd name="T38" fmla="*/ 0 w 216"/>
                  <a:gd name="T39" fmla="*/ 90 h 168"/>
                  <a:gd name="T40" fmla="*/ 0 w 216"/>
                  <a:gd name="T41" fmla="*/ 78 h 168"/>
                  <a:gd name="T42" fmla="*/ 0 w 216"/>
                  <a:gd name="T43" fmla="*/ 66 h 168"/>
                  <a:gd name="T44" fmla="*/ 0 w 216"/>
                  <a:gd name="T45" fmla="*/ 60 h 168"/>
                  <a:gd name="T46" fmla="*/ 0 w 216"/>
                  <a:gd name="T47" fmla="*/ 48 h 168"/>
                  <a:gd name="T48" fmla="*/ 0 w 216"/>
                  <a:gd name="T49" fmla="*/ 42 h 168"/>
                  <a:gd name="T50" fmla="*/ 0 w 216"/>
                  <a:gd name="T51" fmla="*/ 30 h 168"/>
                  <a:gd name="T52" fmla="*/ 0 w 216"/>
                  <a:gd name="T53" fmla="*/ 24 h 168"/>
                  <a:gd name="T54" fmla="*/ 0 w 216"/>
                  <a:gd name="T55" fmla="*/ 12 h 168"/>
                  <a:gd name="T56" fmla="*/ 24 w 216"/>
                  <a:gd name="T57" fmla="*/ 12 h 168"/>
                  <a:gd name="T58" fmla="*/ 48 w 216"/>
                  <a:gd name="T59" fmla="*/ 12 h 168"/>
                  <a:gd name="T60" fmla="*/ 72 w 216"/>
                  <a:gd name="T61" fmla="*/ 6 h 168"/>
                  <a:gd name="T62" fmla="*/ 96 w 216"/>
                  <a:gd name="T63" fmla="*/ 6 h 168"/>
                  <a:gd name="T64" fmla="*/ 120 w 216"/>
                  <a:gd name="T65" fmla="*/ 6 h 168"/>
                  <a:gd name="T66" fmla="*/ 144 w 216"/>
                  <a:gd name="T67" fmla="*/ 6 h 168"/>
                  <a:gd name="T68" fmla="*/ 168 w 216"/>
                  <a:gd name="T69" fmla="*/ 0 h 168"/>
                  <a:gd name="T70" fmla="*/ 192 w 216"/>
                  <a:gd name="T71" fmla="*/ 0 h 168"/>
                  <a:gd name="T72" fmla="*/ 198 w 216"/>
                  <a:gd name="T73" fmla="*/ 0 h 168"/>
                  <a:gd name="T74" fmla="*/ 204 w 216"/>
                  <a:gd name="T75" fmla="*/ 0 h 168"/>
                  <a:gd name="T76" fmla="*/ 210 w 216"/>
                  <a:gd name="T77" fmla="*/ 0 h 168"/>
                  <a:gd name="T78" fmla="*/ 216 w 216"/>
                  <a:gd name="T79" fmla="*/ 6 h 1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 h="168">
                    <a:moveTo>
                      <a:pt x="216" y="6"/>
                    </a:moveTo>
                    <a:lnTo>
                      <a:pt x="192" y="18"/>
                    </a:lnTo>
                    <a:lnTo>
                      <a:pt x="180" y="36"/>
                    </a:lnTo>
                    <a:lnTo>
                      <a:pt x="162" y="54"/>
                    </a:lnTo>
                    <a:lnTo>
                      <a:pt x="150" y="72"/>
                    </a:lnTo>
                    <a:lnTo>
                      <a:pt x="144" y="90"/>
                    </a:lnTo>
                    <a:lnTo>
                      <a:pt x="138" y="114"/>
                    </a:lnTo>
                    <a:lnTo>
                      <a:pt x="132" y="138"/>
                    </a:lnTo>
                    <a:lnTo>
                      <a:pt x="126" y="162"/>
                    </a:lnTo>
                    <a:lnTo>
                      <a:pt x="12" y="168"/>
                    </a:lnTo>
                    <a:lnTo>
                      <a:pt x="12" y="156"/>
                    </a:lnTo>
                    <a:lnTo>
                      <a:pt x="12" y="144"/>
                    </a:lnTo>
                    <a:lnTo>
                      <a:pt x="12" y="132"/>
                    </a:lnTo>
                    <a:lnTo>
                      <a:pt x="18" y="126"/>
                    </a:lnTo>
                    <a:lnTo>
                      <a:pt x="12" y="114"/>
                    </a:lnTo>
                    <a:lnTo>
                      <a:pt x="12" y="102"/>
                    </a:lnTo>
                    <a:lnTo>
                      <a:pt x="12" y="96"/>
                    </a:lnTo>
                    <a:lnTo>
                      <a:pt x="12" y="90"/>
                    </a:lnTo>
                    <a:lnTo>
                      <a:pt x="0" y="90"/>
                    </a:lnTo>
                    <a:lnTo>
                      <a:pt x="0" y="78"/>
                    </a:lnTo>
                    <a:lnTo>
                      <a:pt x="0" y="66"/>
                    </a:lnTo>
                    <a:lnTo>
                      <a:pt x="0" y="60"/>
                    </a:lnTo>
                    <a:lnTo>
                      <a:pt x="0" y="48"/>
                    </a:lnTo>
                    <a:lnTo>
                      <a:pt x="0" y="42"/>
                    </a:lnTo>
                    <a:lnTo>
                      <a:pt x="0" y="30"/>
                    </a:lnTo>
                    <a:lnTo>
                      <a:pt x="0" y="24"/>
                    </a:lnTo>
                    <a:lnTo>
                      <a:pt x="0" y="12"/>
                    </a:lnTo>
                    <a:lnTo>
                      <a:pt x="24" y="12"/>
                    </a:lnTo>
                    <a:lnTo>
                      <a:pt x="48" y="12"/>
                    </a:lnTo>
                    <a:lnTo>
                      <a:pt x="72" y="6"/>
                    </a:lnTo>
                    <a:lnTo>
                      <a:pt x="96" y="6"/>
                    </a:lnTo>
                    <a:lnTo>
                      <a:pt x="120" y="6"/>
                    </a:lnTo>
                    <a:lnTo>
                      <a:pt x="144" y="6"/>
                    </a:lnTo>
                    <a:lnTo>
                      <a:pt x="168" y="0"/>
                    </a:lnTo>
                    <a:lnTo>
                      <a:pt x="192" y="0"/>
                    </a:lnTo>
                    <a:lnTo>
                      <a:pt x="198" y="0"/>
                    </a:lnTo>
                    <a:lnTo>
                      <a:pt x="204" y="0"/>
                    </a:lnTo>
                    <a:lnTo>
                      <a:pt x="210" y="0"/>
                    </a:lnTo>
                    <a:lnTo>
                      <a:pt x="21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99" name="Freeform 174"/>
              <p:cNvSpPr>
                <a:spLocks/>
              </p:cNvSpPr>
              <p:nvPr/>
            </p:nvSpPr>
            <p:spPr bwMode="auto">
              <a:xfrm>
                <a:off x="1734" y="2238"/>
                <a:ext cx="72" cy="60"/>
              </a:xfrm>
              <a:custGeom>
                <a:avLst/>
                <a:gdLst>
                  <a:gd name="T0" fmla="*/ 72 w 72"/>
                  <a:gd name="T1" fmla="*/ 24 h 60"/>
                  <a:gd name="T2" fmla="*/ 72 w 72"/>
                  <a:gd name="T3" fmla="*/ 36 h 60"/>
                  <a:gd name="T4" fmla="*/ 72 w 72"/>
                  <a:gd name="T5" fmla="*/ 42 h 60"/>
                  <a:gd name="T6" fmla="*/ 60 w 72"/>
                  <a:gd name="T7" fmla="*/ 48 h 60"/>
                  <a:gd name="T8" fmla="*/ 60 w 72"/>
                  <a:gd name="T9" fmla="*/ 54 h 60"/>
                  <a:gd name="T10" fmla="*/ 48 w 72"/>
                  <a:gd name="T11" fmla="*/ 60 h 60"/>
                  <a:gd name="T12" fmla="*/ 42 w 72"/>
                  <a:gd name="T13" fmla="*/ 60 h 60"/>
                  <a:gd name="T14" fmla="*/ 30 w 72"/>
                  <a:gd name="T15" fmla="*/ 60 h 60"/>
                  <a:gd name="T16" fmla="*/ 24 w 72"/>
                  <a:gd name="T17" fmla="*/ 60 h 60"/>
                  <a:gd name="T18" fmla="*/ 18 w 72"/>
                  <a:gd name="T19" fmla="*/ 54 h 60"/>
                  <a:gd name="T20" fmla="*/ 12 w 72"/>
                  <a:gd name="T21" fmla="*/ 54 h 60"/>
                  <a:gd name="T22" fmla="*/ 6 w 72"/>
                  <a:gd name="T23" fmla="*/ 48 h 60"/>
                  <a:gd name="T24" fmla="*/ 6 w 72"/>
                  <a:gd name="T25" fmla="*/ 42 h 60"/>
                  <a:gd name="T26" fmla="*/ 0 w 72"/>
                  <a:gd name="T27" fmla="*/ 36 h 60"/>
                  <a:gd name="T28" fmla="*/ 0 w 72"/>
                  <a:gd name="T29" fmla="*/ 30 h 60"/>
                  <a:gd name="T30" fmla="*/ 6 w 72"/>
                  <a:gd name="T31" fmla="*/ 24 h 60"/>
                  <a:gd name="T32" fmla="*/ 6 w 72"/>
                  <a:gd name="T33" fmla="*/ 18 h 60"/>
                  <a:gd name="T34" fmla="*/ 18 w 72"/>
                  <a:gd name="T35" fmla="*/ 12 h 60"/>
                  <a:gd name="T36" fmla="*/ 24 w 72"/>
                  <a:gd name="T37" fmla="*/ 6 h 60"/>
                  <a:gd name="T38" fmla="*/ 36 w 72"/>
                  <a:gd name="T39" fmla="*/ 0 h 60"/>
                  <a:gd name="T40" fmla="*/ 42 w 72"/>
                  <a:gd name="T41" fmla="*/ 6 h 60"/>
                  <a:gd name="T42" fmla="*/ 54 w 72"/>
                  <a:gd name="T43" fmla="*/ 6 h 60"/>
                  <a:gd name="T44" fmla="*/ 60 w 72"/>
                  <a:gd name="T45" fmla="*/ 12 h 60"/>
                  <a:gd name="T46" fmla="*/ 72 w 72"/>
                  <a:gd name="T47" fmla="*/ 24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2" h="60">
                    <a:moveTo>
                      <a:pt x="72" y="24"/>
                    </a:moveTo>
                    <a:lnTo>
                      <a:pt x="72" y="36"/>
                    </a:lnTo>
                    <a:lnTo>
                      <a:pt x="72" y="42"/>
                    </a:lnTo>
                    <a:lnTo>
                      <a:pt x="60" y="48"/>
                    </a:lnTo>
                    <a:lnTo>
                      <a:pt x="60" y="54"/>
                    </a:lnTo>
                    <a:lnTo>
                      <a:pt x="48" y="60"/>
                    </a:lnTo>
                    <a:lnTo>
                      <a:pt x="42" y="60"/>
                    </a:lnTo>
                    <a:lnTo>
                      <a:pt x="30" y="60"/>
                    </a:lnTo>
                    <a:lnTo>
                      <a:pt x="24" y="60"/>
                    </a:lnTo>
                    <a:lnTo>
                      <a:pt x="18" y="54"/>
                    </a:lnTo>
                    <a:lnTo>
                      <a:pt x="12" y="54"/>
                    </a:lnTo>
                    <a:lnTo>
                      <a:pt x="6" y="48"/>
                    </a:lnTo>
                    <a:lnTo>
                      <a:pt x="6" y="42"/>
                    </a:lnTo>
                    <a:lnTo>
                      <a:pt x="0" y="36"/>
                    </a:lnTo>
                    <a:lnTo>
                      <a:pt x="0" y="30"/>
                    </a:lnTo>
                    <a:lnTo>
                      <a:pt x="6" y="24"/>
                    </a:lnTo>
                    <a:lnTo>
                      <a:pt x="6" y="18"/>
                    </a:lnTo>
                    <a:lnTo>
                      <a:pt x="18" y="12"/>
                    </a:lnTo>
                    <a:lnTo>
                      <a:pt x="24" y="6"/>
                    </a:lnTo>
                    <a:lnTo>
                      <a:pt x="36" y="0"/>
                    </a:lnTo>
                    <a:lnTo>
                      <a:pt x="42" y="6"/>
                    </a:lnTo>
                    <a:lnTo>
                      <a:pt x="54" y="6"/>
                    </a:lnTo>
                    <a:lnTo>
                      <a:pt x="60" y="12"/>
                    </a:lnTo>
                    <a:lnTo>
                      <a:pt x="72"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00" name="Freeform 175"/>
              <p:cNvSpPr>
                <a:spLocks/>
              </p:cNvSpPr>
              <p:nvPr/>
            </p:nvSpPr>
            <p:spPr bwMode="auto">
              <a:xfrm>
                <a:off x="60" y="2250"/>
                <a:ext cx="30" cy="24"/>
              </a:xfrm>
              <a:custGeom>
                <a:avLst/>
                <a:gdLst>
                  <a:gd name="T0" fmla="*/ 30 w 30"/>
                  <a:gd name="T1" fmla="*/ 12 h 24"/>
                  <a:gd name="T2" fmla="*/ 30 w 30"/>
                  <a:gd name="T3" fmla="*/ 24 h 24"/>
                  <a:gd name="T4" fmla="*/ 18 w 30"/>
                  <a:gd name="T5" fmla="*/ 24 h 24"/>
                  <a:gd name="T6" fmla="*/ 12 w 30"/>
                  <a:gd name="T7" fmla="*/ 24 h 24"/>
                  <a:gd name="T8" fmla="*/ 6 w 30"/>
                  <a:gd name="T9" fmla="*/ 24 h 24"/>
                  <a:gd name="T10" fmla="*/ 0 w 30"/>
                  <a:gd name="T11" fmla="*/ 24 h 24"/>
                  <a:gd name="T12" fmla="*/ 0 w 30"/>
                  <a:gd name="T13" fmla="*/ 18 h 24"/>
                  <a:gd name="T14" fmla="*/ 0 w 30"/>
                  <a:gd name="T15" fmla="*/ 12 h 24"/>
                  <a:gd name="T16" fmla="*/ 0 w 30"/>
                  <a:gd name="T17" fmla="*/ 6 h 24"/>
                  <a:gd name="T18" fmla="*/ 0 w 30"/>
                  <a:gd name="T19" fmla="*/ 6 h 24"/>
                  <a:gd name="T20" fmla="*/ 12 w 30"/>
                  <a:gd name="T21" fmla="*/ 0 h 24"/>
                  <a:gd name="T22" fmla="*/ 18 w 30"/>
                  <a:gd name="T23" fmla="*/ 0 h 24"/>
                  <a:gd name="T24" fmla="*/ 18 w 30"/>
                  <a:gd name="T25" fmla="*/ 0 h 24"/>
                  <a:gd name="T26" fmla="*/ 24 w 30"/>
                  <a:gd name="T27" fmla="*/ 0 h 24"/>
                  <a:gd name="T28" fmla="*/ 24 w 30"/>
                  <a:gd name="T29" fmla="*/ 6 h 24"/>
                  <a:gd name="T30" fmla="*/ 30 w 30"/>
                  <a:gd name="T31" fmla="*/ 12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0" h="24">
                    <a:moveTo>
                      <a:pt x="30" y="12"/>
                    </a:moveTo>
                    <a:lnTo>
                      <a:pt x="30" y="24"/>
                    </a:lnTo>
                    <a:lnTo>
                      <a:pt x="18" y="24"/>
                    </a:lnTo>
                    <a:lnTo>
                      <a:pt x="12" y="24"/>
                    </a:lnTo>
                    <a:lnTo>
                      <a:pt x="6" y="24"/>
                    </a:lnTo>
                    <a:lnTo>
                      <a:pt x="0" y="24"/>
                    </a:lnTo>
                    <a:lnTo>
                      <a:pt x="0" y="18"/>
                    </a:lnTo>
                    <a:lnTo>
                      <a:pt x="0" y="12"/>
                    </a:lnTo>
                    <a:lnTo>
                      <a:pt x="0" y="6"/>
                    </a:lnTo>
                    <a:lnTo>
                      <a:pt x="12" y="0"/>
                    </a:lnTo>
                    <a:lnTo>
                      <a:pt x="18" y="0"/>
                    </a:lnTo>
                    <a:lnTo>
                      <a:pt x="24" y="0"/>
                    </a:lnTo>
                    <a:lnTo>
                      <a:pt x="24" y="6"/>
                    </a:lnTo>
                    <a:lnTo>
                      <a:pt x="30" y="12"/>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01" name="Freeform 176"/>
              <p:cNvSpPr>
                <a:spLocks/>
              </p:cNvSpPr>
              <p:nvPr/>
            </p:nvSpPr>
            <p:spPr bwMode="auto">
              <a:xfrm>
                <a:off x="1488" y="2250"/>
                <a:ext cx="84" cy="6"/>
              </a:xfrm>
              <a:custGeom>
                <a:avLst/>
                <a:gdLst>
                  <a:gd name="T0" fmla="*/ 72 w 84"/>
                  <a:gd name="T1" fmla="*/ 0 h 6"/>
                  <a:gd name="T2" fmla="*/ 78 w 84"/>
                  <a:gd name="T3" fmla="*/ 6 h 6"/>
                  <a:gd name="T4" fmla="*/ 84 w 84"/>
                  <a:gd name="T5" fmla="*/ 6 h 6"/>
                  <a:gd name="T6" fmla="*/ 72 w 84"/>
                  <a:gd name="T7" fmla="*/ 6 h 6"/>
                  <a:gd name="T8" fmla="*/ 60 w 84"/>
                  <a:gd name="T9" fmla="*/ 0 h 6"/>
                  <a:gd name="T10" fmla="*/ 48 w 84"/>
                  <a:gd name="T11" fmla="*/ 0 h 6"/>
                  <a:gd name="T12" fmla="*/ 42 w 84"/>
                  <a:gd name="T13" fmla="*/ 0 h 6"/>
                  <a:gd name="T14" fmla="*/ 30 w 84"/>
                  <a:gd name="T15" fmla="*/ 0 h 6"/>
                  <a:gd name="T16" fmla="*/ 18 w 84"/>
                  <a:gd name="T17" fmla="*/ 0 h 6"/>
                  <a:gd name="T18" fmla="*/ 6 w 84"/>
                  <a:gd name="T19" fmla="*/ 0 h 6"/>
                  <a:gd name="T20" fmla="*/ 0 w 84"/>
                  <a:gd name="T21" fmla="*/ 6 h 6"/>
                  <a:gd name="T22" fmla="*/ 0 w 84"/>
                  <a:gd name="T23" fmla="*/ 0 h 6"/>
                  <a:gd name="T24" fmla="*/ 6 w 84"/>
                  <a:gd name="T25" fmla="*/ 0 h 6"/>
                  <a:gd name="T26" fmla="*/ 12 w 84"/>
                  <a:gd name="T27" fmla="*/ 0 h 6"/>
                  <a:gd name="T28" fmla="*/ 24 w 84"/>
                  <a:gd name="T29" fmla="*/ 0 h 6"/>
                  <a:gd name="T30" fmla="*/ 30 w 84"/>
                  <a:gd name="T31" fmla="*/ 0 h 6"/>
                  <a:gd name="T32" fmla="*/ 42 w 84"/>
                  <a:gd name="T33" fmla="*/ 0 h 6"/>
                  <a:gd name="T34" fmla="*/ 48 w 84"/>
                  <a:gd name="T35" fmla="*/ 0 h 6"/>
                  <a:gd name="T36" fmla="*/ 60 w 84"/>
                  <a:gd name="T37" fmla="*/ 0 h 6"/>
                  <a:gd name="T38" fmla="*/ 72 w 84"/>
                  <a:gd name="T39" fmla="*/ 0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4" h="6">
                    <a:moveTo>
                      <a:pt x="72" y="0"/>
                    </a:moveTo>
                    <a:lnTo>
                      <a:pt x="78" y="6"/>
                    </a:lnTo>
                    <a:lnTo>
                      <a:pt x="84" y="6"/>
                    </a:lnTo>
                    <a:lnTo>
                      <a:pt x="72" y="6"/>
                    </a:lnTo>
                    <a:lnTo>
                      <a:pt x="60" y="0"/>
                    </a:lnTo>
                    <a:lnTo>
                      <a:pt x="48" y="0"/>
                    </a:lnTo>
                    <a:lnTo>
                      <a:pt x="42" y="0"/>
                    </a:lnTo>
                    <a:lnTo>
                      <a:pt x="30" y="0"/>
                    </a:lnTo>
                    <a:lnTo>
                      <a:pt x="18" y="0"/>
                    </a:lnTo>
                    <a:lnTo>
                      <a:pt x="6" y="0"/>
                    </a:lnTo>
                    <a:lnTo>
                      <a:pt x="0" y="6"/>
                    </a:lnTo>
                    <a:lnTo>
                      <a:pt x="0" y="0"/>
                    </a:lnTo>
                    <a:lnTo>
                      <a:pt x="6" y="0"/>
                    </a:lnTo>
                    <a:lnTo>
                      <a:pt x="12" y="0"/>
                    </a:lnTo>
                    <a:lnTo>
                      <a:pt x="24" y="0"/>
                    </a:lnTo>
                    <a:lnTo>
                      <a:pt x="30" y="0"/>
                    </a:lnTo>
                    <a:lnTo>
                      <a:pt x="42" y="0"/>
                    </a:lnTo>
                    <a:lnTo>
                      <a:pt x="48" y="0"/>
                    </a:lnTo>
                    <a:lnTo>
                      <a:pt x="60" y="0"/>
                    </a:lnTo>
                    <a:lnTo>
                      <a:pt x="7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02" name="Freeform 177"/>
              <p:cNvSpPr>
                <a:spLocks/>
              </p:cNvSpPr>
              <p:nvPr/>
            </p:nvSpPr>
            <p:spPr bwMode="auto">
              <a:xfrm>
                <a:off x="1746" y="2250"/>
                <a:ext cx="48" cy="18"/>
              </a:xfrm>
              <a:custGeom>
                <a:avLst/>
                <a:gdLst>
                  <a:gd name="T0" fmla="*/ 48 w 48"/>
                  <a:gd name="T1" fmla="*/ 12 h 18"/>
                  <a:gd name="T2" fmla="*/ 48 w 48"/>
                  <a:gd name="T3" fmla="*/ 18 h 18"/>
                  <a:gd name="T4" fmla="*/ 42 w 48"/>
                  <a:gd name="T5" fmla="*/ 18 h 18"/>
                  <a:gd name="T6" fmla="*/ 36 w 48"/>
                  <a:gd name="T7" fmla="*/ 18 h 18"/>
                  <a:gd name="T8" fmla="*/ 30 w 48"/>
                  <a:gd name="T9" fmla="*/ 18 h 18"/>
                  <a:gd name="T10" fmla="*/ 24 w 48"/>
                  <a:gd name="T11" fmla="*/ 18 h 18"/>
                  <a:gd name="T12" fmla="*/ 18 w 48"/>
                  <a:gd name="T13" fmla="*/ 18 h 18"/>
                  <a:gd name="T14" fmla="*/ 12 w 48"/>
                  <a:gd name="T15" fmla="*/ 18 h 18"/>
                  <a:gd name="T16" fmla="*/ 6 w 48"/>
                  <a:gd name="T17" fmla="*/ 18 h 18"/>
                  <a:gd name="T18" fmla="*/ 0 w 48"/>
                  <a:gd name="T19" fmla="*/ 18 h 18"/>
                  <a:gd name="T20" fmla="*/ 6 w 48"/>
                  <a:gd name="T21" fmla="*/ 12 h 18"/>
                  <a:gd name="T22" fmla="*/ 12 w 48"/>
                  <a:gd name="T23" fmla="*/ 6 h 18"/>
                  <a:gd name="T24" fmla="*/ 18 w 48"/>
                  <a:gd name="T25" fmla="*/ 0 h 18"/>
                  <a:gd name="T26" fmla="*/ 24 w 48"/>
                  <a:gd name="T27" fmla="*/ 0 h 18"/>
                  <a:gd name="T28" fmla="*/ 36 w 48"/>
                  <a:gd name="T29" fmla="*/ 0 h 18"/>
                  <a:gd name="T30" fmla="*/ 42 w 48"/>
                  <a:gd name="T31" fmla="*/ 0 h 18"/>
                  <a:gd name="T32" fmla="*/ 42 w 48"/>
                  <a:gd name="T33" fmla="*/ 6 h 18"/>
                  <a:gd name="T34" fmla="*/ 48 w 48"/>
                  <a:gd name="T35" fmla="*/ 12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18">
                    <a:moveTo>
                      <a:pt x="48" y="12"/>
                    </a:moveTo>
                    <a:lnTo>
                      <a:pt x="48" y="18"/>
                    </a:lnTo>
                    <a:lnTo>
                      <a:pt x="42" y="18"/>
                    </a:lnTo>
                    <a:lnTo>
                      <a:pt x="36" y="18"/>
                    </a:lnTo>
                    <a:lnTo>
                      <a:pt x="30" y="18"/>
                    </a:lnTo>
                    <a:lnTo>
                      <a:pt x="24" y="18"/>
                    </a:lnTo>
                    <a:lnTo>
                      <a:pt x="18" y="18"/>
                    </a:lnTo>
                    <a:lnTo>
                      <a:pt x="12" y="18"/>
                    </a:lnTo>
                    <a:lnTo>
                      <a:pt x="6" y="18"/>
                    </a:lnTo>
                    <a:lnTo>
                      <a:pt x="0" y="18"/>
                    </a:lnTo>
                    <a:lnTo>
                      <a:pt x="6" y="12"/>
                    </a:lnTo>
                    <a:lnTo>
                      <a:pt x="12" y="6"/>
                    </a:lnTo>
                    <a:lnTo>
                      <a:pt x="18" y="0"/>
                    </a:lnTo>
                    <a:lnTo>
                      <a:pt x="24" y="0"/>
                    </a:lnTo>
                    <a:lnTo>
                      <a:pt x="36" y="0"/>
                    </a:lnTo>
                    <a:lnTo>
                      <a:pt x="42" y="0"/>
                    </a:lnTo>
                    <a:lnTo>
                      <a:pt x="42" y="6"/>
                    </a:lnTo>
                    <a:lnTo>
                      <a:pt x="48"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03" name="Freeform 178"/>
              <p:cNvSpPr>
                <a:spLocks/>
              </p:cNvSpPr>
              <p:nvPr/>
            </p:nvSpPr>
            <p:spPr bwMode="auto">
              <a:xfrm>
                <a:off x="1158" y="2250"/>
                <a:ext cx="30" cy="18"/>
              </a:xfrm>
              <a:custGeom>
                <a:avLst/>
                <a:gdLst>
                  <a:gd name="T0" fmla="*/ 24 w 30"/>
                  <a:gd name="T1" fmla="*/ 18 h 18"/>
                  <a:gd name="T2" fmla="*/ 18 w 30"/>
                  <a:gd name="T3" fmla="*/ 18 h 18"/>
                  <a:gd name="T4" fmla="*/ 12 w 30"/>
                  <a:gd name="T5" fmla="*/ 18 h 18"/>
                  <a:gd name="T6" fmla="*/ 0 w 30"/>
                  <a:gd name="T7" fmla="*/ 18 h 18"/>
                  <a:gd name="T8" fmla="*/ 0 w 30"/>
                  <a:gd name="T9" fmla="*/ 12 h 18"/>
                  <a:gd name="T10" fmla="*/ 0 w 30"/>
                  <a:gd name="T11" fmla="*/ 6 h 18"/>
                  <a:gd name="T12" fmla="*/ 0 w 30"/>
                  <a:gd name="T13" fmla="*/ 6 h 18"/>
                  <a:gd name="T14" fmla="*/ 0 w 30"/>
                  <a:gd name="T15" fmla="*/ 0 h 18"/>
                  <a:gd name="T16" fmla="*/ 6 w 30"/>
                  <a:gd name="T17" fmla="*/ 0 h 18"/>
                  <a:gd name="T18" fmla="*/ 12 w 30"/>
                  <a:gd name="T19" fmla="*/ 0 h 18"/>
                  <a:gd name="T20" fmla="*/ 18 w 30"/>
                  <a:gd name="T21" fmla="*/ 0 h 18"/>
                  <a:gd name="T22" fmla="*/ 24 w 30"/>
                  <a:gd name="T23" fmla="*/ 0 h 18"/>
                  <a:gd name="T24" fmla="*/ 30 w 30"/>
                  <a:gd name="T25" fmla="*/ 6 h 18"/>
                  <a:gd name="T26" fmla="*/ 24 w 30"/>
                  <a:gd name="T27" fmla="*/ 18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18">
                    <a:moveTo>
                      <a:pt x="24" y="18"/>
                    </a:moveTo>
                    <a:lnTo>
                      <a:pt x="18" y="18"/>
                    </a:lnTo>
                    <a:lnTo>
                      <a:pt x="12" y="18"/>
                    </a:lnTo>
                    <a:lnTo>
                      <a:pt x="0" y="18"/>
                    </a:lnTo>
                    <a:lnTo>
                      <a:pt x="0" y="12"/>
                    </a:lnTo>
                    <a:lnTo>
                      <a:pt x="0" y="6"/>
                    </a:lnTo>
                    <a:lnTo>
                      <a:pt x="0" y="0"/>
                    </a:lnTo>
                    <a:lnTo>
                      <a:pt x="6" y="0"/>
                    </a:lnTo>
                    <a:lnTo>
                      <a:pt x="12" y="0"/>
                    </a:lnTo>
                    <a:lnTo>
                      <a:pt x="18" y="0"/>
                    </a:lnTo>
                    <a:lnTo>
                      <a:pt x="24" y="0"/>
                    </a:lnTo>
                    <a:lnTo>
                      <a:pt x="30" y="6"/>
                    </a:ln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04" name="Freeform 179"/>
              <p:cNvSpPr>
                <a:spLocks/>
              </p:cNvSpPr>
              <p:nvPr/>
            </p:nvSpPr>
            <p:spPr bwMode="auto">
              <a:xfrm>
                <a:off x="2574" y="2250"/>
                <a:ext cx="72" cy="72"/>
              </a:xfrm>
              <a:custGeom>
                <a:avLst/>
                <a:gdLst>
                  <a:gd name="T0" fmla="*/ 72 w 72"/>
                  <a:gd name="T1" fmla="*/ 24 h 72"/>
                  <a:gd name="T2" fmla="*/ 72 w 72"/>
                  <a:gd name="T3" fmla="*/ 30 h 72"/>
                  <a:gd name="T4" fmla="*/ 72 w 72"/>
                  <a:gd name="T5" fmla="*/ 36 h 72"/>
                  <a:gd name="T6" fmla="*/ 72 w 72"/>
                  <a:gd name="T7" fmla="*/ 42 h 72"/>
                  <a:gd name="T8" fmla="*/ 66 w 72"/>
                  <a:gd name="T9" fmla="*/ 48 h 72"/>
                  <a:gd name="T10" fmla="*/ 60 w 72"/>
                  <a:gd name="T11" fmla="*/ 54 h 72"/>
                  <a:gd name="T12" fmla="*/ 54 w 72"/>
                  <a:gd name="T13" fmla="*/ 66 h 72"/>
                  <a:gd name="T14" fmla="*/ 48 w 72"/>
                  <a:gd name="T15" fmla="*/ 66 h 72"/>
                  <a:gd name="T16" fmla="*/ 42 w 72"/>
                  <a:gd name="T17" fmla="*/ 72 h 72"/>
                  <a:gd name="T18" fmla="*/ 36 w 72"/>
                  <a:gd name="T19" fmla="*/ 66 h 72"/>
                  <a:gd name="T20" fmla="*/ 30 w 72"/>
                  <a:gd name="T21" fmla="*/ 66 h 72"/>
                  <a:gd name="T22" fmla="*/ 24 w 72"/>
                  <a:gd name="T23" fmla="*/ 66 h 72"/>
                  <a:gd name="T24" fmla="*/ 18 w 72"/>
                  <a:gd name="T25" fmla="*/ 66 h 72"/>
                  <a:gd name="T26" fmla="*/ 12 w 72"/>
                  <a:gd name="T27" fmla="*/ 60 h 72"/>
                  <a:gd name="T28" fmla="*/ 12 w 72"/>
                  <a:gd name="T29" fmla="*/ 60 h 72"/>
                  <a:gd name="T30" fmla="*/ 6 w 72"/>
                  <a:gd name="T31" fmla="*/ 48 h 72"/>
                  <a:gd name="T32" fmla="*/ 0 w 72"/>
                  <a:gd name="T33" fmla="*/ 42 h 72"/>
                  <a:gd name="T34" fmla="*/ 0 w 72"/>
                  <a:gd name="T35" fmla="*/ 36 h 72"/>
                  <a:gd name="T36" fmla="*/ 6 w 72"/>
                  <a:gd name="T37" fmla="*/ 30 h 72"/>
                  <a:gd name="T38" fmla="*/ 12 w 72"/>
                  <a:gd name="T39" fmla="*/ 18 h 72"/>
                  <a:gd name="T40" fmla="*/ 18 w 72"/>
                  <a:gd name="T41" fmla="*/ 12 h 72"/>
                  <a:gd name="T42" fmla="*/ 18 w 72"/>
                  <a:gd name="T43" fmla="*/ 6 h 72"/>
                  <a:gd name="T44" fmla="*/ 24 w 72"/>
                  <a:gd name="T45" fmla="*/ 6 h 72"/>
                  <a:gd name="T46" fmla="*/ 24 w 72"/>
                  <a:gd name="T47" fmla="*/ 0 h 72"/>
                  <a:gd name="T48" fmla="*/ 30 w 72"/>
                  <a:gd name="T49" fmla="*/ 6 h 72"/>
                  <a:gd name="T50" fmla="*/ 36 w 72"/>
                  <a:gd name="T51" fmla="*/ 6 h 72"/>
                  <a:gd name="T52" fmla="*/ 42 w 72"/>
                  <a:gd name="T53" fmla="*/ 6 h 72"/>
                  <a:gd name="T54" fmla="*/ 48 w 72"/>
                  <a:gd name="T55" fmla="*/ 6 h 72"/>
                  <a:gd name="T56" fmla="*/ 54 w 72"/>
                  <a:gd name="T57" fmla="*/ 12 h 72"/>
                  <a:gd name="T58" fmla="*/ 60 w 72"/>
                  <a:gd name="T59" fmla="*/ 12 h 72"/>
                  <a:gd name="T60" fmla="*/ 66 w 72"/>
                  <a:gd name="T61" fmla="*/ 12 h 72"/>
                  <a:gd name="T62" fmla="*/ 66 w 72"/>
                  <a:gd name="T63" fmla="*/ 18 h 72"/>
                  <a:gd name="T64" fmla="*/ 72 w 72"/>
                  <a:gd name="T65" fmla="*/ 24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72">
                    <a:moveTo>
                      <a:pt x="72" y="24"/>
                    </a:moveTo>
                    <a:lnTo>
                      <a:pt x="72" y="30"/>
                    </a:lnTo>
                    <a:lnTo>
                      <a:pt x="72" y="36"/>
                    </a:lnTo>
                    <a:lnTo>
                      <a:pt x="72" y="42"/>
                    </a:lnTo>
                    <a:lnTo>
                      <a:pt x="66" y="48"/>
                    </a:lnTo>
                    <a:lnTo>
                      <a:pt x="60" y="54"/>
                    </a:lnTo>
                    <a:lnTo>
                      <a:pt x="54" y="66"/>
                    </a:lnTo>
                    <a:lnTo>
                      <a:pt x="48" y="66"/>
                    </a:lnTo>
                    <a:lnTo>
                      <a:pt x="42" y="72"/>
                    </a:lnTo>
                    <a:lnTo>
                      <a:pt x="36" y="66"/>
                    </a:lnTo>
                    <a:lnTo>
                      <a:pt x="30" y="66"/>
                    </a:lnTo>
                    <a:lnTo>
                      <a:pt x="24" y="66"/>
                    </a:lnTo>
                    <a:lnTo>
                      <a:pt x="18" y="66"/>
                    </a:lnTo>
                    <a:lnTo>
                      <a:pt x="12" y="60"/>
                    </a:lnTo>
                    <a:lnTo>
                      <a:pt x="6" y="48"/>
                    </a:lnTo>
                    <a:lnTo>
                      <a:pt x="0" y="42"/>
                    </a:lnTo>
                    <a:lnTo>
                      <a:pt x="0" y="36"/>
                    </a:lnTo>
                    <a:lnTo>
                      <a:pt x="6" y="30"/>
                    </a:lnTo>
                    <a:lnTo>
                      <a:pt x="12" y="18"/>
                    </a:lnTo>
                    <a:lnTo>
                      <a:pt x="18" y="12"/>
                    </a:lnTo>
                    <a:lnTo>
                      <a:pt x="18" y="6"/>
                    </a:lnTo>
                    <a:lnTo>
                      <a:pt x="24" y="6"/>
                    </a:lnTo>
                    <a:lnTo>
                      <a:pt x="24" y="0"/>
                    </a:lnTo>
                    <a:lnTo>
                      <a:pt x="30" y="6"/>
                    </a:lnTo>
                    <a:lnTo>
                      <a:pt x="36" y="6"/>
                    </a:lnTo>
                    <a:lnTo>
                      <a:pt x="42" y="6"/>
                    </a:lnTo>
                    <a:lnTo>
                      <a:pt x="48" y="6"/>
                    </a:lnTo>
                    <a:lnTo>
                      <a:pt x="54" y="12"/>
                    </a:lnTo>
                    <a:lnTo>
                      <a:pt x="60" y="12"/>
                    </a:lnTo>
                    <a:lnTo>
                      <a:pt x="66" y="12"/>
                    </a:lnTo>
                    <a:lnTo>
                      <a:pt x="66" y="18"/>
                    </a:lnTo>
                    <a:lnTo>
                      <a:pt x="72"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05" name="Freeform 180"/>
              <p:cNvSpPr>
                <a:spLocks/>
              </p:cNvSpPr>
              <p:nvPr/>
            </p:nvSpPr>
            <p:spPr bwMode="auto">
              <a:xfrm>
                <a:off x="366" y="2256"/>
                <a:ext cx="354" cy="348"/>
              </a:xfrm>
              <a:custGeom>
                <a:avLst/>
                <a:gdLst>
                  <a:gd name="T0" fmla="*/ 330 w 354"/>
                  <a:gd name="T1" fmla="*/ 84 h 348"/>
                  <a:gd name="T2" fmla="*/ 342 w 354"/>
                  <a:gd name="T3" fmla="*/ 108 h 348"/>
                  <a:gd name="T4" fmla="*/ 348 w 354"/>
                  <a:gd name="T5" fmla="*/ 132 h 348"/>
                  <a:gd name="T6" fmla="*/ 348 w 354"/>
                  <a:gd name="T7" fmla="*/ 156 h 348"/>
                  <a:gd name="T8" fmla="*/ 354 w 354"/>
                  <a:gd name="T9" fmla="*/ 186 h 348"/>
                  <a:gd name="T10" fmla="*/ 348 w 354"/>
                  <a:gd name="T11" fmla="*/ 210 h 348"/>
                  <a:gd name="T12" fmla="*/ 342 w 354"/>
                  <a:gd name="T13" fmla="*/ 234 h 348"/>
                  <a:gd name="T14" fmla="*/ 330 w 354"/>
                  <a:gd name="T15" fmla="*/ 258 h 348"/>
                  <a:gd name="T16" fmla="*/ 318 w 354"/>
                  <a:gd name="T17" fmla="*/ 282 h 348"/>
                  <a:gd name="T18" fmla="*/ 300 w 354"/>
                  <a:gd name="T19" fmla="*/ 300 h 348"/>
                  <a:gd name="T20" fmla="*/ 282 w 354"/>
                  <a:gd name="T21" fmla="*/ 318 h 348"/>
                  <a:gd name="T22" fmla="*/ 258 w 354"/>
                  <a:gd name="T23" fmla="*/ 330 h 348"/>
                  <a:gd name="T24" fmla="*/ 234 w 354"/>
                  <a:gd name="T25" fmla="*/ 342 h 348"/>
                  <a:gd name="T26" fmla="*/ 210 w 354"/>
                  <a:gd name="T27" fmla="*/ 348 h 348"/>
                  <a:gd name="T28" fmla="*/ 186 w 354"/>
                  <a:gd name="T29" fmla="*/ 348 h 348"/>
                  <a:gd name="T30" fmla="*/ 156 w 354"/>
                  <a:gd name="T31" fmla="*/ 348 h 348"/>
                  <a:gd name="T32" fmla="*/ 132 w 354"/>
                  <a:gd name="T33" fmla="*/ 348 h 348"/>
                  <a:gd name="T34" fmla="*/ 114 w 354"/>
                  <a:gd name="T35" fmla="*/ 342 h 348"/>
                  <a:gd name="T36" fmla="*/ 90 w 354"/>
                  <a:gd name="T37" fmla="*/ 330 h 348"/>
                  <a:gd name="T38" fmla="*/ 72 w 354"/>
                  <a:gd name="T39" fmla="*/ 318 h 348"/>
                  <a:gd name="T40" fmla="*/ 54 w 354"/>
                  <a:gd name="T41" fmla="*/ 306 h 348"/>
                  <a:gd name="T42" fmla="*/ 36 w 354"/>
                  <a:gd name="T43" fmla="*/ 288 h 348"/>
                  <a:gd name="T44" fmla="*/ 24 w 354"/>
                  <a:gd name="T45" fmla="*/ 270 h 348"/>
                  <a:gd name="T46" fmla="*/ 12 w 354"/>
                  <a:gd name="T47" fmla="*/ 246 h 348"/>
                  <a:gd name="T48" fmla="*/ 6 w 354"/>
                  <a:gd name="T49" fmla="*/ 228 h 348"/>
                  <a:gd name="T50" fmla="*/ 0 w 354"/>
                  <a:gd name="T51" fmla="*/ 204 h 348"/>
                  <a:gd name="T52" fmla="*/ 0 w 354"/>
                  <a:gd name="T53" fmla="*/ 180 h 348"/>
                  <a:gd name="T54" fmla="*/ 0 w 354"/>
                  <a:gd name="T55" fmla="*/ 150 h 348"/>
                  <a:gd name="T56" fmla="*/ 6 w 354"/>
                  <a:gd name="T57" fmla="*/ 126 h 348"/>
                  <a:gd name="T58" fmla="*/ 12 w 354"/>
                  <a:gd name="T59" fmla="*/ 102 h 348"/>
                  <a:gd name="T60" fmla="*/ 24 w 354"/>
                  <a:gd name="T61" fmla="*/ 78 h 348"/>
                  <a:gd name="T62" fmla="*/ 42 w 354"/>
                  <a:gd name="T63" fmla="*/ 60 h 348"/>
                  <a:gd name="T64" fmla="*/ 60 w 354"/>
                  <a:gd name="T65" fmla="*/ 42 h 348"/>
                  <a:gd name="T66" fmla="*/ 78 w 354"/>
                  <a:gd name="T67" fmla="*/ 30 h 348"/>
                  <a:gd name="T68" fmla="*/ 96 w 354"/>
                  <a:gd name="T69" fmla="*/ 18 h 348"/>
                  <a:gd name="T70" fmla="*/ 120 w 354"/>
                  <a:gd name="T71" fmla="*/ 6 h 348"/>
                  <a:gd name="T72" fmla="*/ 144 w 354"/>
                  <a:gd name="T73" fmla="*/ 0 h 348"/>
                  <a:gd name="T74" fmla="*/ 168 w 354"/>
                  <a:gd name="T75" fmla="*/ 0 h 348"/>
                  <a:gd name="T76" fmla="*/ 192 w 354"/>
                  <a:gd name="T77" fmla="*/ 0 h 348"/>
                  <a:gd name="T78" fmla="*/ 216 w 354"/>
                  <a:gd name="T79" fmla="*/ 0 h 348"/>
                  <a:gd name="T80" fmla="*/ 240 w 354"/>
                  <a:gd name="T81" fmla="*/ 12 h 348"/>
                  <a:gd name="T82" fmla="*/ 252 w 354"/>
                  <a:gd name="T83" fmla="*/ 12 h 348"/>
                  <a:gd name="T84" fmla="*/ 264 w 354"/>
                  <a:gd name="T85" fmla="*/ 24 h 348"/>
                  <a:gd name="T86" fmla="*/ 276 w 354"/>
                  <a:gd name="T87" fmla="*/ 30 h 348"/>
                  <a:gd name="T88" fmla="*/ 288 w 354"/>
                  <a:gd name="T89" fmla="*/ 36 h 348"/>
                  <a:gd name="T90" fmla="*/ 300 w 354"/>
                  <a:gd name="T91" fmla="*/ 48 h 348"/>
                  <a:gd name="T92" fmla="*/ 312 w 354"/>
                  <a:gd name="T93" fmla="*/ 60 h 348"/>
                  <a:gd name="T94" fmla="*/ 318 w 354"/>
                  <a:gd name="T95" fmla="*/ 72 h 348"/>
                  <a:gd name="T96" fmla="*/ 330 w 354"/>
                  <a:gd name="T97" fmla="*/ 84 h 3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4" h="348">
                    <a:moveTo>
                      <a:pt x="330" y="84"/>
                    </a:moveTo>
                    <a:lnTo>
                      <a:pt x="342" y="108"/>
                    </a:lnTo>
                    <a:lnTo>
                      <a:pt x="348" y="132"/>
                    </a:lnTo>
                    <a:lnTo>
                      <a:pt x="348" y="156"/>
                    </a:lnTo>
                    <a:lnTo>
                      <a:pt x="354" y="186"/>
                    </a:lnTo>
                    <a:lnTo>
                      <a:pt x="348" y="210"/>
                    </a:lnTo>
                    <a:lnTo>
                      <a:pt x="342" y="234"/>
                    </a:lnTo>
                    <a:lnTo>
                      <a:pt x="330" y="258"/>
                    </a:lnTo>
                    <a:lnTo>
                      <a:pt x="318" y="282"/>
                    </a:lnTo>
                    <a:lnTo>
                      <a:pt x="300" y="300"/>
                    </a:lnTo>
                    <a:lnTo>
                      <a:pt x="282" y="318"/>
                    </a:lnTo>
                    <a:lnTo>
                      <a:pt x="258" y="330"/>
                    </a:lnTo>
                    <a:lnTo>
                      <a:pt x="234" y="342"/>
                    </a:lnTo>
                    <a:lnTo>
                      <a:pt x="210" y="348"/>
                    </a:lnTo>
                    <a:lnTo>
                      <a:pt x="186" y="348"/>
                    </a:lnTo>
                    <a:lnTo>
                      <a:pt x="156" y="348"/>
                    </a:lnTo>
                    <a:lnTo>
                      <a:pt x="132" y="348"/>
                    </a:lnTo>
                    <a:lnTo>
                      <a:pt x="114" y="342"/>
                    </a:lnTo>
                    <a:lnTo>
                      <a:pt x="90" y="330"/>
                    </a:lnTo>
                    <a:lnTo>
                      <a:pt x="72" y="318"/>
                    </a:lnTo>
                    <a:lnTo>
                      <a:pt x="54" y="306"/>
                    </a:lnTo>
                    <a:lnTo>
                      <a:pt x="36" y="288"/>
                    </a:lnTo>
                    <a:lnTo>
                      <a:pt x="24" y="270"/>
                    </a:lnTo>
                    <a:lnTo>
                      <a:pt x="12" y="246"/>
                    </a:lnTo>
                    <a:lnTo>
                      <a:pt x="6" y="228"/>
                    </a:lnTo>
                    <a:lnTo>
                      <a:pt x="0" y="204"/>
                    </a:lnTo>
                    <a:lnTo>
                      <a:pt x="0" y="180"/>
                    </a:lnTo>
                    <a:lnTo>
                      <a:pt x="0" y="150"/>
                    </a:lnTo>
                    <a:lnTo>
                      <a:pt x="6" y="126"/>
                    </a:lnTo>
                    <a:lnTo>
                      <a:pt x="12" y="102"/>
                    </a:lnTo>
                    <a:lnTo>
                      <a:pt x="24" y="78"/>
                    </a:lnTo>
                    <a:lnTo>
                      <a:pt x="42" y="60"/>
                    </a:lnTo>
                    <a:lnTo>
                      <a:pt x="60" y="42"/>
                    </a:lnTo>
                    <a:lnTo>
                      <a:pt x="78" y="30"/>
                    </a:lnTo>
                    <a:lnTo>
                      <a:pt x="96" y="18"/>
                    </a:lnTo>
                    <a:lnTo>
                      <a:pt x="120" y="6"/>
                    </a:lnTo>
                    <a:lnTo>
                      <a:pt x="144" y="0"/>
                    </a:lnTo>
                    <a:lnTo>
                      <a:pt x="168" y="0"/>
                    </a:lnTo>
                    <a:lnTo>
                      <a:pt x="192" y="0"/>
                    </a:lnTo>
                    <a:lnTo>
                      <a:pt x="216" y="0"/>
                    </a:lnTo>
                    <a:lnTo>
                      <a:pt x="240" y="12"/>
                    </a:lnTo>
                    <a:lnTo>
                      <a:pt x="252" y="12"/>
                    </a:lnTo>
                    <a:lnTo>
                      <a:pt x="264" y="24"/>
                    </a:lnTo>
                    <a:lnTo>
                      <a:pt x="276" y="30"/>
                    </a:lnTo>
                    <a:lnTo>
                      <a:pt x="288" y="36"/>
                    </a:lnTo>
                    <a:lnTo>
                      <a:pt x="300" y="48"/>
                    </a:lnTo>
                    <a:lnTo>
                      <a:pt x="312" y="60"/>
                    </a:lnTo>
                    <a:lnTo>
                      <a:pt x="318" y="72"/>
                    </a:lnTo>
                    <a:lnTo>
                      <a:pt x="330" y="84"/>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06" name="Freeform 181"/>
              <p:cNvSpPr>
                <a:spLocks/>
              </p:cNvSpPr>
              <p:nvPr/>
            </p:nvSpPr>
            <p:spPr bwMode="auto">
              <a:xfrm>
                <a:off x="858" y="2256"/>
                <a:ext cx="186" cy="108"/>
              </a:xfrm>
              <a:custGeom>
                <a:avLst/>
                <a:gdLst>
                  <a:gd name="T0" fmla="*/ 186 w 186"/>
                  <a:gd name="T1" fmla="*/ 6 h 108"/>
                  <a:gd name="T2" fmla="*/ 186 w 186"/>
                  <a:gd name="T3" fmla="*/ 18 h 108"/>
                  <a:gd name="T4" fmla="*/ 186 w 186"/>
                  <a:gd name="T5" fmla="*/ 30 h 108"/>
                  <a:gd name="T6" fmla="*/ 186 w 186"/>
                  <a:gd name="T7" fmla="*/ 42 h 108"/>
                  <a:gd name="T8" fmla="*/ 186 w 186"/>
                  <a:gd name="T9" fmla="*/ 54 h 108"/>
                  <a:gd name="T10" fmla="*/ 186 w 186"/>
                  <a:gd name="T11" fmla="*/ 66 h 108"/>
                  <a:gd name="T12" fmla="*/ 186 w 186"/>
                  <a:gd name="T13" fmla="*/ 78 h 108"/>
                  <a:gd name="T14" fmla="*/ 186 w 186"/>
                  <a:gd name="T15" fmla="*/ 90 h 108"/>
                  <a:gd name="T16" fmla="*/ 186 w 186"/>
                  <a:gd name="T17" fmla="*/ 108 h 108"/>
                  <a:gd name="T18" fmla="*/ 168 w 186"/>
                  <a:gd name="T19" fmla="*/ 108 h 108"/>
                  <a:gd name="T20" fmla="*/ 156 w 186"/>
                  <a:gd name="T21" fmla="*/ 108 h 108"/>
                  <a:gd name="T22" fmla="*/ 144 w 186"/>
                  <a:gd name="T23" fmla="*/ 108 h 108"/>
                  <a:gd name="T24" fmla="*/ 126 w 186"/>
                  <a:gd name="T25" fmla="*/ 108 h 108"/>
                  <a:gd name="T26" fmla="*/ 114 w 186"/>
                  <a:gd name="T27" fmla="*/ 108 h 108"/>
                  <a:gd name="T28" fmla="*/ 96 w 186"/>
                  <a:gd name="T29" fmla="*/ 108 h 108"/>
                  <a:gd name="T30" fmla="*/ 84 w 186"/>
                  <a:gd name="T31" fmla="*/ 108 h 108"/>
                  <a:gd name="T32" fmla="*/ 66 w 186"/>
                  <a:gd name="T33" fmla="*/ 108 h 108"/>
                  <a:gd name="T34" fmla="*/ 6 w 186"/>
                  <a:gd name="T35" fmla="*/ 108 h 108"/>
                  <a:gd name="T36" fmla="*/ 0 w 186"/>
                  <a:gd name="T37" fmla="*/ 96 h 108"/>
                  <a:gd name="T38" fmla="*/ 0 w 186"/>
                  <a:gd name="T39" fmla="*/ 84 h 108"/>
                  <a:gd name="T40" fmla="*/ 0 w 186"/>
                  <a:gd name="T41" fmla="*/ 72 h 108"/>
                  <a:gd name="T42" fmla="*/ 6 w 186"/>
                  <a:gd name="T43" fmla="*/ 60 h 108"/>
                  <a:gd name="T44" fmla="*/ 6 w 186"/>
                  <a:gd name="T45" fmla="*/ 42 h 108"/>
                  <a:gd name="T46" fmla="*/ 6 w 186"/>
                  <a:gd name="T47" fmla="*/ 30 h 108"/>
                  <a:gd name="T48" fmla="*/ 6 w 186"/>
                  <a:gd name="T49" fmla="*/ 18 h 108"/>
                  <a:gd name="T50" fmla="*/ 6 w 186"/>
                  <a:gd name="T51" fmla="*/ 6 h 108"/>
                  <a:gd name="T52" fmla="*/ 24 w 186"/>
                  <a:gd name="T53" fmla="*/ 6 h 108"/>
                  <a:gd name="T54" fmla="*/ 42 w 186"/>
                  <a:gd name="T55" fmla="*/ 6 h 108"/>
                  <a:gd name="T56" fmla="*/ 66 w 186"/>
                  <a:gd name="T57" fmla="*/ 0 h 108"/>
                  <a:gd name="T58" fmla="*/ 90 w 186"/>
                  <a:gd name="T59" fmla="*/ 0 h 108"/>
                  <a:gd name="T60" fmla="*/ 108 w 186"/>
                  <a:gd name="T61" fmla="*/ 0 h 108"/>
                  <a:gd name="T62" fmla="*/ 132 w 186"/>
                  <a:gd name="T63" fmla="*/ 0 h 108"/>
                  <a:gd name="T64" fmla="*/ 156 w 186"/>
                  <a:gd name="T65" fmla="*/ 0 h 108"/>
                  <a:gd name="T66" fmla="*/ 174 w 186"/>
                  <a:gd name="T67" fmla="*/ 0 h 108"/>
                  <a:gd name="T68" fmla="*/ 186 w 186"/>
                  <a:gd name="T69" fmla="*/ 6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108">
                    <a:moveTo>
                      <a:pt x="186" y="6"/>
                    </a:moveTo>
                    <a:lnTo>
                      <a:pt x="186" y="18"/>
                    </a:lnTo>
                    <a:lnTo>
                      <a:pt x="186" y="30"/>
                    </a:lnTo>
                    <a:lnTo>
                      <a:pt x="186" y="42"/>
                    </a:lnTo>
                    <a:lnTo>
                      <a:pt x="186" y="54"/>
                    </a:lnTo>
                    <a:lnTo>
                      <a:pt x="186" y="66"/>
                    </a:lnTo>
                    <a:lnTo>
                      <a:pt x="186" y="78"/>
                    </a:lnTo>
                    <a:lnTo>
                      <a:pt x="186" y="90"/>
                    </a:lnTo>
                    <a:lnTo>
                      <a:pt x="186" y="108"/>
                    </a:lnTo>
                    <a:lnTo>
                      <a:pt x="168" y="108"/>
                    </a:lnTo>
                    <a:lnTo>
                      <a:pt x="156" y="108"/>
                    </a:lnTo>
                    <a:lnTo>
                      <a:pt x="144" y="108"/>
                    </a:lnTo>
                    <a:lnTo>
                      <a:pt x="126" y="108"/>
                    </a:lnTo>
                    <a:lnTo>
                      <a:pt x="114" y="108"/>
                    </a:lnTo>
                    <a:lnTo>
                      <a:pt x="96" y="108"/>
                    </a:lnTo>
                    <a:lnTo>
                      <a:pt x="84" y="108"/>
                    </a:lnTo>
                    <a:lnTo>
                      <a:pt x="66" y="108"/>
                    </a:lnTo>
                    <a:lnTo>
                      <a:pt x="6" y="108"/>
                    </a:lnTo>
                    <a:lnTo>
                      <a:pt x="0" y="96"/>
                    </a:lnTo>
                    <a:lnTo>
                      <a:pt x="0" y="84"/>
                    </a:lnTo>
                    <a:lnTo>
                      <a:pt x="0" y="72"/>
                    </a:lnTo>
                    <a:lnTo>
                      <a:pt x="6" y="60"/>
                    </a:lnTo>
                    <a:lnTo>
                      <a:pt x="6" y="42"/>
                    </a:lnTo>
                    <a:lnTo>
                      <a:pt x="6" y="30"/>
                    </a:lnTo>
                    <a:lnTo>
                      <a:pt x="6" y="18"/>
                    </a:lnTo>
                    <a:lnTo>
                      <a:pt x="6" y="6"/>
                    </a:lnTo>
                    <a:lnTo>
                      <a:pt x="24" y="6"/>
                    </a:lnTo>
                    <a:lnTo>
                      <a:pt x="42" y="6"/>
                    </a:lnTo>
                    <a:lnTo>
                      <a:pt x="66" y="0"/>
                    </a:lnTo>
                    <a:lnTo>
                      <a:pt x="90" y="0"/>
                    </a:lnTo>
                    <a:lnTo>
                      <a:pt x="108" y="0"/>
                    </a:lnTo>
                    <a:lnTo>
                      <a:pt x="132" y="0"/>
                    </a:lnTo>
                    <a:lnTo>
                      <a:pt x="156" y="0"/>
                    </a:lnTo>
                    <a:lnTo>
                      <a:pt x="174" y="0"/>
                    </a:lnTo>
                    <a:lnTo>
                      <a:pt x="18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07" name="Freeform 182"/>
              <p:cNvSpPr>
                <a:spLocks/>
              </p:cNvSpPr>
              <p:nvPr/>
            </p:nvSpPr>
            <p:spPr bwMode="auto">
              <a:xfrm>
                <a:off x="1770" y="2256"/>
                <a:ext cx="12" cy="6"/>
              </a:xfrm>
              <a:custGeom>
                <a:avLst/>
                <a:gdLst>
                  <a:gd name="T0" fmla="*/ 12 w 12"/>
                  <a:gd name="T1" fmla="*/ 6 h 6"/>
                  <a:gd name="T2" fmla="*/ 6 w 12"/>
                  <a:gd name="T3" fmla="*/ 6 h 6"/>
                  <a:gd name="T4" fmla="*/ 0 w 12"/>
                  <a:gd name="T5" fmla="*/ 6 h 6"/>
                  <a:gd name="T6" fmla="*/ 0 w 12"/>
                  <a:gd name="T7" fmla="*/ 0 h 6"/>
                  <a:gd name="T8" fmla="*/ 6 w 12"/>
                  <a:gd name="T9" fmla="*/ 0 h 6"/>
                  <a:gd name="T10" fmla="*/ 6 w 12"/>
                  <a:gd name="T11" fmla="*/ 0 h 6"/>
                  <a:gd name="T12" fmla="*/ 12 w 12"/>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
                    <a:moveTo>
                      <a:pt x="12" y="6"/>
                    </a:moveTo>
                    <a:lnTo>
                      <a:pt x="6" y="6"/>
                    </a:lnTo>
                    <a:lnTo>
                      <a:pt x="0" y="6"/>
                    </a:lnTo>
                    <a:lnTo>
                      <a:pt x="0" y="0"/>
                    </a:lnTo>
                    <a:lnTo>
                      <a:pt x="6" y="0"/>
                    </a:lnTo>
                    <a:lnTo>
                      <a:pt x="1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08" name="Freeform 183"/>
              <p:cNvSpPr>
                <a:spLocks/>
              </p:cNvSpPr>
              <p:nvPr/>
            </p:nvSpPr>
            <p:spPr bwMode="auto">
              <a:xfrm>
                <a:off x="1386" y="2262"/>
                <a:ext cx="12" cy="12"/>
              </a:xfrm>
              <a:custGeom>
                <a:avLst/>
                <a:gdLst>
                  <a:gd name="T0" fmla="*/ 12 w 12"/>
                  <a:gd name="T1" fmla="*/ 6 h 12"/>
                  <a:gd name="T2" fmla="*/ 6 w 12"/>
                  <a:gd name="T3" fmla="*/ 6 h 12"/>
                  <a:gd name="T4" fmla="*/ 6 w 12"/>
                  <a:gd name="T5" fmla="*/ 12 h 12"/>
                  <a:gd name="T6" fmla="*/ 0 w 12"/>
                  <a:gd name="T7" fmla="*/ 6 h 12"/>
                  <a:gd name="T8" fmla="*/ 0 w 12"/>
                  <a:gd name="T9" fmla="*/ 0 h 12"/>
                  <a:gd name="T10" fmla="*/ 6 w 12"/>
                  <a:gd name="T11" fmla="*/ 0 h 12"/>
                  <a:gd name="T12" fmla="*/ 6 w 12"/>
                  <a:gd name="T13" fmla="*/ 0 h 12"/>
                  <a:gd name="T14" fmla="*/ 6 w 12"/>
                  <a:gd name="T15" fmla="*/ 6 h 12"/>
                  <a:gd name="T16" fmla="*/ 12 w 12"/>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2">
                    <a:moveTo>
                      <a:pt x="12" y="6"/>
                    </a:moveTo>
                    <a:lnTo>
                      <a:pt x="6" y="6"/>
                    </a:lnTo>
                    <a:lnTo>
                      <a:pt x="6" y="12"/>
                    </a:lnTo>
                    <a:lnTo>
                      <a:pt x="0" y="6"/>
                    </a:lnTo>
                    <a:lnTo>
                      <a:pt x="0" y="0"/>
                    </a:lnTo>
                    <a:lnTo>
                      <a:pt x="6" y="0"/>
                    </a:lnTo>
                    <a:lnTo>
                      <a:pt x="6" y="6"/>
                    </a:lnTo>
                    <a:lnTo>
                      <a:pt x="1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09" name="Freeform 184"/>
              <p:cNvSpPr>
                <a:spLocks/>
              </p:cNvSpPr>
              <p:nvPr/>
            </p:nvSpPr>
            <p:spPr bwMode="auto">
              <a:xfrm>
                <a:off x="2106" y="2262"/>
                <a:ext cx="354" cy="348"/>
              </a:xfrm>
              <a:custGeom>
                <a:avLst/>
                <a:gdLst>
                  <a:gd name="T0" fmla="*/ 342 w 354"/>
                  <a:gd name="T1" fmla="*/ 108 h 348"/>
                  <a:gd name="T2" fmla="*/ 354 w 354"/>
                  <a:gd name="T3" fmla="*/ 156 h 348"/>
                  <a:gd name="T4" fmla="*/ 354 w 354"/>
                  <a:gd name="T5" fmla="*/ 204 h 348"/>
                  <a:gd name="T6" fmla="*/ 348 w 354"/>
                  <a:gd name="T7" fmla="*/ 222 h 348"/>
                  <a:gd name="T8" fmla="*/ 324 w 354"/>
                  <a:gd name="T9" fmla="*/ 270 h 348"/>
                  <a:gd name="T10" fmla="*/ 276 w 354"/>
                  <a:gd name="T11" fmla="*/ 318 h 348"/>
                  <a:gd name="T12" fmla="*/ 216 w 354"/>
                  <a:gd name="T13" fmla="*/ 348 h 348"/>
                  <a:gd name="T14" fmla="*/ 150 w 354"/>
                  <a:gd name="T15" fmla="*/ 348 h 348"/>
                  <a:gd name="T16" fmla="*/ 90 w 354"/>
                  <a:gd name="T17" fmla="*/ 324 h 348"/>
                  <a:gd name="T18" fmla="*/ 66 w 354"/>
                  <a:gd name="T19" fmla="*/ 306 h 348"/>
                  <a:gd name="T20" fmla="*/ 96 w 354"/>
                  <a:gd name="T21" fmla="*/ 324 h 348"/>
                  <a:gd name="T22" fmla="*/ 144 w 354"/>
                  <a:gd name="T23" fmla="*/ 342 h 348"/>
                  <a:gd name="T24" fmla="*/ 192 w 354"/>
                  <a:gd name="T25" fmla="*/ 348 h 348"/>
                  <a:gd name="T26" fmla="*/ 234 w 354"/>
                  <a:gd name="T27" fmla="*/ 336 h 348"/>
                  <a:gd name="T28" fmla="*/ 252 w 354"/>
                  <a:gd name="T29" fmla="*/ 330 h 348"/>
                  <a:gd name="T30" fmla="*/ 270 w 354"/>
                  <a:gd name="T31" fmla="*/ 318 h 348"/>
                  <a:gd name="T32" fmla="*/ 294 w 354"/>
                  <a:gd name="T33" fmla="*/ 294 h 348"/>
                  <a:gd name="T34" fmla="*/ 324 w 354"/>
                  <a:gd name="T35" fmla="*/ 258 h 348"/>
                  <a:gd name="T36" fmla="*/ 336 w 354"/>
                  <a:gd name="T37" fmla="*/ 222 h 348"/>
                  <a:gd name="T38" fmla="*/ 342 w 354"/>
                  <a:gd name="T39" fmla="*/ 204 h 348"/>
                  <a:gd name="T40" fmla="*/ 330 w 354"/>
                  <a:gd name="T41" fmla="*/ 204 h 348"/>
                  <a:gd name="T42" fmla="*/ 324 w 354"/>
                  <a:gd name="T43" fmla="*/ 228 h 348"/>
                  <a:gd name="T44" fmla="*/ 312 w 354"/>
                  <a:gd name="T45" fmla="*/ 252 h 348"/>
                  <a:gd name="T46" fmla="*/ 294 w 354"/>
                  <a:gd name="T47" fmla="*/ 270 h 348"/>
                  <a:gd name="T48" fmla="*/ 276 w 354"/>
                  <a:gd name="T49" fmla="*/ 282 h 348"/>
                  <a:gd name="T50" fmla="*/ 264 w 354"/>
                  <a:gd name="T51" fmla="*/ 300 h 348"/>
                  <a:gd name="T52" fmla="*/ 240 w 354"/>
                  <a:gd name="T53" fmla="*/ 312 h 348"/>
                  <a:gd name="T54" fmla="*/ 222 w 354"/>
                  <a:gd name="T55" fmla="*/ 312 h 348"/>
                  <a:gd name="T56" fmla="*/ 204 w 354"/>
                  <a:gd name="T57" fmla="*/ 318 h 348"/>
                  <a:gd name="T58" fmla="*/ 180 w 354"/>
                  <a:gd name="T59" fmla="*/ 324 h 348"/>
                  <a:gd name="T60" fmla="*/ 162 w 354"/>
                  <a:gd name="T61" fmla="*/ 324 h 348"/>
                  <a:gd name="T62" fmla="*/ 138 w 354"/>
                  <a:gd name="T63" fmla="*/ 324 h 348"/>
                  <a:gd name="T64" fmla="*/ 120 w 354"/>
                  <a:gd name="T65" fmla="*/ 318 h 348"/>
                  <a:gd name="T66" fmla="*/ 120 w 354"/>
                  <a:gd name="T67" fmla="*/ 312 h 348"/>
                  <a:gd name="T68" fmla="*/ 102 w 354"/>
                  <a:gd name="T69" fmla="*/ 300 h 348"/>
                  <a:gd name="T70" fmla="*/ 90 w 354"/>
                  <a:gd name="T71" fmla="*/ 294 h 348"/>
                  <a:gd name="T72" fmla="*/ 72 w 354"/>
                  <a:gd name="T73" fmla="*/ 282 h 348"/>
                  <a:gd name="T74" fmla="*/ 60 w 354"/>
                  <a:gd name="T75" fmla="*/ 264 h 348"/>
                  <a:gd name="T76" fmla="*/ 42 w 354"/>
                  <a:gd name="T77" fmla="*/ 246 h 348"/>
                  <a:gd name="T78" fmla="*/ 30 w 354"/>
                  <a:gd name="T79" fmla="*/ 228 h 348"/>
                  <a:gd name="T80" fmla="*/ 18 w 354"/>
                  <a:gd name="T81" fmla="*/ 192 h 348"/>
                  <a:gd name="T82" fmla="*/ 18 w 354"/>
                  <a:gd name="T83" fmla="*/ 162 h 348"/>
                  <a:gd name="T84" fmla="*/ 24 w 354"/>
                  <a:gd name="T85" fmla="*/ 132 h 348"/>
                  <a:gd name="T86" fmla="*/ 6 w 354"/>
                  <a:gd name="T87" fmla="*/ 150 h 348"/>
                  <a:gd name="T88" fmla="*/ 6 w 354"/>
                  <a:gd name="T89" fmla="*/ 192 h 348"/>
                  <a:gd name="T90" fmla="*/ 24 w 354"/>
                  <a:gd name="T91" fmla="*/ 234 h 348"/>
                  <a:gd name="T92" fmla="*/ 30 w 354"/>
                  <a:gd name="T93" fmla="*/ 258 h 348"/>
                  <a:gd name="T94" fmla="*/ 42 w 354"/>
                  <a:gd name="T95" fmla="*/ 282 h 348"/>
                  <a:gd name="T96" fmla="*/ 42 w 354"/>
                  <a:gd name="T97" fmla="*/ 282 h 348"/>
                  <a:gd name="T98" fmla="*/ 12 w 354"/>
                  <a:gd name="T99" fmla="*/ 228 h 348"/>
                  <a:gd name="T100" fmla="*/ 0 w 354"/>
                  <a:gd name="T101" fmla="*/ 162 h 348"/>
                  <a:gd name="T102" fmla="*/ 18 w 354"/>
                  <a:gd name="T103" fmla="*/ 96 h 348"/>
                  <a:gd name="T104" fmla="*/ 60 w 354"/>
                  <a:gd name="T105" fmla="*/ 36 h 348"/>
                  <a:gd name="T106" fmla="*/ 132 w 354"/>
                  <a:gd name="T107" fmla="*/ 6 h 348"/>
                  <a:gd name="T108" fmla="*/ 210 w 354"/>
                  <a:gd name="T109" fmla="*/ 0 h 348"/>
                  <a:gd name="T110" fmla="*/ 288 w 354"/>
                  <a:gd name="T111" fmla="*/ 36 h 3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4" h="348">
                    <a:moveTo>
                      <a:pt x="324" y="78"/>
                    </a:moveTo>
                    <a:lnTo>
                      <a:pt x="336" y="90"/>
                    </a:lnTo>
                    <a:lnTo>
                      <a:pt x="342" y="108"/>
                    </a:lnTo>
                    <a:lnTo>
                      <a:pt x="348" y="120"/>
                    </a:lnTo>
                    <a:lnTo>
                      <a:pt x="348" y="138"/>
                    </a:lnTo>
                    <a:lnTo>
                      <a:pt x="354" y="156"/>
                    </a:lnTo>
                    <a:lnTo>
                      <a:pt x="354" y="168"/>
                    </a:lnTo>
                    <a:lnTo>
                      <a:pt x="354" y="186"/>
                    </a:lnTo>
                    <a:lnTo>
                      <a:pt x="354" y="204"/>
                    </a:lnTo>
                    <a:lnTo>
                      <a:pt x="348" y="210"/>
                    </a:lnTo>
                    <a:lnTo>
                      <a:pt x="348" y="216"/>
                    </a:lnTo>
                    <a:lnTo>
                      <a:pt x="348" y="222"/>
                    </a:lnTo>
                    <a:lnTo>
                      <a:pt x="348" y="228"/>
                    </a:lnTo>
                    <a:lnTo>
                      <a:pt x="336" y="252"/>
                    </a:lnTo>
                    <a:lnTo>
                      <a:pt x="324" y="270"/>
                    </a:lnTo>
                    <a:lnTo>
                      <a:pt x="312" y="288"/>
                    </a:lnTo>
                    <a:lnTo>
                      <a:pt x="294" y="306"/>
                    </a:lnTo>
                    <a:lnTo>
                      <a:pt x="276" y="318"/>
                    </a:lnTo>
                    <a:lnTo>
                      <a:pt x="258" y="330"/>
                    </a:lnTo>
                    <a:lnTo>
                      <a:pt x="240" y="342"/>
                    </a:lnTo>
                    <a:lnTo>
                      <a:pt x="216" y="348"/>
                    </a:lnTo>
                    <a:lnTo>
                      <a:pt x="192" y="348"/>
                    </a:lnTo>
                    <a:lnTo>
                      <a:pt x="174" y="348"/>
                    </a:lnTo>
                    <a:lnTo>
                      <a:pt x="150" y="348"/>
                    </a:lnTo>
                    <a:lnTo>
                      <a:pt x="132" y="342"/>
                    </a:lnTo>
                    <a:lnTo>
                      <a:pt x="114" y="336"/>
                    </a:lnTo>
                    <a:lnTo>
                      <a:pt x="90" y="324"/>
                    </a:lnTo>
                    <a:lnTo>
                      <a:pt x="78" y="318"/>
                    </a:lnTo>
                    <a:lnTo>
                      <a:pt x="60" y="306"/>
                    </a:lnTo>
                    <a:lnTo>
                      <a:pt x="66" y="306"/>
                    </a:lnTo>
                    <a:lnTo>
                      <a:pt x="78" y="312"/>
                    </a:lnTo>
                    <a:lnTo>
                      <a:pt x="84" y="318"/>
                    </a:lnTo>
                    <a:lnTo>
                      <a:pt x="96" y="324"/>
                    </a:lnTo>
                    <a:lnTo>
                      <a:pt x="108" y="330"/>
                    </a:lnTo>
                    <a:lnTo>
                      <a:pt x="126" y="336"/>
                    </a:lnTo>
                    <a:lnTo>
                      <a:pt x="144" y="342"/>
                    </a:lnTo>
                    <a:lnTo>
                      <a:pt x="156" y="342"/>
                    </a:lnTo>
                    <a:lnTo>
                      <a:pt x="174" y="348"/>
                    </a:lnTo>
                    <a:lnTo>
                      <a:pt x="192" y="348"/>
                    </a:lnTo>
                    <a:lnTo>
                      <a:pt x="210" y="342"/>
                    </a:lnTo>
                    <a:lnTo>
                      <a:pt x="222" y="336"/>
                    </a:lnTo>
                    <a:lnTo>
                      <a:pt x="234" y="336"/>
                    </a:lnTo>
                    <a:lnTo>
                      <a:pt x="240" y="336"/>
                    </a:lnTo>
                    <a:lnTo>
                      <a:pt x="246" y="330"/>
                    </a:lnTo>
                    <a:lnTo>
                      <a:pt x="252" y="330"/>
                    </a:lnTo>
                    <a:lnTo>
                      <a:pt x="258" y="324"/>
                    </a:lnTo>
                    <a:lnTo>
                      <a:pt x="264" y="324"/>
                    </a:lnTo>
                    <a:lnTo>
                      <a:pt x="270" y="318"/>
                    </a:lnTo>
                    <a:lnTo>
                      <a:pt x="276" y="318"/>
                    </a:lnTo>
                    <a:lnTo>
                      <a:pt x="282" y="306"/>
                    </a:lnTo>
                    <a:lnTo>
                      <a:pt x="294" y="294"/>
                    </a:lnTo>
                    <a:lnTo>
                      <a:pt x="306" y="282"/>
                    </a:lnTo>
                    <a:lnTo>
                      <a:pt x="312" y="276"/>
                    </a:lnTo>
                    <a:lnTo>
                      <a:pt x="324" y="258"/>
                    </a:lnTo>
                    <a:lnTo>
                      <a:pt x="330" y="252"/>
                    </a:lnTo>
                    <a:lnTo>
                      <a:pt x="336" y="234"/>
                    </a:lnTo>
                    <a:lnTo>
                      <a:pt x="336" y="222"/>
                    </a:lnTo>
                    <a:lnTo>
                      <a:pt x="342" y="216"/>
                    </a:lnTo>
                    <a:lnTo>
                      <a:pt x="342" y="210"/>
                    </a:lnTo>
                    <a:lnTo>
                      <a:pt x="342" y="204"/>
                    </a:lnTo>
                    <a:lnTo>
                      <a:pt x="336" y="198"/>
                    </a:lnTo>
                    <a:lnTo>
                      <a:pt x="330" y="198"/>
                    </a:lnTo>
                    <a:lnTo>
                      <a:pt x="330" y="204"/>
                    </a:lnTo>
                    <a:lnTo>
                      <a:pt x="330" y="216"/>
                    </a:lnTo>
                    <a:lnTo>
                      <a:pt x="330" y="222"/>
                    </a:lnTo>
                    <a:lnTo>
                      <a:pt x="324" y="228"/>
                    </a:lnTo>
                    <a:lnTo>
                      <a:pt x="324" y="240"/>
                    </a:lnTo>
                    <a:lnTo>
                      <a:pt x="318" y="246"/>
                    </a:lnTo>
                    <a:lnTo>
                      <a:pt x="312" y="252"/>
                    </a:lnTo>
                    <a:lnTo>
                      <a:pt x="306" y="258"/>
                    </a:lnTo>
                    <a:lnTo>
                      <a:pt x="300" y="264"/>
                    </a:lnTo>
                    <a:lnTo>
                      <a:pt x="294" y="270"/>
                    </a:lnTo>
                    <a:lnTo>
                      <a:pt x="288" y="282"/>
                    </a:lnTo>
                    <a:lnTo>
                      <a:pt x="282" y="276"/>
                    </a:lnTo>
                    <a:lnTo>
                      <a:pt x="276" y="282"/>
                    </a:lnTo>
                    <a:lnTo>
                      <a:pt x="270" y="288"/>
                    </a:lnTo>
                    <a:lnTo>
                      <a:pt x="264" y="300"/>
                    </a:lnTo>
                    <a:lnTo>
                      <a:pt x="252" y="300"/>
                    </a:lnTo>
                    <a:lnTo>
                      <a:pt x="246" y="306"/>
                    </a:lnTo>
                    <a:lnTo>
                      <a:pt x="240" y="312"/>
                    </a:lnTo>
                    <a:lnTo>
                      <a:pt x="234" y="312"/>
                    </a:lnTo>
                    <a:lnTo>
                      <a:pt x="228" y="312"/>
                    </a:lnTo>
                    <a:lnTo>
                      <a:pt x="222" y="312"/>
                    </a:lnTo>
                    <a:lnTo>
                      <a:pt x="216" y="318"/>
                    </a:lnTo>
                    <a:lnTo>
                      <a:pt x="210" y="318"/>
                    </a:lnTo>
                    <a:lnTo>
                      <a:pt x="204" y="318"/>
                    </a:lnTo>
                    <a:lnTo>
                      <a:pt x="192" y="318"/>
                    </a:lnTo>
                    <a:lnTo>
                      <a:pt x="186" y="318"/>
                    </a:lnTo>
                    <a:lnTo>
                      <a:pt x="180" y="324"/>
                    </a:lnTo>
                    <a:lnTo>
                      <a:pt x="174" y="324"/>
                    </a:lnTo>
                    <a:lnTo>
                      <a:pt x="168" y="324"/>
                    </a:lnTo>
                    <a:lnTo>
                      <a:pt x="162" y="324"/>
                    </a:lnTo>
                    <a:lnTo>
                      <a:pt x="156" y="324"/>
                    </a:lnTo>
                    <a:lnTo>
                      <a:pt x="150" y="324"/>
                    </a:lnTo>
                    <a:lnTo>
                      <a:pt x="138" y="324"/>
                    </a:lnTo>
                    <a:lnTo>
                      <a:pt x="132" y="318"/>
                    </a:lnTo>
                    <a:lnTo>
                      <a:pt x="126" y="318"/>
                    </a:lnTo>
                    <a:lnTo>
                      <a:pt x="120" y="318"/>
                    </a:lnTo>
                    <a:lnTo>
                      <a:pt x="126" y="312"/>
                    </a:lnTo>
                    <a:lnTo>
                      <a:pt x="120" y="312"/>
                    </a:lnTo>
                    <a:lnTo>
                      <a:pt x="114" y="306"/>
                    </a:lnTo>
                    <a:lnTo>
                      <a:pt x="108" y="306"/>
                    </a:lnTo>
                    <a:lnTo>
                      <a:pt x="102" y="300"/>
                    </a:lnTo>
                    <a:lnTo>
                      <a:pt x="96" y="300"/>
                    </a:lnTo>
                    <a:lnTo>
                      <a:pt x="90" y="294"/>
                    </a:lnTo>
                    <a:lnTo>
                      <a:pt x="84" y="288"/>
                    </a:lnTo>
                    <a:lnTo>
                      <a:pt x="78" y="282"/>
                    </a:lnTo>
                    <a:lnTo>
                      <a:pt x="72" y="282"/>
                    </a:lnTo>
                    <a:lnTo>
                      <a:pt x="66" y="276"/>
                    </a:lnTo>
                    <a:lnTo>
                      <a:pt x="60" y="264"/>
                    </a:lnTo>
                    <a:lnTo>
                      <a:pt x="48" y="258"/>
                    </a:lnTo>
                    <a:lnTo>
                      <a:pt x="48" y="252"/>
                    </a:lnTo>
                    <a:lnTo>
                      <a:pt x="42" y="246"/>
                    </a:lnTo>
                    <a:lnTo>
                      <a:pt x="36" y="252"/>
                    </a:lnTo>
                    <a:lnTo>
                      <a:pt x="30" y="240"/>
                    </a:lnTo>
                    <a:lnTo>
                      <a:pt x="30" y="228"/>
                    </a:lnTo>
                    <a:lnTo>
                      <a:pt x="24" y="216"/>
                    </a:lnTo>
                    <a:lnTo>
                      <a:pt x="24" y="204"/>
                    </a:lnTo>
                    <a:lnTo>
                      <a:pt x="18" y="192"/>
                    </a:lnTo>
                    <a:lnTo>
                      <a:pt x="18" y="186"/>
                    </a:lnTo>
                    <a:lnTo>
                      <a:pt x="18" y="174"/>
                    </a:lnTo>
                    <a:lnTo>
                      <a:pt x="18" y="162"/>
                    </a:lnTo>
                    <a:lnTo>
                      <a:pt x="18" y="150"/>
                    </a:lnTo>
                    <a:lnTo>
                      <a:pt x="18" y="138"/>
                    </a:lnTo>
                    <a:lnTo>
                      <a:pt x="24" y="132"/>
                    </a:lnTo>
                    <a:lnTo>
                      <a:pt x="18" y="120"/>
                    </a:lnTo>
                    <a:lnTo>
                      <a:pt x="12" y="132"/>
                    </a:lnTo>
                    <a:lnTo>
                      <a:pt x="6" y="150"/>
                    </a:lnTo>
                    <a:lnTo>
                      <a:pt x="6" y="162"/>
                    </a:lnTo>
                    <a:lnTo>
                      <a:pt x="6" y="180"/>
                    </a:lnTo>
                    <a:lnTo>
                      <a:pt x="6" y="192"/>
                    </a:lnTo>
                    <a:lnTo>
                      <a:pt x="12" y="204"/>
                    </a:lnTo>
                    <a:lnTo>
                      <a:pt x="18" y="222"/>
                    </a:lnTo>
                    <a:lnTo>
                      <a:pt x="24" y="234"/>
                    </a:lnTo>
                    <a:lnTo>
                      <a:pt x="24" y="240"/>
                    </a:lnTo>
                    <a:lnTo>
                      <a:pt x="24" y="252"/>
                    </a:lnTo>
                    <a:lnTo>
                      <a:pt x="30" y="258"/>
                    </a:lnTo>
                    <a:lnTo>
                      <a:pt x="30" y="270"/>
                    </a:lnTo>
                    <a:lnTo>
                      <a:pt x="36" y="276"/>
                    </a:lnTo>
                    <a:lnTo>
                      <a:pt x="42" y="282"/>
                    </a:lnTo>
                    <a:lnTo>
                      <a:pt x="48" y="288"/>
                    </a:lnTo>
                    <a:lnTo>
                      <a:pt x="54" y="300"/>
                    </a:lnTo>
                    <a:lnTo>
                      <a:pt x="42" y="282"/>
                    </a:lnTo>
                    <a:lnTo>
                      <a:pt x="30" y="270"/>
                    </a:lnTo>
                    <a:lnTo>
                      <a:pt x="18" y="252"/>
                    </a:lnTo>
                    <a:lnTo>
                      <a:pt x="12" y="228"/>
                    </a:lnTo>
                    <a:lnTo>
                      <a:pt x="0" y="210"/>
                    </a:lnTo>
                    <a:lnTo>
                      <a:pt x="0" y="186"/>
                    </a:lnTo>
                    <a:lnTo>
                      <a:pt x="0" y="162"/>
                    </a:lnTo>
                    <a:lnTo>
                      <a:pt x="0" y="144"/>
                    </a:lnTo>
                    <a:lnTo>
                      <a:pt x="6" y="120"/>
                    </a:lnTo>
                    <a:lnTo>
                      <a:pt x="18" y="96"/>
                    </a:lnTo>
                    <a:lnTo>
                      <a:pt x="30" y="72"/>
                    </a:lnTo>
                    <a:lnTo>
                      <a:pt x="48" y="54"/>
                    </a:lnTo>
                    <a:lnTo>
                      <a:pt x="60" y="36"/>
                    </a:lnTo>
                    <a:lnTo>
                      <a:pt x="84" y="24"/>
                    </a:lnTo>
                    <a:lnTo>
                      <a:pt x="108" y="12"/>
                    </a:lnTo>
                    <a:lnTo>
                      <a:pt x="132" y="6"/>
                    </a:lnTo>
                    <a:lnTo>
                      <a:pt x="156" y="0"/>
                    </a:lnTo>
                    <a:lnTo>
                      <a:pt x="186" y="0"/>
                    </a:lnTo>
                    <a:lnTo>
                      <a:pt x="210" y="0"/>
                    </a:lnTo>
                    <a:lnTo>
                      <a:pt x="240" y="6"/>
                    </a:lnTo>
                    <a:lnTo>
                      <a:pt x="264" y="18"/>
                    </a:lnTo>
                    <a:lnTo>
                      <a:pt x="288" y="36"/>
                    </a:lnTo>
                    <a:lnTo>
                      <a:pt x="306" y="54"/>
                    </a:lnTo>
                    <a:lnTo>
                      <a:pt x="324" y="78"/>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10" name="Freeform 185"/>
              <p:cNvSpPr>
                <a:spLocks/>
              </p:cNvSpPr>
              <p:nvPr/>
            </p:nvSpPr>
            <p:spPr bwMode="auto">
              <a:xfrm>
                <a:off x="390" y="2262"/>
                <a:ext cx="282" cy="108"/>
              </a:xfrm>
              <a:custGeom>
                <a:avLst/>
                <a:gdLst>
                  <a:gd name="T0" fmla="*/ 228 w 282"/>
                  <a:gd name="T1" fmla="*/ 24 h 108"/>
                  <a:gd name="T2" fmla="*/ 246 w 282"/>
                  <a:gd name="T3" fmla="*/ 30 h 108"/>
                  <a:gd name="T4" fmla="*/ 264 w 282"/>
                  <a:gd name="T5" fmla="*/ 42 h 108"/>
                  <a:gd name="T6" fmla="*/ 276 w 282"/>
                  <a:gd name="T7" fmla="*/ 54 h 108"/>
                  <a:gd name="T8" fmla="*/ 276 w 282"/>
                  <a:gd name="T9" fmla="*/ 66 h 108"/>
                  <a:gd name="T10" fmla="*/ 264 w 282"/>
                  <a:gd name="T11" fmla="*/ 48 h 108"/>
                  <a:gd name="T12" fmla="*/ 252 w 282"/>
                  <a:gd name="T13" fmla="*/ 42 h 108"/>
                  <a:gd name="T14" fmla="*/ 240 w 282"/>
                  <a:gd name="T15" fmla="*/ 36 h 108"/>
                  <a:gd name="T16" fmla="*/ 228 w 282"/>
                  <a:gd name="T17" fmla="*/ 24 h 108"/>
                  <a:gd name="T18" fmla="*/ 216 w 282"/>
                  <a:gd name="T19" fmla="*/ 18 h 108"/>
                  <a:gd name="T20" fmla="*/ 198 w 282"/>
                  <a:gd name="T21" fmla="*/ 12 h 108"/>
                  <a:gd name="T22" fmla="*/ 186 w 282"/>
                  <a:gd name="T23" fmla="*/ 12 h 108"/>
                  <a:gd name="T24" fmla="*/ 162 w 282"/>
                  <a:gd name="T25" fmla="*/ 6 h 108"/>
                  <a:gd name="T26" fmla="*/ 144 w 282"/>
                  <a:gd name="T27" fmla="*/ 6 h 108"/>
                  <a:gd name="T28" fmla="*/ 120 w 282"/>
                  <a:gd name="T29" fmla="*/ 12 h 108"/>
                  <a:gd name="T30" fmla="*/ 102 w 282"/>
                  <a:gd name="T31" fmla="*/ 12 h 108"/>
                  <a:gd name="T32" fmla="*/ 78 w 282"/>
                  <a:gd name="T33" fmla="*/ 24 h 108"/>
                  <a:gd name="T34" fmla="*/ 60 w 282"/>
                  <a:gd name="T35" fmla="*/ 36 h 108"/>
                  <a:gd name="T36" fmla="*/ 42 w 282"/>
                  <a:gd name="T37" fmla="*/ 48 h 108"/>
                  <a:gd name="T38" fmla="*/ 36 w 282"/>
                  <a:gd name="T39" fmla="*/ 54 h 108"/>
                  <a:gd name="T40" fmla="*/ 42 w 282"/>
                  <a:gd name="T41" fmla="*/ 54 h 108"/>
                  <a:gd name="T42" fmla="*/ 54 w 282"/>
                  <a:gd name="T43" fmla="*/ 42 h 108"/>
                  <a:gd name="T44" fmla="*/ 66 w 282"/>
                  <a:gd name="T45" fmla="*/ 36 h 108"/>
                  <a:gd name="T46" fmla="*/ 78 w 282"/>
                  <a:gd name="T47" fmla="*/ 30 h 108"/>
                  <a:gd name="T48" fmla="*/ 90 w 282"/>
                  <a:gd name="T49" fmla="*/ 30 h 108"/>
                  <a:gd name="T50" fmla="*/ 66 w 282"/>
                  <a:gd name="T51" fmla="*/ 42 h 108"/>
                  <a:gd name="T52" fmla="*/ 42 w 282"/>
                  <a:gd name="T53" fmla="*/ 66 h 108"/>
                  <a:gd name="T54" fmla="*/ 18 w 282"/>
                  <a:gd name="T55" fmla="*/ 84 h 108"/>
                  <a:gd name="T56" fmla="*/ 0 w 282"/>
                  <a:gd name="T57" fmla="*/ 108 h 108"/>
                  <a:gd name="T58" fmla="*/ 0 w 282"/>
                  <a:gd name="T59" fmla="*/ 102 h 108"/>
                  <a:gd name="T60" fmla="*/ 6 w 282"/>
                  <a:gd name="T61" fmla="*/ 84 h 108"/>
                  <a:gd name="T62" fmla="*/ 18 w 282"/>
                  <a:gd name="T63" fmla="*/ 60 h 108"/>
                  <a:gd name="T64" fmla="*/ 42 w 282"/>
                  <a:gd name="T65" fmla="*/ 42 h 108"/>
                  <a:gd name="T66" fmla="*/ 66 w 282"/>
                  <a:gd name="T67" fmla="*/ 24 h 108"/>
                  <a:gd name="T68" fmla="*/ 90 w 282"/>
                  <a:gd name="T69" fmla="*/ 12 h 108"/>
                  <a:gd name="T70" fmla="*/ 108 w 282"/>
                  <a:gd name="T71" fmla="*/ 6 h 108"/>
                  <a:gd name="T72" fmla="*/ 120 w 282"/>
                  <a:gd name="T73" fmla="*/ 6 h 108"/>
                  <a:gd name="T74" fmla="*/ 138 w 282"/>
                  <a:gd name="T75" fmla="*/ 6 h 108"/>
                  <a:gd name="T76" fmla="*/ 150 w 282"/>
                  <a:gd name="T77" fmla="*/ 6 h 108"/>
                  <a:gd name="T78" fmla="*/ 162 w 282"/>
                  <a:gd name="T79" fmla="*/ 0 h 108"/>
                  <a:gd name="T80" fmla="*/ 180 w 282"/>
                  <a:gd name="T81" fmla="*/ 6 h 108"/>
                  <a:gd name="T82" fmla="*/ 198 w 282"/>
                  <a:gd name="T83" fmla="*/ 12 h 108"/>
                  <a:gd name="T84" fmla="*/ 210 w 282"/>
                  <a:gd name="T85" fmla="*/ 18 h 1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2" h="108">
                    <a:moveTo>
                      <a:pt x="222" y="18"/>
                    </a:moveTo>
                    <a:lnTo>
                      <a:pt x="228" y="24"/>
                    </a:lnTo>
                    <a:lnTo>
                      <a:pt x="240" y="24"/>
                    </a:lnTo>
                    <a:lnTo>
                      <a:pt x="246" y="30"/>
                    </a:lnTo>
                    <a:lnTo>
                      <a:pt x="258" y="36"/>
                    </a:lnTo>
                    <a:lnTo>
                      <a:pt x="264" y="42"/>
                    </a:lnTo>
                    <a:lnTo>
                      <a:pt x="270" y="48"/>
                    </a:lnTo>
                    <a:lnTo>
                      <a:pt x="276" y="54"/>
                    </a:lnTo>
                    <a:lnTo>
                      <a:pt x="282" y="66"/>
                    </a:lnTo>
                    <a:lnTo>
                      <a:pt x="276" y="66"/>
                    </a:lnTo>
                    <a:lnTo>
                      <a:pt x="270" y="54"/>
                    </a:lnTo>
                    <a:lnTo>
                      <a:pt x="264" y="48"/>
                    </a:lnTo>
                    <a:lnTo>
                      <a:pt x="258" y="48"/>
                    </a:lnTo>
                    <a:lnTo>
                      <a:pt x="252" y="42"/>
                    </a:lnTo>
                    <a:lnTo>
                      <a:pt x="246" y="36"/>
                    </a:lnTo>
                    <a:lnTo>
                      <a:pt x="240" y="36"/>
                    </a:lnTo>
                    <a:lnTo>
                      <a:pt x="234" y="30"/>
                    </a:lnTo>
                    <a:lnTo>
                      <a:pt x="228" y="24"/>
                    </a:lnTo>
                    <a:lnTo>
                      <a:pt x="222" y="24"/>
                    </a:lnTo>
                    <a:lnTo>
                      <a:pt x="216" y="18"/>
                    </a:lnTo>
                    <a:lnTo>
                      <a:pt x="210" y="18"/>
                    </a:lnTo>
                    <a:lnTo>
                      <a:pt x="198" y="12"/>
                    </a:lnTo>
                    <a:lnTo>
                      <a:pt x="192" y="18"/>
                    </a:lnTo>
                    <a:lnTo>
                      <a:pt x="186" y="12"/>
                    </a:lnTo>
                    <a:lnTo>
                      <a:pt x="174" y="6"/>
                    </a:lnTo>
                    <a:lnTo>
                      <a:pt x="162" y="6"/>
                    </a:lnTo>
                    <a:lnTo>
                      <a:pt x="156" y="6"/>
                    </a:lnTo>
                    <a:lnTo>
                      <a:pt x="144" y="6"/>
                    </a:lnTo>
                    <a:lnTo>
                      <a:pt x="132" y="12"/>
                    </a:lnTo>
                    <a:lnTo>
                      <a:pt x="120" y="12"/>
                    </a:lnTo>
                    <a:lnTo>
                      <a:pt x="114" y="12"/>
                    </a:lnTo>
                    <a:lnTo>
                      <a:pt x="102" y="12"/>
                    </a:lnTo>
                    <a:lnTo>
                      <a:pt x="90" y="18"/>
                    </a:lnTo>
                    <a:lnTo>
                      <a:pt x="78" y="24"/>
                    </a:lnTo>
                    <a:lnTo>
                      <a:pt x="72" y="30"/>
                    </a:lnTo>
                    <a:lnTo>
                      <a:pt x="60" y="36"/>
                    </a:lnTo>
                    <a:lnTo>
                      <a:pt x="48" y="42"/>
                    </a:lnTo>
                    <a:lnTo>
                      <a:pt x="42" y="48"/>
                    </a:lnTo>
                    <a:lnTo>
                      <a:pt x="36" y="54"/>
                    </a:lnTo>
                    <a:lnTo>
                      <a:pt x="36" y="60"/>
                    </a:lnTo>
                    <a:lnTo>
                      <a:pt x="42" y="54"/>
                    </a:lnTo>
                    <a:lnTo>
                      <a:pt x="48" y="48"/>
                    </a:lnTo>
                    <a:lnTo>
                      <a:pt x="54" y="42"/>
                    </a:lnTo>
                    <a:lnTo>
                      <a:pt x="60" y="42"/>
                    </a:lnTo>
                    <a:lnTo>
                      <a:pt x="66" y="36"/>
                    </a:lnTo>
                    <a:lnTo>
                      <a:pt x="72" y="36"/>
                    </a:lnTo>
                    <a:lnTo>
                      <a:pt x="78" y="30"/>
                    </a:lnTo>
                    <a:lnTo>
                      <a:pt x="84" y="30"/>
                    </a:lnTo>
                    <a:lnTo>
                      <a:pt x="90" y="30"/>
                    </a:lnTo>
                    <a:lnTo>
                      <a:pt x="78" y="36"/>
                    </a:lnTo>
                    <a:lnTo>
                      <a:pt x="66" y="42"/>
                    </a:lnTo>
                    <a:lnTo>
                      <a:pt x="54" y="54"/>
                    </a:lnTo>
                    <a:lnTo>
                      <a:pt x="42" y="66"/>
                    </a:lnTo>
                    <a:lnTo>
                      <a:pt x="30" y="72"/>
                    </a:lnTo>
                    <a:lnTo>
                      <a:pt x="18" y="84"/>
                    </a:lnTo>
                    <a:lnTo>
                      <a:pt x="12" y="96"/>
                    </a:lnTo>
                    <a:lnTo>
                      <a:pt x="0" y="108"/>
                    </a:lnTo>
                    <a:lnTo>
                      <a:pt x="0" y="102"/>
                    </a:lnTo>
                    <a:lnTo>
                      <a:pt x="0" y="90"/>
                    </a:lnTo>
                    <a:lnTo>
                      <a:pt x="6" y="84"/>
                    </a:lnTo>
                    <a:lnTo>
                      <a:pt x="12" y="72"/>
                    </a:lnTo>
                    <a:lnTo>
                      <a:pt x="18" y="60"/>
                    </a:lnTo>
                    <a:lnTo>
                      <a:pt x="30" y="48"/>
                    </a:lnTo>
                    <a:lnTo>
                      <a:pt x="42" y="42"/>
                    </a:lnTo>
                    <a:lnTo>
                      <a:pt x="54" y="30"/>
                    </a:lnTo>
                    <a:lnTo>
                      <a:pt x="66" y="24"/>
                    </a:lnTo>
                    <a:lnTo>
                      <a:pt x="78" y="18"/>
                    </a:lnTo>
                    <a:lnTo>
                      <a:pt x="90" y="12"/>
                    </a:lnTo>
                    <a:lnTo>
                      <a:pt x="102" y="6"/>
                    </a:lnTo>
                    <a:lnTo>
                      <a:pt x="108" y="6"/>
                    </a:lnTo>
                    <a:lnTo>
                      <a:pt x="114" y="6"/>
                    </a:lnTo>
                    <a:lnTo>
                      <a:pt x="120" y="6"/>
                    </a:lnTo>
                    <a:lnTo>
                      <a:pt x="132" y="6"/>
                    </a:lnTo>
                    <a:lnTo>
                      <a:pt x="138" y="6"/>
                    </a:lnTo>
                    <a:lnTo>
                      <a:pt x="144" y="6"/>
                    </a:lnTo>
                    <a:lnTo>
                      <a:pt x="150" y="6"/>
                    </a:lnTo>
                    <a:lnTo>
                      <a:pt x="156" y="0"/>
                    </a:lnTo>
                    <a:lnTo>
                      <a:pt x="162" y="0"/>
                    </a:lnTo>
                    <a:lnTo>
                      <a:pt x="174" y="0"/>
                    </a:lnTo>
                    <a:lnTo>
                      <a:pt x="180" y="6"/>
                    </a:lnTo>
                    <a:lnTo>
                      <a:pt x="186" y="6"/>
                    </a:lnTo>
                    <a:lnTo>
                      <a:pt x="198" y="12"/>
                    </a:lnTo>
                    <a:lnTo>
                      <a:pt x="204" y="12"/>
                    </a:lnTo>
                    <a:lnTo>
                      <a:pt x="210" y="18"/>
                    </a:lnTo>
                    <a:lnTo>
                      <a:pt x="22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11" name="Freeform 186"/>
              <p:cNvSpPr>
                <a:spLocks/>
              </p:cNvSpPr>
              <p:nvPr/>
            </p:nvSpPr>
            <p:spPr bwMode="auto">
              <a:xfrm>
                <a:off x="1194" y="2268"/>
                <a:ext cx="72" cy="78"/>
              </a:xfrm>
              <a:custGeom>
                <a:avLst/>
                <a:gdLst>
                  <a:gd name="T0" fmla="*/ 42 w 72"/>
                  <a:gd name="T1" fmla="*/ 0 h 78"/>
                  <a:gd name="T2" fmla="*/ 42 w 72"/>
                  <a:gd name="T3" fmla="*/ 6 h 78"/>
                  <a:gd name="T4" fmla="*/ 48 w 72"/>
                  <a:gd name="T5" fmla="*/ 12 h 78"/>
                  <a:gd name="T6" fmla="*/ 54 w 72"/>
                  <a:gd name="T7" fmla="*/ 12 h 78"/>
                  <a:gd name="T8" fmla="*/ 60 w 72"/>
                  <a:gd name="T9" fmla="*/ 18 h 78"/>
                  <a:gd name="T10" fmla="*/ 60 w 72"/>
                  <a:gd name="T11" fmla="*/ 18 h 78"/>
                  <a:gd name="T12" fmla="*/ 60 w 72"/>
                  <a:gd name="T13" fmla="*/ 24 h 78"/>
                  <a:gd name="T14" fmla="*/ 66 w 72"/>
                  <a:gd name="T15" fmla="*/ 30 h 78"/>
                  <a:gd name="T16" fmla="*/ 66 w 72"/>
                  <a:gd name="T17" fmla="*/ 36 h 78"/>
                  <a:gd name="T18" fmla="*/ 66 w 72"/>
                  <a:gd name="T19" fmla="*/ 42 h 78"/>
                  <a:gd name="T20" fmla="*/ 72 w 72"/>
                  <a:gd name="T21" fmla="*/ 48 h 78"/>
                  <a:gd name="T22" fmla="*/ 72 w 72"/>
                  <a:gd name="T23" fmla="*/ 54 h 78"/>
                  <a:gd name="T24" fmla="*/ 66 w 72"/>
                  <a:gd name="T25" fmla="*/ 54 h 78"/>
                  <a:gd name="T26" fmla="*/ 60 w 72"/>
                  <a:gd name="T27" fmla="*/ 60 h 78"/>
                  <a:gd name="T28" fmla="*/ 54 w 72"/>
                  <a:gd name="T29" fmla="*/ 60 h 78"/>
                  <a:gd name="T30" fmla="*/ 42 w 72"/>
                  <a:gd name="T31" fmla="*/ 66 h 78"/>
                  <a:gd name="T32" fmla="*/ 42 w 72"/>
                  <a:gd name="T33" fmla="*/ 72 h 78"/>
                  <a:gd name="T34" fmla="*/ 48 w 72"/>
                  <a:gd name="T35" fmla="*/ 72 h 78"/>
                  <a:gd name="T36" fmla="*/ 42 w 72"/>
                  <a:gd name="T37" fmla="*/ 78 h 78"/>
                  <a:gd name="T38" fmla="*/ 30 w 72"/>
                  <a:gd name="T39" fmla="*/ 78 h 78"/>
                  <a:gd name="T40" fmla="*/ 24 w 72"/>
                  <a:gd name="T41" fmla="*/ 78 h 78"/>
                  <a:gd name="T42" fmla="*/ 18 w 72"/>
                  <a:gd name="T43" fmla="*/ 72 h 78"/>
                  <a:gd name="T44" fmla="*/ 12 w 72"/>
                  <a:gd name="T45" fmla="*/ 66 h 78"/>
                  <a:gd name="T46" fmla="*/ 12 w 72"/>
                  <a:gd name="T47" fmla="*/ 60 h 78"/>
                  <a:gd name="T48" fmla="*/ 6 w 72"/>
                  <a:gd name="T49" fmla="*/ 60 h 78"/>
                  <a:gd name="T50" fmla="*/ 0 w 72"/>
                  <a:gd name="T51" fmla="*/ 54 h 78"/>
                  <a:gd name="T52" fmla="*/ 0 w 72"/>
                  <a:gd name="T53" fmla="*/ 48 h 78"/>
                  <a:gd name="T54" fmla="*/ 6 w 72"/>
                  <a:gd name="T55" fmla="*/ 36 h 78"/>
                  <a:gd name="T56" fmla="*/ 6 w 72"/>
                  <a:gd name="T57" fmla="*/ 30 h 78"/>
                  <a:gd name="T58" fmla="*/ 12 w 72"/>
                  <a:gd name="T59" fmla="*/ 24 h 78"/>
                  <a:gd name="T60" fmla="*/ 18 w 72"/>
                  <a:gd name="T61" fmla="*/ 18 h 78"/>
                  <a:gd name="T62" fmla="*/ 24 w 72"/>
                  <a:gd name="T63" fmla="*/ 12 h 78"/>
                  <a:gd name="T64" fmla="*/ 30 w 72"/>
                  <a:gd name="T65" fmla="*/ 6 h 78"/>
                  <a:gd name="T66" fmla="*/ 36 w 72"/>
                  <a:gd name="T67" fmla="*/ 0 h 78"/>
                  <a:gd name="T68" fmla="*/ 42 w 72"/>
                  <a:gd name="T69" fmla="*/ 0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2" h="78">
                    <a:moveTo>
                      <a:pt x="42" y="0"/>
                    </a:moveTo>
                    <a:lnTo>
                      <a:pt x="42" y="6"/>
                    </a:lnTo>
                    <a:lnTo>
                      <a:pt x="48" y="12"/>
                    </a:lnTo>
                    <a:lnTo>
                      <a:pt x="54" y="12"/>
                    </a:lnTo>
                    <a:lnTo>
                      <a:pt x="60" y="18"/>
                    </a:lnTo>
                    <a:lnTo>
                      <a:pt x="60" y="24"/>
                    </a:lnTo>
                    <a:lnTo>
                      <a:pt x="66" y="30"/>
                    </a:lnTo>
                    <a:lnTo>
                      <a:pt x="66" y="36"/>
                    </a:lnTo>
                    <a:lnTo>
                      <a:pt x="66" y="42"/>
                    </a:lnTo>
                    <a:lnTo>
                      <a:pt x="72" y="48"/>
                    </a:lnTo>
                    <a:lnTo>
                      <a:pt x="72" y="54"/>
                    </a:lnTo>
                    <a:lnTo>
                      <a:pt x="66" y="54"/>
                    </a:lnTo>
                    <a:lnTo>
                      <a:pt x="60" y="60"/>
                    </a:lnTo>
                    <a:lnTo>
                      <a:pt x="54" y="60"/>
                    </a:lnTo>
                    <a:lnTo>
                      <a:pt x="42" y="66"/>
                    </a:lnTo>
                    <a:lnTo>
                      <a:pt x="42" y="72"/>
                    </a:lnTo>
                    <a:lnTo>
                      <a:pt x="48" y="72"/>
                    </a:lnTo>
                    <a:lnTo>
                      <a:pt x="42" y="78"/>
                    </a:lnTo>
                    <a:lnTo>
                      <a:pt x="30" y="78"/>
                    </a:lnTo>
                    <a:lnTo>
                      <a:pt x="24" y="78"/>
                    </a:lnTo>
                    <a:lnTo>
                      <a:pt x="18" y="72"/>
                    </a:lnTo>
                    <a:lnTo>
                      <a:pt x="12" y="66"/>
                    </a:lnTo>
                    <a:lnTo>
                      <a:pt x="12" y="60"/>
                    </a:lnTo>
                    <a:lnTo>
                      <a:pt x="6" y="60"/>
                    </a:lnTo>
                    <a:lnTo>
                      <a:pt x="0" y="54"/>
                    </a:lnTo>
                    <a:lnTo>
                      <a:pt x="0" y="48"/>
                    </a:lnTo>
                    <a:lnTo>
                      <a:pt x="6" y="36"/>
                    </a:lnTo>
                    <a:lnTo>
                      <a:pt x="6" y="30"/>
                    </a:lnTo>
                    <a:lnTo>
                      <a:pt x="12" y="24"/>
                    </a:lnTo>
                    <a:lnTo>
                      <a:pt x="18" y="18"/>
                    </a:lnTo>
                    <a:lnTo>
                      <a:pt x="24" y="12"/>
                    </a:lnTo>
                    <a:lnTo>
                      <a:pt x="30" y="6"/>
                    </a:lnTo>
                    <a:lnTo>
                      <a:pt x="36" y="0"/>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12" name="Freeform 187"/>
              <p:cNvSpPr>
                <a:spLocks/>
              </p:cNvSpPr>
              <p:nvPr/>
            </p:nvSpPr>
            <p:spPr bwMode="auto">
              <a:xfrm>
                <a:off x="2142" y="2268"/>
                <a:ext cx="246" cy="84"/>
              </a:xfrm>
              <a:custGeom>
                <a:avLst/>
                <a:gdLst>
                  <a:gd name="T0" fmla="*/ 150 w 246"/>
                  <a:gd name="T1" fmla="*/ 6 h 84"/>
                  <a:gd name="T2" fmla="*/ 156 w 246"/>
                  <a:gd name="T3" fmla="*/ 6 h 84"/>
                  <a:gd name="T4" fmla="*/ 168 w 246"/>
                  <a:gd name="T5" fmla="*/ 6 h 84"/>
                  <a:gd name="T6" fmla="*/ 174 w 246"/>
                  <a:gd name="T7" fmla="*/ 6 h 84"/>
                  <a:gd name="T8" fmla="*/ 180 w 246"/>
                  <a:gd name="T9" fmla="*/ 12 h 84"/>
                  <a:gd name="T10" fmla="*/ 186 w 246"/>
                  <a:gd name="T11" fmla="*/ 12 h 84"/>
                  <a:gd name="T12" fmla="*/ 192 w 246"/>
                  <a:gd name="T13" fmla="*/ 12 h 84"/>
                  <a:gd name="T14" fmla="*/ 204 w 246"/>
                  <a:gd name="T15" fmla="*/ 12 h 84"/>
                  <a:gd name="T16" fmla="*/ 210 w 246"/>
                  <a:gd name="T17" fmla="*/ 18 h 84"/>
                  <a:gd name="T18" fmla="*/ 210 w 246"/>
                  <a:gd name="T19" fmla="*/ 18 h 84"/>
                  <a:gd name="T20" fmla="*/ 216 w 246"/>
                  <a:gd name="T21" fmla="*/ 24 h 84"/>
                  <a:gd name="T22" fmla="*/ 222 w 246"/>
                  <a:gd name="T23" fmla="*/ 24 h 84"/>
                  <a:gd name="T24" fmla="*/ 228 w 246"/>
                  <a:gd name="T25" fmla="*/ 30 h 84"/>
                  <a:gd name="T26" fmla="*/ 234 w 246"/>
                  <a:gd name="T27" fmla="*/ 30 h 84"/>
                  <a:gd name="T28" fmla="*/ 240 w 246"/>
                  <a:gd name="T29" fmla="*/ 36 h 84"/>
                  <a:gd name="T30" fmla="*/ 240 w 246"/>
                  <a:gd name="T31" fmla="*/ 42 h 84"/>
                  <a:gd name="T32" fmla="*/ 246 w 246"/>
                  <a:gd name="T33" fmla="*/ 48 h 84"/>
                  <a:gd name="T34" fmla="*/ 240 w 246"/>
                  <a:gd name="T35" fmla="*/ 48 h 84"/>
                  <a:gd name="T36" fmla="*/ 240 w 246"/>
                  <a:gd name="T37" fmla="*/ 48 h 84"/>
                  <a:gd name="T38" fmla="*/ 234 w 246"/>
                  <a:gd name="T39" fmla="*/ 42 h 84"/>
                  <a:gd name="T40" fmla="*/ 228 w 246"/>
                  <a:gd name="T41" fmla="*/ 36 h 84"/>
                  <a:gd name="T42" fmla="*/ 222 w 246"/>
                  <a:gd name="T43" fmla="*/ 36 h 84"/>
                  <a:gd name="T44" fmla="*/ 216 w 246"/>
                  <a:gd name="T45" fmla="*/ 30 h 84"/>
                  <a:gd name="T46" fmla="*/ 210 w 246"/>
                  <a:gd name="T47" fmla="*/ 30 h 84"/>
                  <a:gd name="T48" fmla="*/ 204 w 246"/>
                  <a:gd name="T49" fmla="*/ 30 h 84"/>
                  <a:gd name="T50" fmla="*/ 204 w 246"/>
                  <a:gd name="T51" fmla="*/ 24 h 84"/>
                  <a:gd name="T52" fmla="*/ 192 w 246"/>
                  <a:gd name="T53" fmla="*/ 18 h 84"/>
                  <a:gd name="T54" fmla="*/ 180 w 246"/>
                  <a:gd name="T55" fmla="*/ 12 h 84"/>
                  <a:gd name="T56" fmla="*/ 168 w 246"/>
                  <a:gd name="T57" fmla="*/ 12 h 84"/>
                  <a:gd name="T58" fmla="*/ 156 w 246"/>
                  <a:gd name="T59" fmla="*/ 6 h 84"/>
                  <a:gd name="T60" fmla="*/ 144 w 246"/>
                  <a:gd name="T61" fmla="*/ 6 h 84"/>
                  <a:gd name="T62" fmla="*/ 132 w 246"/>
                  <a:gd name="T63" fmla="*/ 6 h 84"/>
                  <a:gd name="T64" fmla="*/ 120 w 246"/>
                  <a:gd name="T65" fmla="*/ 6 h 84"/>
                  <a:gd name="T66" fmla="*/ 108 w 246"/>
                  <a:gd name="T67" fmla="*/ 12 h 84"/>
                  <a:gd name="T68" fmla="*/ 90 w 246"/>
                  <a:gd name="T69" fmla="*/ 12 h 84"/>
                  <a:gd name="T70" fmla="*/ 78 w 246"/>
                  <a:gd name="T71" fmla="*/ 18 h 84"/>
                  <a:gd name="T72" fmla="*/ 66 w 246"/>
                  <a:gd name="T73" fmla="*/ 24 h 84"/>
                  <a:gd name="T74" fmla="*/ 54 w 246"/>
                  <a:gd name="T75" fmla="*/ 36 h 84"/>
                  <a:gd name="T76" fmla="*/ 42 w 246"/>
                  <a:gd name="T77" fmla="*/ 42 h 84"/>
                  <a:gd name="T78" fmla="*/ 30 w 246"/>
                  <a:gd name="T79" fmla="*/ 54 h 84"/>
                  <a:gd name="T80" fmla="*/ 18 w 246"/>
                  <a:gd name="T81" fmla="*/ 60 h 84"/>
                  <a:gd name="T82" fmla="*/ 12 w 246"/>
                  <a:gd name="T83" fmla="*/ 72 h 84"/>
                  <a:gd name="T84" fmla="*/ 6 w 246"/>
                  <a:gd name="T85" fmla="*/ 78 h 84"/>
                  <a:gd name="T86" fmla="*/ 6 w 246"/>
                  <a:gd name="T87" fmla="*/ 78 h 84"/>
                  <a:gd name="T88" fmla="*/ 0 w 246"/>
                  <a:gd name="T89" fmla="*/ 84 h 84"/>
                  <a:gd name="T90" fmla="*/ 0 w 246"/>
                  <a:gd name="T91" fmla="*/ 84 h 84"/>
                  <a:gd name="T92" fmla="*/ 0 w 246"/>
                  <a:gd name="T93" fmla="*/ 72 h 84"/>
                  <a:gd name="T94" fmla="*/ 12 w 246"/>
                  <a:gd name="T95" fmla="*/ 60 h 84"/>
                  <a:gd name="T96" fmla="*/ 18 w 246"/>
                  <a:gd name="T97" fmla="*/ 48 h 84"/>
                  <a:gd name="T98" fmla="*/ 30 w 246"/>
                  <a:gd name="T99" fmla="*/ 42 h 84"/>
                  <a:gd name="T100" fmla="*/ 42 w 246"/>
                  <a:gd name="T101" fmla="*/ 30 h 84"/>
                  <a:gd name="T102" fmla="*/ 54 w 246"/>
                  <a:gd name="T103" fmla="*/ 24 h 84"/>
                  <a:gd name="T104" fmla="*/ 66 w 246"/>
                  <a:gd name="T105" fmla="*/ 18 h 84"/>
                  <a:gd name="T106" fmla="*/ 78 w 246"/>
                  <a:gd name="T107" fmla="*/ 12 h 84"/>
                  <a:gd name="T108" fmla="*/ 84 w 246"/>
                  <a:gd name="T109" fmla="*/ 6 h 84"/>
                  <a:gd name="T110" fmla="*/ 96 w 246"/>
                  <a:gd name="T111" fmla="*/ 0 h 84"/>
                  <a:gd name="T112" fmla="*/ 102 w 246"/>
                  <a:gd name="T113" fmla="*/ 0 h 84"/>
                  <a:gd name="T114" fmla="*/ 114 w 246"/>
                  <a:gd name="T115" fmla="*/ 0 h 84"/>
                  <a:gd name="T116" fmla="*/ 120 w 246"/>
                  <a:gd name="T117" fmla="*/ 0 h 84"/>
                  <a:gd name="T118" fmla="*/ 132 w 246"/>
                  <a:gd name="T119" fmla="*/ 0 h 84"/>
                  <a:gd name="T120" fmla="*/ 138 w 246"/>
                  <a:gd name="T121" fmla="*/ 0 h 84"/>
                  <a:gd name="T122" fmla="*/ 150 w 246"/>
                  <a:gd name="T123" fmla="*/ 0 h 84"/>
                  <a:gd name="T124" fmla="*/ 150 w 246"/>
                  <a:gd name="T125" fmla="*/ 6 h 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6" h="84">
                    <a:moveTo>
                      <a:pt x="150" y="6"/>
                    </a:moveTo>
                    <a:lnTo>
                      <a:pt x="156" y="6"/>
                    </a:lnTo>
                    <a:lnTo>
                      <a:pt x="168" y="6"/>
                    </a:lnTo>
                    <a:lnTo>
                      <a:pt x="174" y="6"/>
                    </a:lnTo>
                    <a:lnTo>
                      <a:pt x="180" y="12"/>
                    </a:lnTo>
                    <a:lnTo>
                      <a:pt x="186" y="12"/>
                    </a:lnTo>
                    <a:lnTo>
                      <a:pt x="192" y="12"/>
                    </a:lnTo>
                    <a:lnTo>
                      <a:pt x="204" y="12"/>
                    </a:lnTo>
                    <a:lnTo>
                      <a:pt x="210" y="18"/>
                    </a:lnTo>
                    <a:lnTo>
                      <a:pt x="216" y="24"/>
                    </a:lnTo>
                    <a:lnTo>
                      <a:pt x="222" y="24"/>
                    </a:lnTo>
                    <a:lnTo>
                      <a:pt x="228" y="30"/>
                    </a:lnTo>
                    <a:lnTo>
                      <a:pt x="234" y="30"/>
                    </a:lnTo>
                    <a:lnTo>
                      <a:pt x="240" y="36"/>
                    </a:lnTo>
                    <a:lnTo>
                      <a:pt x="240" y="42"/>
                    </a:lnTo>
                    <a:lnTo>
                      <a:pt x="246" y="48"/>
                    </a:lnTo>
                    <a:lnTo>
                      <a:pt x="240" y="48"/>
                    </a:lnTo>
                    <a:lnTo>
                      <a:pt x="234" y="42"/>
                    </a:lnTo>
                    <a:lnTo>
                      <a:pt x="228" y="36"/>
                    </a:lnTo>
                    <a:lnTo>
                      <a:pt x="222" y="36"/>
                    </a:lnTo>
                    <a:lnTo>
                      <a:pt x="216" y="30"/>
                    </a:lnTo>
                    <a:lnTo>
                      <a:pt x="210" y="30"/>
                    </a:lnTo>
                    <a:lnTo>
                      <a:pt x="204" y="30"/>
                    </a:lnTo>
                    <a:lnTo>
                      <a:pt x="204" y="24"/>
                    </a:lnTo>
                    <a:lnTo>
                      <a:pt x="192" y="18"/>
                    </a:lnTo>
                    <a:lnTo>
                      <a:pt x="180" y="12"/>
                    </a:lnTo>
                    <a:lnTo>
                      <a:pt x="168" y="12"/>
                    </a:lnTo>
                    <a:lnTo>
                      <a:pt x="156" y="6"/>
                    </a:lnTo>
                    <a:lnTo>
                      <a:pt x="144" y="6"/>
                    </a:lnTo>
                    <a:lnTo>
                      <a:pt x="132" y="6"/>
                    </a:lnTo>
                    <a:lnTo>
                      <a:pt x="120" y="6"/>
                    </a:lnTo>
                    <a:lnTo>
                      <a:pt x="108" y="12"/>
                    </a:lnTo>
                    <a:lnTo>
                      <a:pt x="90" y="12"/>
                    </a:lnTo>
                    <a:lnTo>
                      <a:pt x="78" y="18"/>
                    </a:lnTo>
                    <a:lnTo>
                      <a:pt x="66" y="24"/>
                    </a:lnTo>
                    <a:lnTo>
                      <a:pt x="54" y="36"/>
                    </a:lnTo>
                    <a:lnTo>
                      <a:pt x="42" y="42"/>
                    </a:lnTo>
                    <a:lnTo>
                      <a:pt x="30" y="54"/>
                    </a:lnTo>
                    <a:lnTo>
                      <a:pt x="18" y="60"/>
                    </a:lnTo>
                    <a:lnTo>
                      <a:pt x="12" y="72"/>
                    </a:lnTo>
                    <a:lnTo>
                      <a:pt x="6" y="78"/>
                    </a:lnTo>
                    <a:lnTo>
                      <a:pt x="0" y="84"/>
                    </a:lnTo>
                    <a:lnTo>
                      <a:pt x="0" y="72"/>
                    </a:lnTo>
                    <a:lnTo>
                      <a:pt x="12" y="60"/>
                    </a:lnTo>
                    <a:lnTo>
                      <a:pt x="18" y="48"/>
                    </a:lnTo>
                    <a:lnTo>
                      <a:pt x="30" y="42"/>
                    </a:lnTo>
                    <a:lnTo>
                      <a:pt x="42" y="30"/>
                    </a:lnTo>
                    <a:lnTo>
                      <a:pt x="54" y="24"/>
                    </a:lnTo>
                    <a:lnTo>
                      <a:pt x="66" y="18"/>
                    </a:lnTo>
                    <a:lnTo>
                      <a:pt x="78" y="12"/>
                    </a:lnTo>
                    <a:lnTo>
                      <a:pt x="84" y="6"/>
                    </a:lnTo>
                    <a:lnTo>
                      <a:pt x="96" y="0"/>
                    </a:lnTo>
                    <a:lnTo>
                      <a:pt x="102" y="0"/>
                    </a:lnTo>
                    <a:lnTo>
                      <a:pt x="114" y="0"/>
                    </a:lnTo>
                    <a:lnTo>
                      <a:pt x="120" y="0"/>
                    </a:lnTo>
                    <a:lnTo>
                      <a:pt x="132" y="0"/>
                    </a:lnTo>
                    <a:lnTo>
                      <a:pt x="138" y="0"/>
                    </a:lnTo>
                    <a:lnTo>
                      <a:pt x="150" y="0"/>
                    </a:lnTo>
                    <a:lnTo>
                      <a:pt x="15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13" name="Freeform 188"/>
              <p:cNvSpPr>
                <a:spLocks/>
              </p:cNvSpPr>
              <p:nvPr/>
            </p:nvSpPr>
            <p:spPr bwMode="auto">
              <a:xfrm>
                <a:off x="2586" y="2268"/>
                <a:ext cx="48" cy="42"/>
              </a:xfrm>
              <a:custGeom>
                <a:avLst/>
                <a:gdLst>
                  <a:gd name="T0" fmla="*/ 42 w 48"/>
                  <a:gd name="T1" fmla="*/ 6 h 42"/>
                  <a:gd name="T2" fmla="*/ 48 w 48"/>
                  <a:gd name="T3" fmla="*/ 6 h 42"/>
                  <a:gd name="T4" fmla="*/ 48 w 48"/>
                  <a:gd name="T5" fmla="*/ 12 h 42"/>
                  <a:gd name="T6" fmla="*/ 48 w 48"/>
                  <a:gd name="T7" fmla="*/ 18 h 42"/>
                  <a:gd name="T8" fmla="*/ 48 w 48"/>
                  <a:gd name="T9" fmla="*/ 24 h 42"/>
                  <a:gd name="T10" fmla="*/ 42 w 48"/>
                  <a:gd name="T11" fmla="*/ 30 h 42"/>
                  <a:gd name="T12" fmla="*/ 36 w 48"/>
                  <a:gd name="T13" fmla="*/ 36 h 42"/>
                  <a:gd name="T14" fmla="*/ 30 w 48"/>
                  <a:gd name="T15" fmla="*/ 36 h 42"/>
                  <a:gd name="T16" fmla="*/ 24 w 48"/>
                  <a:gd name="T17" fmla="*/ 42 h 42"/>
                  <a:gd name="T18" fmla="*/ 18 w 48"/>
                  <a:gd name="T19" fmla="*/ 36 h 42"/>
                  <a:gd name="T20" fmla="*/ 12 w 48"/>
                  <a:gd name="T21" fmla="*/ 36 h 42"/>
                  <a:gd name="T22" fmla="*/ 6 w 48"/>
                  <a:gd name="T23" fmla="*/ 30 h 42"/>
                  <a:gd name="T24" fmla="*/ 0 w 48"/>
                  <a:gd name="T25" fmla="*/ 24 h 42"/>
                  <a:gd name="T26" fmla="*/ 0 w 48"/>
                  <a:gd name="T27" fmla="*/ 18 h 42"/>
                  <a:gd name="T28" fmla="*/ 6 w 48"/>
                  <a:gd name="T29" fmla="*/ 12 h 42"/>
                  <a:gd name="T30" fmla="*/ 6 w 48"/>
                  <a:gd name="T31" fmla="*/ 6 h 42"/>
                  <a:gd name="T32" fmla="*/ 12 w 48"/>
                  <a:gd name="T33" fmla="*/ 6 h 42"/>
                  <a:gd name="T34" fmla="*/ 18 w 48"/>
                  <a:gd name="T35" fmla="*/ 0 h 42"/>
                  <a:gd name="T36" fmla="*/ 30 w 48"/>
                  <a:gd name="T37" fmla="*/ 0 h 42"/>
                  <a:gd name="T38" fmla="*/ 36 w 48"/>
                  <a:gd name="T39" fmla="*/ 0 h 42"/>
                  <a:gd name="T40" fmla="*/ 42 w 48"/>
                  <a:gd name="T41" fmla="*/ 6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2">
                    <a:moveTo>
                      <a:pt x="42" y="6"/>
                    </a:moveTo>
                    <a:lnTo>
                      <a:pt x="48" y="6"/>
                    </a:lnTo>
                    <a:lnTo>
                      <a:pt x="48" y="12"/>
                    </a:lnTo>
                    <a:lnTo>
                      <a:pt x="48" y="18"/>
                    </a:lnTo>
                    <a:lnTo>
                      <a:pt x="48" y="24"/>
                    </a:lnTo>
                    <a:lnTo>
                      <a:pt x="42" y="30"/>
                    </a:lnTo>
                    <a:lnTo>
                      <a:pt x="36" y="36"/>
                    </a:lnTo>
                    <a:lnTo>
                      <a:pt x="30" y="36"/>
                    </a:lnTo>
                    <a:lnTo>
                      <a:pt x="24" y="42"/>
                    </a:lnTo>
                    <a:lnTo>
                      <a:pt x="18" y="36"/>
                    </a:lnTo>
                    <a:lnTo>
                      <a:pt x="12" y="36"/>
                    </a:lnTo>
                    <a:lnTo>
                      <a:pt x="6" y="30"/>
                    </a:lnTo>
                    <a:lnTo>
                      <a:pt x="0" y="24"/>
                    </a:lnTo>
                    <a:lnTo>
                      <a:pt x="0" y="18"/>
                    </a:lnTo>
                    <a:lnTo>
                      <a:pt x="6" y="12"/>
                    </a:lnTo>
                    <a:lnTo>
                      <a:pt x="6" y="6"/>
                    </a:lnTo>
                    <a:lnTo>
                      <a:pt x="12" y="6"/>
                    </a:lnTo>
                    <a:lnTo>
                      <a:pt x="18" y="0"/>
                    </a:lnTo>
                    <a:lnTo>
                      <a:pt x="30" y="0"/>
                    </a:lnTo>
                    <a:lnTo>
                      <a:pt x="36" y="0"/>
                    </a:lnTo>
                    <a:lnTo>
                      <a:pt x="4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14" name="Freeform 189"/>
              <p:cNvSpPr>
                <a:spLocks/>
              </p:cNvSpPr>
              <p:nvPr/>
            </p:nvSpPr>
            <p:spPr bwMode="auto">
              <a:xfrm>
                <a:off x="1494" y="2274"/>
                <a:ext cx="78" cy="102"/>
              </a:xfrm>
              <a:custGeom>
                <a:avLst/>
                <a:gdLst>
                  <a:gd name="T0" fmla="*/ 66 w 78"/>
                  <a:gd name="T1" fmla="*/ 102 h 102"/>
                  <a:gd name="T2" fmla="*/ 60 w 78"/>
                  <a:gd name="T3" fmla="*/ 96 h 102"/>
                  <a:gd name="T4" fmla="*/ 54 w 78"/>
                  <a:gd name="T5" fmla="*/ 96 h 102"/>
                  <a:gd name="T6" fmla="*/ 48 w 78"/>
                  <a:gd name="T7" fmla="*/ 90 h 102"/>
                  <a:gd name="T8" fmla="*/ 42 w 78"/>
                  <a:gd name="T9" fmla="*/ 84 h 102"/>
                  <a:gd name="T10" fmla="*/ 42 w 78"/>
                  <a:gd name="T11" fmla="*/ 72 h 102"/>
                  <a:gd name="T12" fmla="*/ 36 w 78"/>
                  <a:gd name="T13" fmla="*/ 66 h 102"/>
                  <a:gd name="T14" fmla="*/ 36 w 78"/>
                  <a:gd name="T15" fmla="*/ 60 h 102"/>
                  <a:gd name="T16" fmla="*/ 30 w 78"/>
                  <a:gd name="T17" fmla="*/ 54 h 102"/>
                  <a:gd name="T18" fmla="*/ 24 w 78"/>
                  <a:gd name="T19" fmla="*/ 48 h 102"/>
                  <a:gd name="T20" fmla="*/ 24 w 78"/>
                  <a:gd name="T21" fmla="*/ 42 h 102"/>
                  <a:gd name="T22" fmla="*/ 18 w 78"/>
                  <a:gd name="T23" fmla="*/ 36 h 102"/>
                  <a:gd name="T24" fmla="*/ 18 w 78"/>
                  <a:gd name="T25" fmla="*/ 30 h 102"/>
                  <a:gd name="T26" fmla="*/ 12 w 78"/>
                  <a:gd name="T27" fmla="*/ 24 h 102"/>
                  <a:gd name="T28" fmla="*/ 6 w 78"/>
                  <a:gd name="T29" fmla="*/ 18 h 102"/>
                  <a:gd name="T30" fmla="*/ 6 w 78"/>
                  <a:gd name="T31" fmla="*/ 12 h 102"/>
                  <a:gd name="T32" fmla="*/ 0 w 78"/>
                  <a:gd name="T33" fmla="*/ 6 h 102"/>
                  <a:gd name="T34" fmla="*/ 12 w 78"/>
                  <a:gd name="T35" fmla="*/ 0 h 102"/>
                  <a:gd name="T36" fmla="*/ 18 w 78"/>
                  <a:gd name="T37" fmla="*/ 0 h 102"/>
                  <a:gd name="T38" fmla="*/ 24 w 78"/>
                  <a:gd name="T39" fmla="*/ 0 h 102"/>
                  <a:gd name="T40" fmla="*/ 36 w 78"/>
                  <a:gd name="T41" fmla="*/ 0 h 102"/>
                  <a:gd name="T42" fmla="*/ 48 w 78"/>
                  <a:gd name="T43" fmla="*/ 0 h 102"/>
                  <a:gd name="T44" fmla="*/ 54 w 78"/>
                  <a:gd name="T45" fmla="*/ 0 h 102"/>
                  <a:gd name="T46" fmla="*/ 66 w 78"/>
                  <a:gd name="T47" fmla="*/ 0 h 102"/>
                  <a:gd name="T48" fmla="*/ 78 w 78"/>
                  <a:gd name="T49" fmla="*/ 6 h 102"/>
                  <a:gd name="T50" fmla="*/ 66 w 78"/>
                  <a:gd name="T51" fmla="*/ 102 h 1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02">
                    <a:moveTo>
                      <a:pt x="66" y="102"/>
                    </a:moveTo>
                    <a:lnTo>
                      <a:pt x="60" y="96"/>
                    </a:lnTo>
                    <a:lnTo>
                      <a:pt x="54" y="96"/>
                    </a:lnTo>
                    <a:lnTo>
                      <a:pt x="48" y="90"/>
                    </a:lnTo>
                    <a:lnTo>
                      <a:pt x="42" y="84"/>
                    </a:lnTo>
                    <a:lnTo>
                      <a:pt x="42" y="72"/>
                    </a:lnTo>
                    <a:lnTo>
                      <a:pt x="36" y="66"/>
                    </a:lnTo>
                    <a:lnTo>
                      <a:pt x="36" y="60"/>
                    </a:lnTo>
                    <a:lnTo>
                      <a:pt x="30" y="54"/>
                    </a:lnTo>
                    <a:lnTo>
                      <a:pt x="24" y="48"/>
                    </a:lnTo>
                    <a:lnTo>
                      <a:pt x="24" y="42"/>
                    </a:lnTo>
                    <a:lnTo>
                      <a:pt x="18" y="36"/>
                    </a:lnTo>
                    <a:lnTo>
                      <a:pt x="18" y="30"/>
                    </a:lnTo>
                    <a:lnTo>
                      <a:pt x="12" y="24"/>
                    </a:lnTo>
                    <a:lnTo>
                      <a:pt x="6" y="18"/>
                    </a:lnTo>
                    <a:lnTo>
                      <a:pt x="6" y="12"/>
                    </a:lnTo>
                    <a:lnTo>
                      <a:pt x="0" y="6"/>
                    </a:lnTo>
                    <a:lnTo>
                      <a:pt x="12" y="0"/>
                    </a:lnTo>
                    <a:lnTo>
                      <a:pt x="18" y="0"/>
                    </a:lnTo>
                    <a:lnTo>
                      <a:pt x="24" y="0"/>
                    </a:lnTo>
                    <a:lnTo>
                      <a:pt x="36" y="0"/>
                    </a:lnTo>
                    <a:lnTo>
                      <a:pt x="48" y="0"/>
                    </a:lnTo>
                    <a:lnTo>
                      <a:pt x="54" y="0"/>
                    </a:lnTo>
                    <a:lnTo>
                      <a:pt x="66" y="0"/>
                    </a:lnTo>
                    <a:lnTo>
                      <a:pt x="78" y="6"/>
                    </a:lnTo>
                    <a:lnTo>
                      <a:pt x="66" y="10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15" name="Freeform 190"/>
              <p:cNvSpPr>
                <a:spLocks/>
              </p:cNvSpPr>
              <p:nvPr/>
            </p:nvSpPr>
            <p:spPr bwMode="auto">
              <a:xfrm>
                <a:off x="1752" y="2274"/>
                <a:ext cx="30" cy="18"/>
              </a:xfrm>
              <a:custGeom>
                <a:avLst/>
                <a:gdLst>
                  <a:gd name="T0" fmla="*/ 30 w 30"/>
                  <a:gd name="T1" fmla="*/ 6 h 18"/>
                  <a:gd name="T2" fmla="*/ 30 w 30"/>
                  <a:gd name="T3" fmla="*/ 12 h 18"/>
                  <a:gd name="T4" fmla="*/ 24 w 30"/>
                  <a:gd name="T5" fmla="*/ 12 h 18"/>
                  <a:gd name="T6" fmla="*/ 18 w 30"/>
                  <a:gd name="T7" fmla="*/ 6 h 18"/>
                  <a:gd name="T8" fmla="*/ 12 w 30"/>
                  <a:gd name="T9" fmla="*/ 12 h 18"/>
                  <a:gd name="T10" fmla="*/ 18 w 30"/>
                  <a:gd name="T11" fmla="*/ 12 h 18"/>
                  <a:gd name="T12" fmla="*/ 18 w 30"/>
                  <a:gd name="T13" fmla="*/ 18 h 18"/>
                  <a:gd name="T14" fmla="*/ 12 w 30"/>
                  <a:gd name="T15" fmla="*/ 18 h 18"/>
                  <a:gd name="T16" fmla="*/ 12 w 30"/>
                  <a:gd name="T17" fmla="*/ 18 h 18"/>
                  <a:gd name="T18" fmla="*/ 6 w 30"/>
                  <a:gd name="T19" fmla="*/ 18 h 18"/>
                  <a:gd name="T20" fmla="*/ 6 w 30"/>
                  <a:gd name="T21" fmla="*/ 12 h 18"/>
                  <a:gd name="T22" fmla="*/ 6 w 30"/>
                  <a:gd name="T23" fmla="*/ 12 h 18"/>
                  <a:gd name="T24" fmla="*/ 0 w 30"/>
                  <a:gd name="T25" fmla="*/ 6 h 18"/>
                  <a:gd name="T26" fmla="*/ 0 w 30"/>
                  <a:gd name="T27" fmla="*/ 12 h 18"/>
                  <a:gd name="T28" fmla="*/ 0 w 30"/>
                  <a:gd name="T29" fmla="*/ 0 h 18"/>
                  <a:gd name="T30" fmla="*/ 12 w 30"/>
                  <a:gd name="T31" fmla="*/ 0 h 18"/>
                  <a:gd name="T32" fmla="*/ 18 w 30"/>
                  <a:gd name="T33" fmla="*/ 0 h 18"/>
                  <a:gd name="T34" fmla="*/ 24 w 30"/>
                  <a:gd name="T35" fmla="*/ 6 h 18"/>
                  <a:gd name="T36" fmla="*/ 24 w 30"/>
                  <a:gd name="T37" fmla="*/ 6 h 18"/>
                  <a:gd name="T38" fmla="*/ 30 w 30"/>
                  <a:gd name="T39" fmla="*/ 6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18">
                    <a:moveTo>
                      <a:pt x="30" y="6"/>
                    </a:moveTo>
                    <a:lnTo>
                      <a:pt x="30" y="12"/>
                    </a:lnTo>
                    <a:lnTo>
                      <a:pt x="24" y="12"/>
                    </a:lnTo>
                    <a:lnTo>
                      <a:pt x="18" y="6"/>
                    </a:lnTo>
                    <a:lnTo>
                      <a:pt x="12" y="12"/>
                    </a:lnTo>
                    <a:lnTo>
                      <a:pt x="18" y="12"/>
                    </a:lnTo>
                    <a:lnTo>
                      <a:pt x="18" y="18"/>
                    </a:lnTo>
                    <a:lnTo>
                      <a:pt x="12" y="18"/>
                    </a:lnTo>
                    <a:lnTo>
                      <a:pt x="6" y="18"/>
                    </a:lnTo>
                    <a:lnTo>
                      <a:pt x="6" y="12"/>
                    </a:lnTo>
                    <a:lnTo>
                      <a:pt x="0" y="6"/>
                    </a:lnTo>
                    <a:lnTo>
                      <a:pt x="0" y="12"/>
                    </a:lnTo>
                    <a:lnTo>
                      <a:pt x="0" y="0"/>
                    </a:lnTo>
                    <a:lnTo>
                      <a:pt x="12" y="0"/>
                    </a:lnTo>
                    <a:lnTo>
                      <a:pt x="18" y="0"/>
                    </a:lnTo>
                    <a:lnTo>
                      <a:pt x="24" y="6"/>
                    </a:lnTo>
                    <a:lnTo>
                      <a:pt x="3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16" name="Freeform 191"/>
              <p:cNvSpPr>
                <a:spLocks/>
              </p:cNvSpPr>
              <p:nvPr/>
            </p:nvSpPr>
            <p:spPr bwMode="auto">
              <a:xfrm>
                <a:off x="2844" y="2286"/>
                <a:ext cx="12" cy="18"/>
              </a:xfrm>
              <a:custGeom>
                <a:avLst/>
                <a:gdLst>
                  <a:gd name="T0" fmla="*/ 12 w 12"/>
                  <a:gd name="T1" fmla="*/ 18 h 18"/>
                  <a:gd name="T2" fmla="*/ 6 w 12"/>
                  <a:gd name="T3" fmla="*/ 18 h 18"/>
                  <a:gd name="T4" fmla="*/ 6 w 12"/>
                  <a:gd name="T5" fmla="*/ 18 h 18"/>
                  <a:gd name="T6" fmla="*/ 0 w 12"/>
                  <a:gd name="T7" fmla="*/ 12 h 18"/>
                  <a:gd name="T8" fmla="*/ 0 w 12"/>
                  <a:gd name="T9" fmla="*/ 12 h 18"/>
                  <a:gd name="T10" fmla="*/ 0 w 12"/>
                  <a:gd name="T11" fmla="*/ 6 h 18"/>
                  <a:gd name="T12" fmla="*/ 6 w 12"/>
                  <a:gd name="T13" fmla="*/ 0 h 18"/>
                  <a:gd name="T14" fmla="*/ 6 w 12"/>
                  <a:gd name="T15" fmla="*/ 0 h 18"/>
                  <a:gd name="T16" fmla="*/ 12 w 12"/>
                  <a:gd name="T17" fmla="*/ 0 h 18"/>
                  <a:gd name="T18" fmla="*/ 12 w 12"/>
                  <a:gd name="T19" fmla="*/ 6 h 18"/>
                  <a:gd name="T20" fmla="*/ 12 w 12"/>
                  <a:gd name="T21" fmla="*/ 12 h 18"/>
                  <a:gd name="T22" fmla="*/ 12 w 12"/>
                  <a:gd name="T23" fmla="*/ 12 h 18"/>
                  <a:gd name="T24" fmla="*/ 12 w 12"/>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18">
                    <a:moveTo>
                      <a:pt x="12" y="18"/>
                    </a:moveTo>
                    <a:lnTo>
                      <a:pt x="6" y="18"/>
                    </a:lnTo>
                    <a:lnTo>
                      <a:pt x="0" y="12"/>
                    </a:lnTo>
                    <a:lnTo>
                      <a:pt x="0" y="6"/>
                    </a:lnTo>
                    <a:lnTo>
                      <a:pt x="6" y="0"/>
                    </a:lnTo>
                    <a:lnTo>
                      <a:pt x="12" y="0"/>
                    </a:lnTo>
                    <a:lnTo>
                      <a:pt x="12" y="6"/>
                    </a:lnTo>
                    <a:lnTo>
                      <a:pt x="12" y="12"/>
                    </a:lnTo>
                    <a:lnTo>
                      <a:pt x="12" y="18"/>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17" name="Freeform 192"/>
              <p:cNvSpPr>
                <a:spLocks/>
              </p:cNvSpPr>
              <p:nvPr/>
            </p:nvSpPr>
            <p:spPr bwMode="auto">
              <a:xfrm>
                <a:off x="60" y="2286"/>
                <a:ext cx="18" cy="24"/>
              </a:xfrm>
              <a:custGeom>
                <a:avLst/>
                <a:gdLst>
                  <a:gd name="T0" fmla="*/ 18 w 18"/>
                  <a:gd name="T1" fmla="*/ 0 h 24"/>
                  <a:gd name="T2" fmla="*/ 12 w 18"/>
                  <a:gd name="T3" fmla="*/ 12 h 24"/>
                  <a:gd name="T4" fmla="*/ 12 w 18"/>
                  <a:gd name="T5" fmla="*/ 18 h 24"/>
                  <a:gd name="T6" fmla="*/ 6 w 18"/>
                  <a:gd name="T7" fmla="*/ 24 h 24"/>
                  <a:gd name="T8" fmla="*/ 0 w 18"/>
                  <a:gd name="T9" fmla="*/ 24 h 24"/>
                  <a:gd name="T10" fmla="*/ 0 w 18"/>
                  <a:gd name="T11" fmla="*/ 12 h 24"/>
                  <a:gd name="T12" fmla="*/ 0 w 18"/>
                  <a:gd name="T13" fmla="*/ 12 h 24"/>
                  <a:gd name="T14" fmla="*/ 0 w 18"/>
                  <a:gd name="T15" fmla="*/ 6 h 24"/>
                  <a:gd name="T16" fmla="*/ 0 w 18"/>
                  <a:gd name="T17" fmla="*/ 0 h 24"/>
                  <a:gd name="T18" fmla="*/ 0 w 18"/>
                  <a:gd name="T19" fmla="*/ 0 h 24"/>
                  <a:gd name="T20" fmla="*/ 6 w 18"/>
                  <a:gd name="T21" fmla="*/ 0 h 24"/>
                  <a:gd name="T22" fmla="*/ 18 w 18"/>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24">
                    <a:moveTo>
                      <a:pt x="18" y="0"/>
                    </a:moveTo>
                    <a:lnTo>
                      <a:pt x="12" y="12"/>
                    </a:lnTo>
                    <a:lnTo>
                      <a:pt x="12" y="18"/>
                    </a:lnTo>
                    <a:lnTo>
                      <a:pt x="6" y="24"/>
                    </a:lnTo>
                    <a:lnTo>
                      <a:pt x="0" y="24"/>
                    </a:lnTo>
                    <a:lnTo>
                      <a:pt x="0" y="12"/>
                    </a:lnTo>
                    <a:lnTo>
                      <a:pt x="0" y="6"/>
                    </a:lnTo>
                    <a:lnTo>
                      <a:pt x="0" y="0"/>
                    </a:lnTo>
                    <a:lnTo>
                      <a:pt x="6" y="0"/>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18" name="Freeform 193"/>
              <p:cNvSpPr>
                <a:spLocks/>
              </p:cNvSpPr>
              <p:nvPr/>
            </p:nvSpPr>
            <p:spPr bwMode="auto">
              <a:xfrm>
                <a:off x="1200" y="2298"/>
                <a:ext cx="24" cy="18"/>
              </a:xfrm>
              <a:custGeom>
                <a:avLst/>
                <a:gdLst>
                  <a:gd name="T0" fmla="*/ 24 w 24"/>
                  <a:gd name="T1" fmla="*/ 6 h 18"/>
                  <a:gd name="T2" fmla="*/ 18 w 24"/>
                  <a:gd name="T3" fmla="*/ 12 h 18"/>
                  <a:gd name="T4" fmla="*/ 12 w 24"/>
                  <a:gd name="T5" fmla="*/ 18 h 18"/>
                  <a:gd name="T6" fmla="*/ 6 w 24"/>
                  <a:gd name="T7" fmla="*/ 18 h 18"/>
                  <a:gd name="T8" fmla="*/ 6 w 24"/>
                  <a:gd name="T9" fmla="*/ 18 h 18"/>
                  <a:gd name="T10" fmla="*/ 0 w 24"/>
                  <a:gd name="T11" fmla="*/ 12 h 18"/>
                  <a:gd name="T12" fmla="*/ 0 w 24"/>
                  <a:gd name="T13" fmla="*/ 6 h 18"/>
                  <a:gd name="T14" fmla="*/ 6 w 24"/>
                  <a:gd name="T15" fmla="*/ 0 h 18"/>
                  <a:gd name="T16" fmla="*/ 12 w 24"/>
                  <a:gd name="T17" fmla="*/ 0 h 18"/>
                  <a:gd name="T18" fmla="*/ 12 w 24"/>
                  <a:gd name="T19" fmla="*/ 0 h 18"/>
                  <a:gd name="T20" fmla="*/ 18 w 24"/>
                  <a:gd name="T21" fmla="*/ 0 h 18"/>
                  <a:gd name="T22" fmla="*/ 18 w 24"/>
                  <a:gd name="T23" fmla="*/ 0 h 18"/>
                  <a:gd name="T24" fmla="*/ 24 w 24"/>
                  <a:gd name="T25" fmla="*/ 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18">
                    <a:moveTo>
                      <a:pt x="24" y="6"/>
                    </a:moveTo>
                    <a:lnTo>
                      <a:pt x="18" y="12"/>
                    </a:lnTo>
                    <a:lnTo>
                      <a:pt x="12" y="18"/>
                    </a:lnTo>
                    <a:lnTo>
                      <a:pt x="6" y="18"/>
                    </a:lnTo>
                    <a:lnTo>
                      <a:pt x="0" y="12"/>
                    </a:lnTo>
                    <a:lnTo>
                      <a:pt x="0" y="6"/>
                    </a:lnTo>
                    <a:lnTo>
                      <a:pt x="6" y="0"/>
                    </a:lnTo>
                    <a:lnTo>
                      <a:pt x="12" y="0"/>
                    </a:lnTo>
                    <a:lnTo>
                      <a:pt x="18" y="0"/>
                    </a:lnTo>
                    <a:lnTo>
                      <a:pt x="2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19" name="Freeform 194"/>
              <p:cNvSpPr>
                <a:spLocks/>
              </p:cNvSpPr>
              <p:nvPr/>
            </p:nvSpPr>
            <p:spPr bwMode="auto">
              <a:xfrm>
                <a:off x="1236" y="2298"/>
                <a:ext cx="12" cy="18"/>
              </a:xfrm>
              <a:custGeom>
                <a:avLst/>
                <a:gdLst>
                  <a:gd name="T0" fmla="*/ 12 w 12"/>
                  <a:gd name="T1" fmla="*/ 6 h 18"/>
                  <a:gd name="T2" fmla="*/ 12 w 12"/>
                  <a:gd name="T3" fmla="*/ 12 h 18"/>
                  <a:gd name="T4" fmla="*/ 12 w 12"/>
                  <a:gd name="T5" fmla="*/ 12 h 18"/>
                  <a:gd name="T6" fmla="*/ 6 w 12"/>
                  <a:gd name="T7" fmla="*/ 18 h 18"/>
                  <a:gd name="T8" fmla="*/ 0 w 12"/>
                  <a:gd name="T9" fmla="*/ 12 h 18"/>
                  <a:gd name="T10" fmla="*/ 0 w 12"/>
                  <a:gd name="T11" fmla="*/ 6 h 18"/>
                  <a:gd name="T12" fmla="*/ 6 w 12"/>
                  <a:gd name="T13" fmla="*/ 0 h 18"/>
                  <a:gd name="T14" fmla="*/ 6 w 12"/>
                  <a:gd name="T15" fmla="*/ 0 h 18"/>
                  <a:gd name="T16" fmla="*/ 12 w 12"/>
                  <a:gd name="T17" fmla="*/ 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8">
                    <a:moveTo>
                      <a:pt x="12" y="6"/>
                    </a:moveTo>
                    <a:lnTo>
                      <a:pt x="12" y="12"/>
                    </a:lnTo>
                    <a:lnTo>
                      <a:pt x="6" y="18"/>
                    </a:lnTo>
                    <a:lnTo>
                      <a:pt x="0" y="12"/>
                    </a:lnTo>
                    <a:lnTo>
                      <a:pt x="0" y="6"/>
                    </a:lnTo>
                    <a:lnTo>
                      <a:pt x="6" y="0"/>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20" name="Freeform 195"/>
              <p:cNvSpPr>
                <a:spLocks/>
              </p:cNvSpPr>
              <p:nvPr/>
            </p:nvSpPr>
            <p:spPr bwMode="auto">
              <a:xfrm>
                <a:off x="918" y="2304"/>
                <a:ext cx="72" cy="30"/>
              </a:xfrm>
              <a:custGeom>
                <a:avLst/>
                <a:gdLst>
                  <a:gd name="T0" fmla="*/ 72 w 72"/>
                  <a:gd name="T1" fmla="*/ 0 h 30"/>
                  <a:gd name="T2" fmla="*/ 66 w 72"/>
                  <a:gd name="T3" fmla="*/ 6 h 30"/>
                  <a:gd name="T4" fmla="*/ 72 w 72"/>
                  <a:gd name="T5" fmla="*/ 12 h 30"/>
                  <a:gd name="T6" fmla="*/ 72 w 72"/>
                  <a:gd name="T7" fmla="*/ 24 h 30"/>
                  <a:gd name="T8" fmla="*/ 66 w 72"/>
                  <a:gd name="T9" fmla="*/ 30 h 30"/>
                  <a:gd name="T10" fmla="*/ 60 w 72"/>
                  <a:gd name="T11" fmla="*/ 30 h 30"/>
                  <a:gd name="T12" fmla="*/ 48 w 72"/>
                  <a:gd name="T13" fmla="*/ 30 h 30"/>
                  <a:gd name="T14" fmla="*/ 42 w 72"/>
                  <a:gd name="T15" fmla="*/ 30 h 30"/>
                  <a:gd name="T16" fmla="*/ 36 w 72"/>
                  <a:gd name="T17" fmla="*/ 30 h 30"/>
                  <a:gd name="T18" fmla="*/ 24 w 72"/>
                  <a:gd name="T19" fmla="*/ 30 h 30"/>
                  <a:gd name="T20" fmla="*/ 18 w 72"/>
                  <a:gd name="T21" fmla="*/ 30 h 30"/>
                  <a:gd name="T22" fmla="*/ 12 w 72"/>
                  <a:gd name="T23" fmla="*/ 30 h 30"/>
                  <a:gd name="T24" fmla="*/ 6 w 72"/>
                  <a:gd name="T25" fmla="*/ 30 h 30"/>
                  <a:gd name="T26" fmla="*/ 0 w 72"/>
                  <a:gd name="T27" fmla="*/ 24 h 30"/>
                  <a:gd name="T28" fmla="*/ 0 w 72"/>
                  <a:gd name="T29" fmla="*/ 18 h 30"/>
                  <a:gd name="T30" fmla="*/ 0 w 72"/>
                  <a:gd name="T31" fmla="*/ 6 h 30"/>
                  <a:gd name="T32" fmla="*/ 0 w 72"/>
                  <a:gd name="T33" fmla="*/ 0 h 30"/>
                  <a:gd name="T34" fmla="*/ 12 w 72"/>
                  <a:gd name="T35" fmla="*/ 0 h 30"/>
                  <a:gd name="T36" fmla="*/ 18 w 72"/>
                  <a:gd name="T37" fmla="*/ 0 h 30"/>
                  <a:gd name="T38" fmla="*/ 30 w 72"/>
                  <a:gd name="T39" fmla="*/ 0 h 30"/>
                  <a:gd name="T40" fmla="*/ 36 w 72"/>
                  <a:gd name="T41" fmla="*/ 0 h 30"/>
                  <a:gd name="T42" fmla="*/ 42 w 72"/>
                  <a:gd name="T43" fmla="*/ 0 h 30"/>
                  <a:gd name="T44" fmla="*/ 54 w 72"/>
                  <a:gd name="T45" fmla="*/ 0 h 30"/>
                  <a:gd name="T46" fmla="*/ 60 w 72"/>
                  <a:gd name="T47" fmla="*/ 0 h 30"/>
                  <a:gd name="T48" fmla="*/ 72 w 72"/>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2" h="30">
                    <a:moveTo>
                      <a:pt x="72" y="0"/>
                    </a:moveTo>
                    <a:lnTo>
                      <a:pt x="66" y="6"/>
                    </a:lnTo>
                    <a:lnTo>
                      <a:pt x="72" y="12"/>
                    </a:lnTo>
                    <a:lnTo>
                      <a:pt x="72" y="24"/>
                    </a:lnTo>
                    <a:lnTo>
                      <a:pt x="66" y="30"/>
                    </a:lnTo>
                    <a:lnTo>
                      <a:pt x="60" y="30"/>
                    </a:lnTo>
                    <a:lnTo>
                      <a:pt x="48" y="30"/>
                    </a:lnTo>
                    <a:lnTo>
                      <a:pt x="42" y="30"/>
                    </a:lnTo>
                    <a:lnTo>
                      <a:pt x="36" y="30"/>
                    </a:lnTo>
                    <a:lnTo>
                      <a:pt x="24" y="30"/>
                    </a:lnTo>
                    <a:lnTo>
                      <a:pt x="18" y="30"/>
                    </a:lnTo>
                    <a:lnTo>
                      <a:pt x="12" y="30"/>
                    </a:lnTo>
                    <a:lnTo>
                      <a:pt x="6" y="30"/>
                    </a:lnTo>
                    <a:lnTo>
                      <a:pt x="0" y="24"/>
                    </a:lnTo>
                    <a:lnTo>
                      <a:pt x="0" y="18"/>
                    </a:lnTo>
                    <a:lnTo>
                      <a:pt x="0" y="6"/>
                    </a:lnTo>
                    <a:lnTo>
                      <a:pt x="0" y="0"/>
                    </a:lnTo>
                    <a:lnTo>
                      <a:pt x="12" y="0"/>
                    </a:lnTo>
                    <a:lnTo>
                      <a:pt x="18" y="0"/>
                    </a:lnTo>
                    <a:lnTo>
                      <a:pt x="30" y="0"/>
                    </a:lnTo>
                    <a:lnTo>
                      <a:pt x="36" y="0"/>
                    </a:lnTo>
                    <a:lnTo>
                      <a:pt x="42" y="0"/>
                    </a:lnTo>
                    <a:lnTo>
                      <a:pt x="54" y="0"/>
                    </a:lnTo>
                    <a:lnTo>
                      <a:pt x="60" y="0"/>
                    </a:lnTo>
                    <a:lnTo>
                      <a:pt x="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21" name="Freeform 196"/>
              <p:cNvSpPr>
                <a:spLocks/>
              </p:cNvSpPr>
              <p:nvPr/>
            </p:nvSpPr>
            <p:spPr bwMode="auto">
              <a:xfrm>
                <a:off x="414" y="2304"/>
                <a:ext cx="240" cy="240"/>
              </a:xfrm>
              <a:custGeom>
                <a:avLst/>
                <a:gdLst>
                  <a:gd name="T0" fmla="*/ 144 w 240"/>
                  <a:gd name="T1" fmla="*/ 6 h 240"/>
                  <a:gd name="T2" fmla="*/ 162 w 240"/>
                  <a:gd name="T3" fmla="*/ 6 h 240"/>
                  <a:gd name="T4" fmla="*/ 174 w 240"/>
                  <a:gd name="T5" fmla="*/ 18 h 240"/>
                  <a:gd name="T6" fmla="*/ 192 w 240"/>
                  <a:gd name="T7" fmla="*/ 30 h 240"/>
                  <a:gd name="T8" fmla="*/ 204 w 240"/>
                  <a:gd name="T9" fmla="*/ 36 h 240"/>
                  <a:gd name="T10" fmla="*/ 216 w 240"/>
                  <a:gd name="T11" fmla="*/ 48 h 240"/>
                  <a:gd name="T12" fmla="*/ 228 w 240"/>
                  <a:gd name="T13" fmla="*/ 66 h 240"/>
                  <a:gd name="T14" fmla="*/ 222 w 240"/>
                  <a:gd name="T15" fmla="*/ 78 h 240"/>
                  <a:gd name="T16" fmla="*/ 228 w 240"/>
                  <a:gd name="T17" fmla="*/ 90 h 240"/>
                  <a:gd name="T18" fmla="*/ 234 w 240"/>
                  <a:gd name="T19" fmla="*/ 90 h 240"/>
                  <a:gd name="T20" fmla="*/ 240 w 240"/>
                  <a:gd name="T21" fmla="*/ 102 h 240"/>
                  <a:gd name="T22" fmla="*/ 240 w 240"/>
                  <a:gd name="T23" fmla="*/ 114 h 240"/>
                  <a:gd name="T24" fmla="*/ 240 w 240"/>
                  <a:gd name="T25" fmla="*/ 126 h 240"/>
                  <a:gd name="T26" fmla="*/ 240 w 240"/>
                  <a:gd name="T27" fmla="*/ 150 h 240"/>
                  <a:gd name="T28" fmla="*/ 234 w 240"/>
                  <a:gd name="T29" fmla="*/ 180 h 240"/>
                  <a:gd name="T30" fmla="*/ 222 w 240"/>
                  <a:gd name="T31" fmla="*/ 198 h 240"/>
                  <a:gd name="T32" fmla="*/ 204 w 240"/>
                  <a:gd name="T33" fmla="*/ 216 h 240"/>
                  <a:gd name="T34" fmla="*/ 186 w 240"/>
                  <a:gd name="T35" fmla="*/ 228 h 240"/>
                  <a:gd name="T36" fmla="*/ 162 w 240"/>
                  <a:gd name="T37" fmla="*/ 240 h 240"/>
                  <a:gd name="T38" fmla="*/ 144 w 240"/>
                  <a:gd name="T39" fmla="*/ 240 h 240"/>
                  <a:gd name="T40" fmla="*/ 120 w 240"/>
                  <a:gd name="T41" fmla="*/ 240 h 240"/>
                  <a:gd name="T42" fmla="*/ 102 w 240"/>
                  <a:gd name="T43" fmla="*/ 240 h 240"/>
                  <a:gd name="T44" fmla="*/ 84 w 240"/>
                  <a:gd name="T45" fmla="*/ 234 h 240"/>
                  <a:gd name="T46" fmla="*/ 66 w 240"/>
                  <a:gd name="T47" fmla="*/ 228 h 240"/>
                  <a:gd name="T48" fmla="*/ 48 w 240"/>
                  <a:gd name="T49" fmla="*/ 222 h 240"/>
                  <a:gd name="T50" fmla="*/ 42 w 240"/>
                  <a:gd name="T51" fmla="*/ 210 h 240"/>
                  <a:gd name="T52" fmla="*/ 36 w 240"/>
                  <a:gd name="T53" fmla="*/ 198 h 240"/>
                  <a:gd name="T54" fmla="*/ 24 w 240"/>
                  <a:gd name="T55" fmla="*/ 186 h 240"/>
                  <a:gd name="T56" fmla="*/ 18 w 240"/>
                  <a:gd name="T57" fmla="*/ 180 h 240"/>
                  <a:gd name="T58" fmla="*/ 12 w 240"/>
                  <a:gd name="T59" fmla="*/ 162 h 240"/>
                  <a:gd name="T60" fmla="*/ 6 w 240"/>
                  <a:gd name="T61" fmla="*/ 150 h 240"/>
                  <a:gd name="T62" fmla="*/ 0 w 240"/>
                  <a:gd name="T63" fmla="*/ 138 h 240"/>
                  <a:gd name="T64" fmla="*/ 6 w 240"/>
                  <a:gd name="T65" fmla="*/ 126 h 240"/>
                  <a:gd name="T66" fmla="*/ 6 w 240"/>
                  <a:gd name="T67" fmla="*/ 108 h 240"/>
                  <a:gd name="T68" fmla="*/ 6 w 240"/>
                  <a:gd name="T69" fmla="*/ 90 h 240"/>
                  <a:gd name="T70" fmla="*/ 18 w 240"/>
                  <a:gd name="T71" fmla="*/ 72 h 240"/>
                  <a:gd name="T72" fmla="*/ 18 w 240"/>
                  <a:gd name="T73" fmla="*/ 60 h 240"/>
                  <a:gd name="T74" fmla="*/ 30 w 240"/>
                  <a:gd name="T75" fmla="*/ 54 h 240"/>
                  <a:gd name="T76" fmla="*/ 30 w 240"/>
                  <a:gd name="T77" fmla="*/ 42 h 240"/>
                  <a:gd name="T78" fmla="*/ 48 w 240"/>
                  <a:gd name="T79" fmla="*/ 30 h 240"/>
                  <a:gd name="T80" fmla="*/ 60 w 240"/>
                  <a:gd name="T81" fmla="*/ 18 h 240"/>
                  <a:gd name="T82" fmla="*/ 72 w 240"/>
                  <a:gd name="T83" fmla="*/ 6 h 240"/>
                  <a:gd name="T84" fmla="*/ 78 w 240"/>
                  <a:gd name="T85" fmla="*/ 6 h 240"/>
                  <a:gd name="T86" fmla="*/ 90 w 240"/>
                  <a:gd name="T87" fmla="*/ 6 h 240"/>
                  <a:gd name="T88" fmla="*/ 102 w 240"/>
                  <a:gd name="T89" fmla="*/ 0 h 240"/>
                  <a:gd name="T90" fmla="*/ 114 w 240"/>
                  <a:gd name="T91" fmla="*/ 0 h 240"/>
                  <a:gd name="T92" fmla="*/ 126 w 240"/>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 h="240">
                    <a:moveTo>
                      <a:pt x="132" y="6"/>
                    </a:moveTo>
                    <a:lnTo>
                      <a:pt x="144" y="6"/>
                    </a:lnTo>
                    <a:lnTo>
                      <a:pt x="156" y="6"/>
                    </a:lnTo>
                    <a:lnTo>
                      <a:pt x="162" y="6"/>
                    </a:lnTo>
                    <a:lnTo>
                      <a:pt x="174" y="12"/>
                    </a:lnTo>
                    <a:lnTo>
                      <a:pt x="174" y="18"/>
                    </a:lnTo>
                    <a:lnTo>
                      <a:pt x="180" y="24"/>
                    </a:lnTo>
                    <a:lnTo>
                      <a:pt x="192" y="30"/>
                    </a:lnTo>
                    <a:lnTo>
                      <a:pt x="198" y="36"/>
                    </a:lnTo>
                    <a:lnTo>
                      <a:pt x="204" y="36"/>
                    </a:lnTo>
                    <a:lnTo>
                      <a:pt x="210" y="42"/>
                    </a:lnTo>
                    <a:lnTo>
                      <a:pt x="216" y="48"/>
                    </a:lnTo>
                    <a:lnTo>
                      <a:pt x="222" y="60"/>
                    </a:lnTo>
                    <a:lnTo>
                      <a:pt x="228" y="66"/>
                    </a:lnTo>
                    <a:lnTo>
                      <a:pt x="228" y="78"/>
                    </a:lnTo>
                    <a:lnTo>
                      <a:pt x="222" y="78"/>
                    </a:lnTo>
                    <a:lnTo>
                      <a:pt x="222" y="84"/>
                    </a:lnTo>
                    <a:lnTo>
                      <a:pt x="228" y="90"/>
                    </a:lnTo>
                    <a:lnTo>
                      <a:pt x="234" y="90"/>
                    </a:lnTo>
                    <a:lnTo>
                      <a:pt x="234" y="96"/>
                    </a:lnTo>
                    <a:lnTo>
                      <a:pt x="240" y="102"/>
                    </a:lnTo>
                    <a:lnTo>
                      <a:pt x="240" y="108"/>
                    </a:lnTo>
                    <a:lnTo>
                      <a:pt x="240" y="114"/>
                    </a:lnTo>
                    <a:lnTo>
                      <a:pt x="240" y="120"/>
                    </a:lnTo>
                    <a:lnTo>
                      <a:pt x="240" y="126"/>
                    </a:lnTo>
                    <a:lnTo>
                      <a:pt x="240" y="138"/>
                    </a:lnTo>
                    <a:lnTo>
                      <a:pt x="240" y="150"/>
                    </a:lnTo>
                    <a:lnTo>
                      <a:pt x="234" y="162"/>
                    </a:lnTo>
                    <a:lnTo>
                      <a:pt x="234" y="180"/>
                    </a:lnTo>
                    <a:lnTo>
                      <a:pt x="228" y="186"/>
                    </a:lnTo>
                    <a:lnTo>
                      <a:pt x="222" y="198"/>
                    </a:lnTo>
                    <a:lnTo>
                      <a:pt x="216" y="210"/>
                    </a:lnTo>
                    <a:lnTo>
                      <a:pt x="204" y="216"/>
                    </a:lnTo>
                    <a:lnTo>
                      <a:pt x="192" y="222"/>
                    </a:lnTo>
                    <a:lnTo>
                      <a:pt x="186" y="228"/>
                    </a:lnTo>
                    <a:lnTo>
                      <a:pt x="174" y="234"/>
                    </a:lnTo>
                    <a:lnTo>
                      <a:pt x="162" y="240"/>
                    </a:lnTo>
                    <a:lnTo>
                      <a:pt x="150" y="240"/>
                    </a:lnTo>
                    <a:lnTo>
                      <a:pt x="144" y="240"/>
                    </a:lnTo>
                    <a:lnTo>
                      <a:pt x="132" y="240"/>
                    </a:lnTo>
                    <a:lnTo>
                      <a:pt x="120" y="240"/>
                    </a:lnTo>
                    <a:lnTo>
                      <a:pt x="114" y="240"/>
                    </a:lnTo>
                    <a:lnTo>
                      <a:pt x="102" y="240"/>
                    </a:lnTo>
                    <a:lnTo>
                      <a:pt x="96" y="234"/>
                    </a:lnTo>
                    <a:lnTo>
                      <a:pt x="84" y="234"/>
                    </a:lnTo>
                    <a:lnTo>
                      <a:pt x="78" y="228"/>
                    </a:lnTo>
                    <a:lnTo>
                      <a:pt x="66" y="228"/>
                    </a:lnTo>
                    <a:lnTo>
                      <a:pt x="60" y="222"/>
                    </a:lnTo>
                    <a:lnTo>
                      <a:pt x="48" y="222"/>
                    </a:lnTo>
                    <a:lnTo>
                      <a:pt x="48" y="216"/>
                    </a:lnTo>
                    <a:lnTo>
                      <a:pt x="42" y="210"/>
                    </a:lnTo>
                    <a:lnTo>
                      <a:pt x="36" y="204"/>
                    </a:lnTo>
                    <a:lnTo>
                      <a:pt x="36" y="198"/>
                    </a:lnTo>
                    <a:lnTo>
                      <a:pt x="30" y="192"/>
                    </a:lnTo>
                    <a:lnTo>
                      <a:pt x="24" y="186"/>
                    </a:lnTo>
                    <a:lnTo>
                      <a:pt x="24" y="180"/>
                    </a:lnTo>
                    <a:lnTo>
                      <a:pt x="18" y="180"/>
                    </a:lnTo>
                    <a:lnTo>
                      <a:pt x="12" y="168"/>
                    </a:lnTo>
                    <a:lnTo>
                      <a:pt x="12" y="162"/>
                    </a:lnTo>
                    <a:lnTo>
                      <a:pt x="6" y="156"/>
                    </a:lnTo>
                    <a:lnTo>
                      <a:pt x="6" y="150"/>
                    </a:lnTo>
                    <a:lnTo>
                      <a:pt x="0" y="150"/>
                    </a:lnTo>
                    <a:lnTo>
                      <a:pt x="0" y="138"/>
                    </a:lnTo>
                    <a:lnTo>
                      <a:pt x="0" y="132"/>
                    </a:lnTo>
                    <a:lnTo>
                      <a:pt x="6" y="126"/>
                    </a:lnTo>
                    <a:lnTo>
                      <a:pt x="6" y="114"/>
                    </a:lnTo>
                    <a:lnTo>
                      <a:pt x="6" y="108"/>
                    </a:lnTo>
                    <a:lnTo>
                      <a:pt x="6" y="102"/>
                    </a:lnTo>
                    <a:lnTo>
                      <a:pt x="6" y="90"/>
                    </a:lnTo>
                    <a:lnTo>
                      <a:pt x="12" y="84"/>
                    </a:lnTo>
                    <a:lnTo>
                      <a:pt x="18" y="72"/>
                    </a:lnTo>
                    <a:lnTo>
                      <a:pt x="18" y="66"/>
                    </a:lnTo>
                    <a:lnTo>
                      <a:pt x="18" y="60"/>
                    </a:lnTo>
                    <a:lnTo>
                      <a:pt x="24" y="60"/>
                    </a:lnTo>
                    <a:lnTo>
                      <a:pt x="30" y="54"/>
                    </a:lnTo>
                    <a:lnTo>
                      <a:pt x="24" y="48"/>
                    </a:lnTo>
                    <a:lnTo>
                      <a:pt x="30" y="42"/>
                    </a:lnTo>
                    <a:lnTo>
                      <a:pt x="36" y="36"/>
                    </a:lnTo>
                    <a:lnTo>
                      <a:pt x="48" y="30"/>
                    </a:lnTo>
                    <a:lnTo>
                      <a:pt x="48" y="24"/>
                    </a:lnTo>
                    <a:lnTo>
                      <a:pt x="60" y="18"/>
                    </a:lnTo>
                    <a:lnTo>
                      <a:pt x="66" y="12"/>
                    </a:lnTo>
                    <a:lnTo>
                      <a:pt x="72" y="6"/>
                    </a:lnTo>
                    <a:lnTo>
                      <a:pt x="78" y="6"/>
                    </a:lnTo>
                    <a:lnTo>
                      <a:pt x="84" y="6"/>
                    </a:lnTo>
                    <a:lnTo>
                      <a:pt x="90" y="6"/>
                    </a:lnTo>
                    <a:lnTo>
                      <a:pt x="96" y="6"/>
                    </a:lnTo>
                    <a:lnTo>
                      <a:pt x="102" y="0"/>
                    </a:lnTo>
                    <a:lnTo>
                      <a:pt x="108" y="0"/>
                    </a:lnTo>
                    <a:lnTo>
                      <a:pt x="114" y="0"/>
                    </a:lnTo>
                    <a:lnTo>
                      <a:pt x="120" y="0"/>
                    </a:lnTo>
                    <a:lnTo>
                      <a:pt x="126" y="0"/>
                    </a:lnTo>
                    <a:lnTo>
                      <a:pt x="13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22" name="Freeform 197"/>
              <p:cNvSpPr>
                <a:spLocks/>
              </p:cNvSpPr>
              <p:nvPr/>
            </p:nvSpPr>
            <p:spPr bwMode="auto">
              <a:xfrm>
                <a:off x="2688" y="2304"/>
                <a:ext cx="12" cy="114"/>
              </a:xfrm>
              <a:custGeom>
                <a:avLst/>
                <a:gdLst>
                  <a:gd name="T0" fmla="*/ 12 w 12"/>
                  <a:gd name="T1" fmla="*/ 114 h 114"/>
                  <a:gd name="T2" fmla="*/ 0 w 12"/>
                  <a:gd name="T3" fmla="*/ 114 h 114"/>
                  <a:gd name="T4" fmla="*/ 0 w 12"/>
                  <a:gd name="T5" fmla="*/ 6 h 114"/>
                  <a:gd name="T6" fmla="*/ 6 w 12"/>
                  <a:gd name="T7" fmla="*/ 0 h 114"/>
                  <a:gd name="T8" fmla="*/ 12 w 12"/>
                  <a:gd name="T9" fmla="*/ 6 h 114"/>
                  <a:gd name="T10" fmla="*/ 12 w 12"/>
                  <a:gd name="T11" fmla="*/ 114 h 1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14">
                    <a:moveTo>
                      <a:pt x="12" y="114"/>
                    </a:moveTo>
                    <a:lnTo>
                      <a:pt x="0" y="114"/>
                    </a:lnTo>
                    <a:lnTo>
                      <a:pt x="0" y="6"/>
                    </a:lnTo>
                    <a:lnTo>
                      <a:pt x="6" y="0"/>
                    </a:lnTo>
                    <a:lnTo>
                      <a:pt x="12" y="6"/>
                    </a:lnTo>
                    <a:lnTo>
                      <a:pt x="12" y="114"/>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23" name="Freeform 198"/>
              <p:cNvSpPr>
                <a:spLocks/>
              </p:cNvSpPr>
              <p:nvPr/>
            </p:nvSpPr>
            <p:spPr bwMode="auto">
              <a:xfrm>
                <a:off x="2160" y="2304"/>
                <a:ext cx="246" cy="246"/>
              </a:xfrm>
              <a:custGeom>
                <a:avLst/>
                <a:gdLst>
                  <a:gd name="T0" fmla="*/ 138 w 246"/>
                  <a:gd name="T1" fmla="*/ 12 h 246"/>
                  <a:gd name="T2" fmla="*/ 150 w 246"/>
                  <a:gd name="T3" fmla="*/ 12 h 246"/>
                  <a:gd name="T4" fmla="*/ 162 w 246"/>
                  <a:gd name="T5" fmla="*/ 18 h 246"/>
                  <a:gd name="T6" fmla="*/ 180 w 246"/>
                  <a:gd name="T7" fmla="*/ 30 h 246"/>
                  <a:gd name="T8" fmla="*/ 198 w 246"/>
                  <a:gd name="T9" fmla="*/ 42 h 246"/>
                  <a:gd name="T10" fmla="*/ 222 w 246"/>
                  <a:gd name="T11" fmla="*/ 60 h 246"/>
                  <a:gd name="T12" fmla="*/ 234 w 246"/>
                  <a:gd name="T13" fmla="*/ 78 h 246"/>
                  <a:gd name="T14" fmla="*/ 240 w 246"/>
                  <a:gd name="T15" fmla="*/ 96 h 246"/>
                  <a:gd name="T16" fmla="*/ 246 w 246"/>
                  <a:gd name="T17" fmla="*/ 114 h 246"/>
                  <a:gd name="T18" fmla="*/ 246 w 246"/>
                  <a:gd name="T19" fmla="*/ 132 h 246"/>
                  <a:gd name="T20" fmla="*/ 246 w 246"/>
                  <a:gd name="T21" fmla="*/ 144 h 246"/>
                  <a:gd name="T22" fmla="*/ 246 w 246"/>
                  <a:gd name="T23" fmla="*/ 156 h 246"/>
                  <a:gd name="T24" fmla="*/ 234 w 246"/>
                  <a:gd name="T25" fmla="*/ 168 h 246"/>
                  <a:gd name="T26" fmla="*/ 228 w 246"/>
                  <a:gd name="T27" fmla="*/ 180 h 246"/>
                  <a:gd name="T28" fmla="*/ 222 w 246"/>
                  <a:gd name="T29" fmla="*/ 192 h 246"/>
                  <a:gd name="T30" fmla="*/ 216 w 246"/>
                  <a:gd name="T31" fmla="*/ 204 h 246"/>
                  <a:gd name="T32" fmla="*/ 210 w 246"/>
                  <a:gd name="T33" fmla="*/ 204 h 246"/>
                  <a:gd name="T34" fmla="*/ 198 w 246"/>
                  <a:gd name="T35" fmla="*/ 216 h 246"/>
                  <a:gd name="T36" fmla="*/ 180 w 246"/>
                  <a:gd name="T37" fmla="*/ 228 h 246"/>
                  <a:gd name="T38" fmla="*/ 162 w 246"/>
                  <a:gd name="T39" fmla="*/ 240 h 246"/>
                  <a:gd name="T40" fmla="*/ 144 w 246"/>
                  <a:gd name="T41" fmla="*/ 246 h 246"/>
                  <a:gd name="T42" fmla="*/ 126 w 246"/>
                  <a:gd name="T43" fmla="*/ 246 h 246"/>
                  <a:gd name="T44" fmla="*/ 114 w 246"/>
                  <a:gd name="T45" fmla="*/ 246 h 246"/>
                  <a:gd name="T46" fmla="*/ 102 w 246"/>
                  <a:gd name="T47" fmla="*/ 246 h 246"/>
                  <a:gd name="T48" fmla="*/ 96 w 246"/>
                  <a:gd name="T49" fmla="*/ 240 h 246"/>
                  <a:gd name="T50" fmla="*/ 84 w 246"/>
                  <a:gd name="T51" fmla="*/ 234 h 246"/>
                  <a:gd name="T52" fmla="*/ 66 w 246"/>
                  <a:gd name="T53" fmla="*/ 222 h 246"/>
                  <a:gd name="T54" fmla="*/ 48 w 246"/>
                  <a:gd name="T55" fmla="*/ 216 h 246"/>
                  <a:gd name="T56" fmla="*/ 36 w 246"/>
                  <a:gd name="T57" fmla="*/ 204 h 246"/>
                  <a:gd name="T58" fmla="*/ 24 w 246"/>
                  <a:gd name="T59" fmla="*/ 198 h 246"/>
                  <a:gd name="T60" fmla="*/ 18 w 246"/>
                  <a:gd name="T61" fmla="*/ 186 h 246"/>
                  <a:gd name="T62" fmla="*/ 12 w 246"/>
                  <a:gd name="T63" fmla="*/ 174 h 246"/>
                  <a:gd name="T64" fmla="*/ 6 w 246"/>
                  <a:gd name="T65" fmla="*/ 162 h 246"/>
                  <a:gd name="T66" fmla="*/ 6 w 246"/>
                  <a:gd name="T67" fmla="*/ 156 h 246"/>
                  <a:gd name="T68" fmla="*/ 0 w 246"/>
                  <a:gd name="T69" fmla="*/ 138 h 246"/>
                  <a:gd name="T70" fmla="*/ 6 w 246"/>
                  <a:gd name="T71" fmla="*/ 120 h 246"/>
                  <a:gd name="T72" fmla="*/ 6 w 246"/>
                  <a:gd name="T73" fmla="*/ 102 h 246"/>
                  <a:gd name="T74" fmla="*/ 6 w 246"/>
                  <a:gd name="T75" fmla="*/ 90 h 246"/>
                  <a:gd name="T76" fmla="*/ 6 w 246"/>
                  <a:gd name="T77" fmla="*/ 78 h 246"/>
                  <a:gd name="T78" fmla="*/ 18 w 246"/>
                  <a:gd name="T79" fmla="*/ 54 h 246"/>
                  <a:gd name="T80" fmla="*/ 42 w 246"/>
                  <a:gd name="T81" fmla="*/ 36 h 246"/>
                  <a:gd name="T82" fmla="*/ 66 w 246"/>
                  <a:gd name="T83" fmla="*/ 18 h 246"/>
                  <a:gd name="T84" fmla="*/ 90 w 246"/>
                  <a:gd name="T85" fmla="*/ 6 h 246"/>
                  <a:gd name="T86" fmla="*/ 102 w 246"/>
                  <a:gd name="T87" fmla="*/ 6 h 246"/>
                  <a:gd name="T88" fmla="*/ 114 w 246"/>
                  <a:gd name="T89" fmla="*/ 6 h 246"/>
                  <a:gd name="T90" fmla="*/ 120 w 246"/>
                  <a:gd name="T91" fmla="*/ 6 h 246"/>
                  <a:gd name="T92" fmla="*/ 132 w 246"/>
                  <a:gd name="T93" fmla="*/ 12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6" h="246">
                    <a:moveTo>
                      <a:pt x="132" y="12"/>
                    </a:moveTo>
                    <a:lnTo>
                      <a:pt x="138" y="12"/>
                    </a:lnTo>
                    <a:lnTo>
                      <a:pt x="144" y="12"/>
                    </a:lnTo>
                    <a:lnTo>
                      <a:pt x="150" y="12"/>
                    </a:lnTo>
                    <a:lnTo>
                      <a:pt x="156" y="12"/>
                    </a:lnTo>
                    <a:lnTo>
                      <a:pt x="162" y="18"/>
                    </a:lnTo>
                    <a:lnTo>
                      <a:pt x="174" y="18"/>
                    </a:lnTo>
                    <a:lnTo>
                      <a:pt x="180" y="30"/>
                    </a:lnTo>
                    <a:lnTo>
                      <a:pt x="192" y="36"/>
                    </a:lnTo>
                    <a:lnTo>
                      <a:pt x="198" y="42"/>
                    </a:lnTo>
                    <a:lnTo>
                      <a:pt x="210" y="54"/>
                    </a:lnTo>
                    <a:lnTo>
                      <a:pt x="222" y="60"/>
                    </a:lnTo>
                    <a:lnTo>
                      <a:pt x="228" y="66"/>
                    </a:lnTo>
                    <a:lnTo>
                      <a:pt x="234" y="78"/>
                    </a:lnTo>
                    <a:lnTo>
                      <a:pt x="240" y="90"/>
                    </a:lnTo>
                    <a:lnTo>
                      <a:pt x="240" y="96"/>
                    </a:lnTo>
                    <a:lnTo>
                      <a:pt x="240" y="108"/>
                    </a:lnTo>
                    <a:lnTo>
                      <a:pt x="246" y="114"/>
                    </a:lnTo>
                    <a:lnTo>
                      <a:pt x="240" y="126"/>
                    </a:lnTo>
                    <a:lnTo>
                      <a:pt x="246" y="132"/>
                    </a:lnTo>
                    <a:lnTo>
                      <a:pt x="246" y="138"/>
                    </a:lnTo>
                    <a:lnTo>
                      <a:pt x="246" y="144"/>
                    </a:lnTo>
                    <a:lnTo>
                      <a:pt x="246" y="150"/>
                    </a:lnTo>
                    <a:lnTo>
                      <a:pt x="246" y="156"/>
                    </a:lnTo>
                    <a:lnTo>
                      <a:pt x="240" y="162"/>
                    </a:lnTo>
                    <a:lnTo>
                      <a:pt x="234" y="168"/>
                    </a:lnTo>
                    <a:lnTo>
                      <a:pt x="234" y="174"/>
                    </a:lnTo>
                    <a:lnTo>
                      <a:pt x="228" y="180"/>
                    </a:lnTo>
                    <a:lnTo>
                      <a:pt x="228" y="186"/>
                    </a:lnTo>
                    <a:lnTo>
                      <a:pt x="222" y="192"/>
                    </a:lnTo>
                    <a:lnTo>
                      <a:pt x="222" y="204"/>
                    </a:lnTo>
                    <a:lnTo>
                      <a:pt x="216" y="204"/>
                    </a:lnTo>
                    <a:lnTo>
                      <a:pt x="210" y="204"/>
                    </a:lnTo>
                    <a:lnTo>
                      <a:pt x="210" y="210"/>
                    </a:lnTo>
                    <a:lnTo>
                      <a:pt x="198" y="216"/>
                    </a:lnTo>
                    <a:lnTo>
                      <a:pt x="192" y="222"/>
                    </a:lnTo>
                    <a:lnTo>
                      <a:pt x="180" y="228"/>
                    </a:lnTo>
                    <a:lnTo>
                      <a:pt x="174" y="234"/>
                    </a:lnTo>
                    <a:lnTo>
                      <a:pt x="162" y="240"/>
                    </a:lnTo>
                    <a:lnTo>
                      <a:pt x="156" y="240"/>
                    </a:lnTo>
                    <a:lnTo>
                      <a:pt x="144" y="246"/>
                    </a:lnTo>
                    <a:lnTo>
                      <a:pt x="132" y="246"/>
                    </a:lnTo>
                    <a:lnTo>
                      <a:pt x="126" y="246"/>
                    </a:lnTo>
                    <a:lnTo>
                      <a:pt x="120" y="246"/>
                    </a:lnTo>
                    <a:lnTo>
                      <a:pt x="114" y="246"/>
                    </a:lnTo>
                    <a:lnTo>
                      <a:pt x="108" y="246"/>
                    </a:lnTo>
                    <a:lnTo>
                      <a:pt x="102" y="246"/>
                    </a:lnTo>
                    <a:lnTo>
                      <a:pt x="96" y="240"/>
                    </a:lnTo>
                    <a:lnTo>
                      <a:pt x="90" y="240"/>
                    </a:lnTo>
                    <a:lnTo>
                      <a:pt x="84" y="234"/>
                    </a:lnTo>
                    <a:lnTo>
                      <a:pt x="72" y="228"/>
                    </a:lnTo>
                    <a:lnTo>
                      <a:pt x="66" y="222"/>
                    </a:lnTo>
                    <a:lnTo>
                      <a:pt x="60" y="222"/>
                    </a:lnTo>
                    <a:lnTo>
                      <a:pt x="48" y="216"/>
                    </a:lnTo>
                    <a:lnTo>
                      <a:pt x="42" y="210"/>
                    </a:lnTo>
                    <a:lnTo>
                      <a:pt x="36" y="204"/>
                    </a:lnTo>
                    <a:lnTo>
                      <a:pt x="30" y="204"/>
                    </a:lnTo>
                    <a:lnTo>
                      <a:pt x="24" y="198"/>
                    </a:lnTo>
                    <a:lnTo>
                      <a:pt x="18" y="192"/>
                    </a:lnTo>
                    <a:lnTo>
                      <a:pt x="18" y="186"/>
                    </a:lnTo>
                    <a:lnTo>
                      <a:pt x="12" y="180"/>
                    </a:lnTo>
                    <a:lnTo>
                      <a:pt x="12" y="174"/>
                    </a:lnTo>
                    <a:lnTo>
                      <a:pt x="12" y="168"/>
                    </a:lnTo>
                    <a:lnTo>
                      <a:pt x="6" y="162"/>
                    </a:lnTo>
                    <a:lnTo>
                      <a:pt x="6" y="156"/>
                    </a:lnTo>
                    <a:lnTo>
                      <a:pt x="0" y="150"/>
                    </a:lnTo>
                    <a:lnTo>
                      <a:pt x="0" y="138"/>
                    </a:lnTo>
                    <a:lnTo>
                      <a:pt x="0" y="132"/>
                    </a:lnTo>
                    <a:lnTo>
                      <a:pt x="6" y="120"/>
                    </a:lnTo>
                    <a:lnTo>
                      <a:pt x="6" y="114"/>
                    </a:lnTo>
                    <a:lnTo>
                      <a:pt x="6" y="102"/>
                    </a:lnTo>
                    <a:lnTo>
                      <a:pt x="6" y="96"/>
                    </a:lnTo>
                    <a:lnTo>
                      <a:pt x="6" y="90"/>
                    </a:lnTo>
                    <a:lnTo>
                      <a:pt x="6" y="84"/>
                    </a:lnTo>
                    <a:lnTo>
                      <a:pt x="6" y="78"/>
                    </a:lnTo>
                    <a:lnTo>
                      <a:pt x="12" y="66"/>
                    </a:lnTo>
                    <a:lnTo>
                      <a:pt x="18" y="54"/>
                    </a:lnTo>
                    <a:lnTo>
                      <a:pt x="30" y="42"/>
                    </a:lnTo>
                    <a:lnTo>
                      <a:pt x="42" y="36"/>
                    </a:lnTo>
                    <a:lnTo>
                      <a:pt x="54" y="24"/>
                    </a:lnTo>
                    <a:lnTo>
                      <a:pt x="66" y="18"/>
                    </a:lnTo>
                    <a:lnTo>
                      <a:pt x="72" y="12"/>
                    </a:lnTo>
                    <a:lnTo>
                      <a:pt x="90" y="6"/>
                    </a:lnTo>
                    <a:lnTo>
                      <a:pt x="96" y="6"/>
                    </a:lnTo>
                    <a:lnTo>
                      <a:pt x="102" y="6"/>
                    </a:lnTo>
                    <a:lnTo>
                      <a:pt x="114" y="6"/>
                    </a:lnTo>
                    <a:lnTo>
                      <a:pt x="114" y="0"/>
                    </a:lnTo>
                    <a:lnTo>
                      <a:pt x="120" y="6"/>
                    </a:lnTo>
                    <a:lnTo>
                      <a:pt x="126" y="6"/>
                    </a:lnTo>
                    <a:lnTo>
                      <a:pt x="13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24" name="Freeform 199"/>
              <p:cNvSpPr>
                <a:spLocks/>
              </p:cNvSpPr>
              <p:nvPr/>
            </p:nvSpPr>
            <p:spPr bwMode="auto">
              <a:xfrm>
                <a:off x="930" y="2310"/>
                <a:ext cx="48" cy="12"/>
              </a:xfrm>
              <a:custGeom>
                <a:avLst/>
                <a:gdLst>
                  <a:gd name="T0" fmla="*/ 48 w 48"/>
                  <a:gd name="T1" fmla="*/ 12 h 12"/>
                  <a:gd name="T2" fmla="*/ 36 w 48"/>
                  <a:gd name="T3" fmla="*/ 6 h 12"/>
                  <a:gd name="T4" fmla="*/ 30 w 48"/>
                  <a:gd name="T5" fmla="*/ 6 h 12"/>
                  <a:gd name="T6" fmla="*/ 18 w 48"/>
                  <a:gd name="T7" fmla="*/ 12 h 12"/>
                  <a:gd name="T8" fmla="*/ 6 w 48"/>
                  <a:gd name="T9" fmla="*/ 12 h 12"/>
                  <a:gd name="T10" fmla="*/ 6 w 48"/>
                  <a:gd name="T11" fmla="*/ 12 h 12"/>
                  <a:gd name="T12" fmla="*/ 0 w 48"/>
                  <a:gd name="T13" fmla="*/ 12 h 12"/>
                  <a:gd name="T14" fmla="*/ 0 w 48"/>
                  <a:gd name="T15" fmla="*/ 6 h 12"/>
                  <a:gd name="T16" fmla="*/ 6 w 48"/>
                  <a:gd name="T17" fmla="*/ 6 h 12"/>
                  <a:gd name="T18" fmla="*/ 12 w 48"/>
                  <a:gd name="T19" fmla="*/ 6 h 12"/>
                  <a:gd name="T20" fmla="*/ 18 w 48"/>
                  <a:gd name="T21" fmla="*/ 0 h 12"/>
                  <a:gd name="T22" fmla="*/ 24 w 48"/>
                  <a:gd name="T23" fmla="*/ 0 h 12"/>
                  <a:gd name="T24" fmla="*/ 30 w 48"/>
                  <a:gd name="T25" fmla="*/ 0 h 12"/>
                  <a:gd name="T26" fmla="*/ 36 w 48"/>
                  <a:gd name="T27" fmla="*/ 0 h 12"/>
                  <a:gd name="T28" fmla="*/ 42 w 48"/>
                  <a:gd name="T29" fmla="*/ 0 h 12"/>
                  <a:gd name="T30" fmla="*/ 48 w 48"/>
                  <a:gd name="T31" fmla="*/ 6 h 12"/>
                  <a:gd name="T32" fmla="*/ 48 w 48"/>
                  <a:gd name="T33" fmla="*/ 12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12">
                    <a:moveTo>
                      <a:pt x="48" y="12"/>
                    </a:moveTo>
                    <a:lnTo>
                      <a:pt x="36" y="6"/>
                    </a:lnTo>
                    <a:lnTo>
                      <a:pt x="30" y="6"/>
                    </a:lnTo>
                    <a:lnTo>
                      <a:pt x="18" y="12"/>
                    </a:lnTo>
                    <a:lnTo>
                      <a:pt x="6" y="12"/>
                    </a:lnTo>
                    <a:lnTo>
                      <a:pt x="0" y="12"/>
                    </a:lnTo>
                    <a:lnTo>
                      <a:pt x="0" y="6"/>
                    </a:lnTo>
                    <a:lnTo>
                      <a:pt x="6" y="6"/>
                    </a:lnTo>
                    <a:lnTo>
                      <a:pt x="12" y="6"/>
                    </a:lnTo>
                    <a:lnTo>
                      <a:pt x="18" y="0"/>
                    </a:lnTo>
                    <a:lnTo>
                      <a:pt x="24" y="0"/>
                    </a:lnTo>
                    <a:lnTo>
                      <a:pt x="30" y="0"/>
                    </a:lnTo>
                    <a:lnTo>
                      <a:pt x="36" y="0"/>
                    </a:lnTo>
                    <a:lnTo>
                      <a:pt x="42" y="0"/>
                    </a:lnTo>
                    <a:lnTo>
                      <a:pt x="48" y="6"/>
                    </a:lnTo>
                    <a:lnTo>
                      <a:pt x="48" y="1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25" name="Freeform 200"/>
              <p:cNvSpPr>
                <a:spLocks/>
              </p:cNvSpPr>
              <p:nvPr/>
            </p:nvSpPr>
            <p:spPr bwMode="auto">
              <a:xfrm>
                <a:off x="1428" y="2316"/>
                <a:ext cx="48" cy="12"/>
              </a:xfrm>
              <a:custGeom>
                <a:avLst/>
                <a:gdLst>
                  <a:gd name="T0" fmla="*/ 48 w 48"/>
                  <a:gd name="T1" fmla="*/ 12 h 12"/>
                  <a:gd name="T2" fmla="*/ 48 w 48"/>
                  <a:gd name="T3" fmla="*/ 12 h 12"/>
                  <a:gd name="T4" fmla="*/ 6 w 48"/>
                  <a:gd name="T5" fmla="*/ 12 h 12"/>
                  <a:gd name="T6" fmla="*/ 0 w 48"/>
                  <a:gd name="T7" fmla="*/ 6 h 12"/>
                  <a:gd name="T8" fmla="*/ 6 w 48"/>
                  <a:gd name="T9" fmla="*/ 0 h 12"/>
                  <a:gd name="T10" fmla="*/ 12 w 48"/>
                  <a:gd name="T11" fmla="*/ 0 h 12"/>
                  <a:gd name="T12" fmla="*/ 18 w 48"/>
                  <a:gd name="T13" fmla="*/ 0 h 12"/>
                  <a:gd name="T14" fmla="*/ 24 w 48"/>
                  <a:gd name="T15" fmla="*/ 0 h 12"/>
                  <a:gd name="T16" fmla="*/ 30 w 48"/>
                  <a:gd name="T17" fmla="*/ 0 h 12"/>
                  <a:gd name="T18" fmla="*/ 36 w 48"/>
                  <a:gd name="T19" fmla="*/ 0 h 12"/>
                  <a:gd name="T20" fmla="*/ 42 w 48"/>
                  <a:gd name="T21" fmla="*/ 0 h 12"/>
                  <a:gd name="T22" fmla="*/ 48 w 48"/>
                  <a:gd name="T23" fmla="*/ 6 h 12"/>
                  <a:gd name="T24" fmla="*/ 48 w 48"/>
                  <a:gd name="T25" fmla="*/ 1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2">
                    <a:moveTo>
                      <a:pt x="48" y="12"/>
                    </a:moveTo>
                    <a:lnTo>
                      <a:pt x="48" y="12"/>
                    </a:lnTo>
                    <a:lnTo>
                      <a:pt x="6" y="12"/>
                    </a:lnTo>
                    <a:lnTo>
                      <a:pt x="0" y="6"/>
                    </a:lnTo>
                    <a:lnTo>
                      <a:pt x="6" y="0"/>
                    </a:lnTo>
                    <a:lnTo>
                      <a:pt x="12" y="0"/>
                    </a:lnTo>
                    <a:lnTo>
                      <a:pt x="18" y="0"/>
                    </a:lnTo>
                    <a:lnTo>
                      <a:pt x="24" y="0"/>
                    </a:lnTo>
                    <a:lnTo>
                      <a:pt x="30" y="0"/>
                    </a:lnTo>
                    <a:lnTo>
                      <a:pt x="36" y="0"/>
                    </a:lnTo>
                    <a:lnTo>
                      <a:pt x="42" y="0"/>
                    </a:lnTo>
                    <a:lnTo>
                      <a:pt x="48" y="6"/>
                    </a:lnTo>
                    <a:lnTo>
                      <a:pt x="4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26" name="Freeform 201"/>
              <p:cNvSpPr>
                <a:spLocks/>
              </p:cNvSpPr>
              <p:nvPr/>
            </p:nvSpPr>
            <p:spPr bwMode="auto">
              <a:xfrm>
                <a:off x="2844" y="2316"/>
                <a:ext cx="24" cy="84"/>
              </a:xfrm>
              <a:custGeom>
                <a:avLst/>
                <a:gdLst>
                  <a:gd name="T0" fmla="*/ 24 w 24"/>
                  <a:gd name="T1" fmla="*/ 12 h 84"/>
                  <a:gd name="T2" fmla="*/ 18 w 24"/>
                  <a:gd name="T3" fmla="*/ 18 h 84"/>
                  <a:gd name="T4" fmla="*/ 18 w 24"/>
                  <a:gd name="T5" fmla="*/ 30 h 84"/>
                  <a:gd name="T6" fmla="*/ 18 w 24"/>
                  <a:gd name="T7" fmla="*/ 36 h 84"/>
                  <a:gd name="T8" fmla="*/ 18 w 24"/>
                  <a:gd name="T9" fmla="*/ 48 h 84"/>
                  <a:gd name="T10" fmla="*/ 18 w 24"/>
                  <a:gd name="T11" fmla="*/ 54 h 84"/>
                  <a:gd name="T12" fmla="*/ 24 w 24"/>
                  <a:gd name="T13" fmla="*/ 60 h 84"/>
                  <a:gd name="T14" fmla="*/ 24 w 24"/>
                  <a:gd name="T15" fmla="*/ 72 h 84"/>
                  <a:gd name="T16" fmla="*/ 24 w 24"/>
                  <a:gd name="T17" fmla="*/ 84 h 84"/>
                  <a:gd name="T18" fmla="*/ 18 w 24"/>
                  <a:gd name="T19" fmla="*/ 84 h 84"/>
                  <a:gd name="T20" fmla="*/ 12 w 24"/>
                  <a:gd name="T21" fmla="*/ 84 h 84"/>
                  <a:gd name="T22" fmla="*/ 6 w 24"/>
                  <a:gd name="T23" fmla="*/ 84 h 84"/>
                  <a:gd name="T24" fmla="*/ 6 w 24"/>
                  <a:gd name="T25" fmla="*/ 84 h 84"/>
                  <a:gd name="T26" fmla="*/ 0 w 24"/>
                  <a:gd name="T27" fmla="*/ 72 h 84"/>
                  <a:gd name="T28" fmla="*/ 0 w 24"/>
                  <a:gd name="T29" fmla="*/ 60 h 84"/>
                  <a:gd name="T30" fmla="*/ 0 w 24"/>
                  <a:gd name="T31" fmla="*/ 54 h 84"/>
                  <a:gd name="T32" fmla="*/ 0 w 24"/>
                  <a:gd name="T33" fmla="*/ 42 h 84"/>
                  <a:gd name="T34" fmla="*/ 0 w 24"/>
                  <a:gd name="T35" fmla="*/ 30 h 84"/>
                  <a:gd name="T36" fmla="*/ 0 w 24"/>
                  <a:gd name="T37" fmla="*/ 24 h 84"/>
                  <a:gd name="T38" fmla="*/ 0 w 24"/>
                  <a:gd name="T39" fmla="*/ 12 h 84"/>
                  <a:gd name="T40" fmla="*/ 0 w 24"/>
                  <a:gd name="T41" fmla="*/ 0 h 84"/>
                  <a:gd name="T42" fmla="*/ 6 w 24"/>
                  <a:gd name="T43" fmla="*/ 0 h 84"/>
                  <a:gd name="T44" fmla="*/ 12 w 24"/>
                  <a:gd name="T45" fmla="*/ 0 h 84"/>
                  <a:gd name="T46" fmla="*/ 18 w 24"/>
                  <a:gd name="T47" fmla="*/ 0 h 84"/>
                  <a:gd name="T48" fmla="*/ 24 w 24"/>
                  <a:gd name="T49" fmla="*/ 12 h 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4" h="84">
                    <a:moveTo>
                      <a:pt x="24" y="12"/>
                    </a:moveTo>
                    <a:lnTo>
                      <a:pt x="18" y="18"/>
                    </a:lnTo>
                    <a:lnTo>
                      <a:pt x="18" y="30"/>
                    </a:lnTo>
                    <a:lnTo>
                      <a:pt x="18" y="36"/>
                    </a:lnTo>
                    <a:lnTo>
                      <a:pt x="18" y="48"/>
                    </a:lnTo>
                    <a:lnTo>
                      <a:pt x="18" y="54"/>
                    </a:lnTo>
                    <a:lnTo>
                      <a:pt x="24" y="60"/>
                    </a:lnTo>
                    <a:lnTo>
                      <a:pt x="24" y="72"/>
                    </a:lnTo>
                    <a:lnTo>
                      <a:pt x="24" y="84"/>
                    </a:lnTo>
                    <a:lnTo>
                      <a:pt x="18" y="84"/>
                    </a:lnTo>
                    <a:lnTo>
                      <a:pt x="12" y="84"/>
                    </a:lnTo>
                    <a:lnTo>
                      <a:pt x="6" y="84"/>
                    </a:lnTo>
                    <a:lnTo>
                      <a:pt x="0" y="72"/>
                    </a:lnTo>
                    <a:lnTo>
                      <a:pt x="0" y="60"/>
                    </a:lnTo>
                    <a:lnTo>
                      <a:pt x="0" y="54"/>
                    </a:lnTo>
                    <a:lnTo>
                      <a:pt x="0" y="42"/>
                    </a:lnTo>
                    <a:lnTo>
                      <a:pt x="0" y="30"/>
                    </a:lnTo>
                    <a:lnTo>
                      <a:pt x="0" y="24"/>
                    </a:lnTo>
                    <a:lnTo>
                      <a:pt x="0" y="12"/>
                    </a:lnTo>
                    <a:lnTo>
                      <a:pt x="0" y="0"/>
                    </a:lnTo>
                    <a:lnTo>
                      <a:pt x="6" y="0"/>
                    </a:lnTo>
                    <a:lnTo>
                      <a:pt x="12" y="0"/>
                    </a:lnTo>
                    <a:lnTo>
                      <a:pt x="18" y="0"/>
                    </a:lnTo>
                    <a:lnTo>
                      <a:pt x="24" y="12"/>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27" name="Freeform 202"/>
              <p:cNvSpPr>
                <a:spLocks/>
              </p:cNvSpPr>
              <p:nvPr/>
            </p:nvSpPr>
            <p:spPr bwMode="auto">
              <a:xfrm>
                <a:off x="30" y="2316"/>
                <a:ext cx="84" cy="18"/>
              </a:xfrm>
              <a:custGeom>
                <a:avLst/>
                <a:gdLst>
                  <a:gd name="T0" fmla="*/ 84 w 84"/>
                  <a:gd name="T1" fmla="*/ 12 h 18"/>
                  <a:gd name="T2" fmla="*/ 78 w 84"/>
                  <a:gd name="T3" fmla="*/ 12 h 18"/>
                  <a:gd name="T4" fmla="*/ 66 w 84"/>
                  <a:gd name="T5" fmla="*/ 12 h 18"/>
                  <a:gd name="T6" fmla="*/ 60 w 84"/>
                  <a:gd name="T7" fmla="*/ 12 h 18"/>
                  <a:gd name="T8" fmla="*/ 48 w 84"/>
                  <a:gd name="T9" fmla="*/ 12 h 18"/>
                  <a:gd name="T10" fmla="*/ 36 w 84"/>
                  <a:gd name="T11" fmla="*/ 12 h 18"/>
                  <a:gd name="T12" fmla="*/ 30 w 84"/>
                  <a:gd name="T13" fmla="*/ 12 h 18"/>
                  <a:gd name="T14" fmla="*/ 18 w 84"/>
                  <a:gd name="T15" fmla="*/ 12 h 18"/>
                  <a:gd name="T16" fmla="*/ 12 w 84"/>
                  <a:gd name="T17" fmla="*/ 18 h 18"/>
                  <a:gd name="T18" fmla="*/ 6 w 84"/>
                  <a:gd name="T19" fmla="*/ 12 h 18"/>
                  <a:gd name="T20" fmla="*/ 0 w 84"/>
                  <a:gd name="T21" fmla="*/ 12 h 18"/>
                  <a:gd name="T22" fmla="*/ 0 w 84"/>
                  <a:gd name="T23" fmla="*/ 12 h 18"/>
                  <a:gd name="T24" fmla="*/ 0 w 84"/>
                  <a:gd name="T25" fmla="*/ 6 h 18"/>
                  <a:gd name="T26" fmla="*/ 6 w 84"/>
                  <a:gd name="T27" fmla="*/ 6 h 18"/>
                  <a:gd name="T28" fmla="*/ 6 w 84"/>
                  <a:gd name="T29" fmla="*/ 6 h 18"/>
                  <a:gd name="T30" fmla="*/ 12 w 84"/>
                  <a:gd name="T31" fmla="*/ 6 h 18"/>
                  <a:gd name="T32" fmla="*/ 18 w 84"/>
                  <a:gd name="T33" fmla="*/ 6 h 18"/>
                  <a:gd name="T34" fmla="*/ 24 w 84"/>
                  <a:gd name="T35" fmla="*/ 6 h 18"/>
                  <a:gd name="T36" fmla="*/ 30 w 84"/>
                  <a:gd name="T37" fmla="*/ 6 h 18"/>
                  <a:gd name="T38" fmla="*/ 36 w 84"/>
                  <a:gd name="T39" fmla="*/ 6 h 18"/>
                  <a:gd name="T40" fmla="*/ 42 w 84"/>
                  <a:gd name="T41" fmla="*/ 6 h 18"/>
                  <a:gd name="T42" fmla="*/ 42 w 84"/>
                  <a:gd name="T43" fmla="*/ 6 h 18"/>
                  <a:gd name="T44" fmla="*/ 48 w 84"/>
                  <a:gd name="T45" fmla="*/ 0 h 18"/>
                  <a:gd name="T46" fmla="*/ 54 w 84"/>
                  <a:gd name="T47" fmla="*/ 0 h 18"/>
                  <a:gd name="T48" fmla="*/ 60 w 84"/>
                  <a:gd name="T49" fmla="*/ 6 h 18"/>
                  <a:gd name="T50" fmla="*/ 66 w 84"/>
                  <a:gd name="T51" fmla="*/ 6 h 18"/>
                  <a:gd name="T52" fmla="*/ 72 w 84"/>
                  <a:gd name="T53" fmla="*/ 6 h 18"/>
                  <a:gd name="T54" fmla="*/ 78 w 84"/>
                  <a:gd name="T55" fmla="*/ 0 h 18"/>
                  <a:gd name="T56" fmla="*/ 84 w 84"/>
                  <a:gd name="T57" fmla="*/ 6 h 18"/>
                  <a:gd name="T58" fmla="*/ 84 w 84"/>
                  <a:gd name="T59" fmla="*/ 6 h 18"/>
                  <a:gd name="T60" fmla="*/ 84 w 84"/>
                  <a:gd name="T61" fmla="*/ 12 h 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18">
                    <a:moveTo>
                      <a:pt x="84" y="12"/>
                    </a:moveTo>
                    <a:lnTo>
                      <a:pt x="78" y="12"/>
                    </a:lnTo>
                    <a:lnTo>
                      <a:pt x="66" y="12"/>
                    </a:lnTo>
                    <a:lnTo>
                      <a:pt x="60" y="12"/>
                    </a:lnTo>
                    <a:lnTo>
                      <a:pt x="48" y="12"/>
                    </a:lnTo>
                    <a:lnTo>
                      <a:pt x="36" y="12"/>
                    </a:lnTo>
                    <a:lnTo>
                      <a:pt x="30" y="12"/>
                    </a:lnTo>
                    <a:lnTo>
                      <a:pt x="18" y="12"/>
                    </a:lnTo>
                    <a:lnTo>
                      <a:pt x="12" y="18"/>
                    </a:lnTo>
                    <a:lnTo>
                      <a:pt x="6" y="12"/>
                    </a:lnTo>
                    <a:lnTo>
                      <a:pt x="0" y="12"/>
                    </a:lnTo>
                    <a:lnTo>
                      <a:pt x="0" y="6"/>
                    </a:lnTo>
                    <a:lnTo>
                      <a:pt x="6" y="6"/>
                    </a:lnTo>
                    <a:lnTo>
                      <a:pt x="12" y="6"/>
                    </a:lnTo>
                    <a:lnTo>
                      <a:pt x="18" y="6"/>
                    </a:lnTo>
                    <a:lnTo>
                      <a:pt x="24" y="6"/>
                    </a:lnTo>
                    <a:lnTo>
                      <a:pt x="30" y="6"/>
                    </a:lnTo>
                    <a:lnTo>
                      <a:pt x="36" y="6"/>
                    </a:lnTo>
                    <a:lnTo>
                      <a:pt x="42" y="6"/>
                    </a:lnTo>
                    <a:lnTo>
                      <a:pt x="48" y="0"/>
                    </a:lnTo>
                    <a:lnTo>
                      <a:pt x="54" y="0"/>
                    </a:lnTo>
                    <a:lnTo>
                      <a:pt x="60" y="6"/>
                    </a:lnTo>
                    <a:lnTo>
                      <a:pt x="66" y="6"/>
                    </a:lnTo>
                    <a:lnTo>
                      <a:pt x="72" y="6"/>
                    </a:lnTo>
                    <a:lnTo>
                      <a:pt x="78" y="0"/>
                    </a:lnTo>
                    <a:lnTo>
                      <a:pt x="84" y="6"/>
                    </a:lnTo>
                    <a:lnTo>
                      <a:pt x="8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28" name="Freeform 203"/>
              <p:cNvSpPr>
                <a:spLocks/>
              </p:cNvSpPr>
              <p:nvPr/>
            </p:nvSpPr>
            <p:spPr bwMode="auto">
              <a:xfrm>
                <a:off x="2388" y="2322"/>
                <a:ext cx="66" cy="108"/>
              </a:xfrm>
              <a:custGeom>
                <a:avLst/>
                <a:gdLst>
                  <a:gd name="T0" fmla="*/ 60 w 66"/>
                  <a:gd name="T1" fmla="*/ 60 h 108"/>
                  <a:gd name="T2" fmla="*/ 60 w 66"/>
                  <a:gd name="T3" fmla="*/ 66 h 108"/>
                  <a:gd name="T4" fmla="*/ 60 w 66"/>
                  <a:gd name="T5" fmla="*/ 78 h 108"/>
                  <a:gd name="T6" fmla="*/ 60 w 66"/>
                  <a:gd name="T7" fmla="*/ 84 h 108"/>
                  <a:gd name="T8" fmla="*/ 60 w 66"/>
                  <a:gd name="T9" fmla="*/ 90 h 108"/>
                  <a:gd name="T10" fmla="*/ 66 w 66"/>
                  <a:gd name="T11" fmla="*/ 96 h 108"/>
                  <a:gd name="T12" fmla="*/ 66 w 66"/>
                  <a:gd name="T13" fmla="*/ 102 h 108"/>
                  <a:gd name="T14" fmla="*/ 60 w 66"/>
                  <a:gd name="T15" fmla="*/ 102 h 108"/>
                  <a:gd name="T16" fmla="*/ 60 w 66"/>
                  <a:gd name="T17" fmla="*/ 108 h 108"/>
                  <a:gd name="T18" fmla="*/ 54 w 66"/>
                  <a:gd name="T19" fmla="*/ 108 h 108"/>
                  <a:gd name="T20" fmla="*/ 54 w 66"/>
                  <a:gd name="T21" fmla="*/ 102 h 108"/>
                  <a:gd name="T22" fmla="*/ 54 w 66"/>
                  <a:gd name="T23" fmla="*/ 90 h 108"/>
                  <a:gd name="T24" fmla="*/ 54 w 66"/>
                  <a:gd name="T25" fmla="*/ 78 h 108"/>
                  <a:gd name="T26" fmla="*/ 54 w 66"/>
                  <a:gd name="T27" fmla="*/ 66 h 108"/>
                  <a:gd name="T28" fmla="*/ 48 w 66"/>
                  <a:gd name="T29" fmla="*/ 54 h 108"/>
                  <a:gd name="T30" fmla="*/ 36 w 66"/>
                  <a:gd name="T31" fmla="*/ 42 h 108"/>
                  <a:gd name="T32" fmla="*/ 30 w 66"/>
                  <a:gd name="T33" fmla="*/ 30 h 108"/>
                  <a:gd name="T34" fmla="*/ 24 w 66"/>
                  <a:gd name="T35" fmla="*/ 24 h 108"/>
                  <a:gd name="T36" fmla="*/ 18 w 66"/>
                  <a:gd name="T37" fmla="*/ 12 h 108"/>
                  <a:gd name="T38" fmla="*/ 12 w 66"/>
                  <a:gd name="T39" fmla="*/ 6 h 108"/>
                  <a:gd name="T40" fmla="*/ 6 w 66"/>
                  <a:gd name="T41" fmla="*/ 6 h 108"/>
                  <a:gd name="T42" fmla="*/ 0 w 66"/>
                  <a:gd name="T43" fmla="*/ 6 h 108"/>
                  <a:gd name="T44" fmla="*/ 0 w 66"/>
                  <a:gd name="T45" fmla="*/ 0 h 108"/>
                  <a:gd name="T46" fmla="*/ 12 w 66"/>
                  <a:gd name="T47" fmla="*/ 0 h 108"/>
                  <a:gd name="T48" fmla="*/ 18 w 66"/>
                  <a:gd name="T49" fmla="*/ 6 h 108"/>
                  <a:gd name="T50" fmla="*/ 30 w 66"/>
                  <a:gd name="T51" fmla="*/ 12 h 108"/>
                  <a:gd name="T52" fmla="*/ 36 w 66"/>
                  <a:gd name="T53" fmla="*/ 24 h 108"/>
                  <a:gd name="T54" fmla="*/ 42 w 66"/>
                  <a:gd name="T55" fmla="*/ 30 h 108"/>
                  <a:gd name="T56" fmla="*/ 48 w 66"/>
                  <a:gd name="T57" fmla="*/ 42 h 108"/>
                  <a:gd name="T58" fmla="*/ 54 w 66"/>
                  <a:gd name="T59" fmla="*/ 48 h 108"/>
                  <a:gd name="T60" fmla="*/ 60 w 66"/>
                  <a:gd name="T61" fmla="*/ 60 h 1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6" h="108">
                    <a:moveTo>
                      <a:pt x="60" y="60"/>
                    </a:moveTo>
                    <a:lnTo>
                      <a:pt x="60" y="66"/>
                    </a:lnTo>
                    <a:lnTo>
                      <a:pt x="60" y="78"/>
                    </a:lnTo>
                    <a:lnTo>
                      <a:pt x="60" y="84"/>
                    </a:lnTo>
                    <a:lnTo>
                      <a:pt x="60" y="90"/>
                    </a:lnTo>
                    <a:lnTo>
                      <a:pt x="66" y="96"/>
                    </a:lnTo>
                    <a:lnTo>
                      <a:pt x="66" y="102"/>
                    </a:lnTo>
                    <a:lnTo>
                      <a:pt x="60" y="102"/>
                    </a:lnTo>
                    <a:lnTo>
                      <a:pt x="60" y="108"/>
                    </a:lnTo>
                    <a:lnTo>
                      <a:pt x="54" y="108"/>
                    </a:lnTo>
                    <a:lnTo>
                      <a:pt x="54" y="102"/>
                    </a:lnTo>
                    <a:lnTo>
                      <a:pt x="54" y="90"/>
                    </a:lnTo>
                    <a:lnTo>
                      <a:pt x="54" y="78"/>
                    </a:lnTo>
                    <a:lnTo>
                      <a:pt x="54" y="66"/>
                    </a:lnTo>
                    <a:lnTo>
                      <a:pt x="48" y="54"/>
                    </a:lnTo>
                    <a:lnTo>
                      <a:pt x="36" y="42"/>
                    </a:lnTo>
                    <a:lnTo>
                      <a:pt x="30" y="30"/>
                    </a:lnTo>
                    <a:lnTo>
                      <a:pt x="24" y="24"/>
                    </a:lnTo>
                    <a:lnTo>
                      <a:pt x="18" y="12"/>
                    </a:lnTo>
                    <a:lnTo>
                      <a:pt x="12" y="6"/>
                    </a:lnTo>
                    <a:lnTo>
                      <a:pt x="6" y="6"/>
                    </a:lnTo>
                    <a:lnTo>
                      <a:pt x="0" y="6"/>
                    </a:lnTo>
                    <a:lnTo>
                      <a:pt x="0" y="0"/>
                    </a:lnTo>
                    <a:lnTo>
                      <a:pt x="12" y="0"/>
                    </a:lnTo>
                    <a:lnTo>
                      <a:pt x="18" y="6"/>
                    </a:lnTo>
                    <a:lnTo>
                      <a:pt x="30" y="12"/>
                    </a:lnTo>
                    <a:lnTo>
                      <a:pt x="36" y="24"/>
                    </a:lnTo>
                    <a:lnTo>
                      <a:pt x="42" y="30"/>
                    </a:lnTo>
                    <a:lnTo>
                      <a:pt x="48" y="42"/>
                    </a:lnTo>
                    <a:lnTo>
                      <a:pt x="54" y="48"/>
                    </a:lnTo>
                    <a:lnTo>
                      <a:pt x="6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29" name="Freeform 204"/>
              <p:cNvSpPr>
                <a:spLocks/>
              </p:cNvSpPr>
              <p:nvPr/>
            </p:nvSpPr>
            <p:spPr bwMode="auto">
              <a:xfrm>
                <a:off x="1308" y="2328"/>
                <a:ext cx="84" cy="48"/>
              </a:xfrm>
              <a:custGeom>
                <a:avLst/>
                <a:gdLst>
                  <a:gd name="T0" fmla="*/ 84 w 84"/>
                  <a:gd name="T1" fmla="*/ 0 h 48"/>
                  <a:gd name="T2" fmla="*/ 84 w 84"/>
                  <a:gd name="T3" fmla="*/ 6 h 48"/>
                  <a:gd name="T4" fmla="*/ 84 w 84"/>
                  <a:gd name="T5" fmla="*/ 12 h 48"/>
                  <a:gd name="T6" fmla="*/ 84 w 84"/>
                  <a:gd name="T7" fmla="*/ 18 h 48"/>
                  <a:gd name="T8" fmla="*/ 84 w 84"/>
                  <a:gd name="T9" fmla="*/ 24 h 48"/>
                  <a:gd name="T10" fmla="*/ 84 w 84"/>
                  <a:gd name="T11" fmla="*/ 30 h 48"/>
                  <a:gd name="T12" fmla="*/ 84 w 84"/>
                  <a:gd name="T13" fmla="*/ 36 h 48"/>
                  <a:gd name="T14" fmla="*/ 84 w 84"/>
                  <a:gd name="T15" fmla="*/ 42 h 48"/>
                  <a:gd name="T16" fmla="*/ 84 w 84"/>
                  <a:gd name="T17" fmla="*/ 48 h 48"/>
                  <a:gd name="T18" fmla="*/ 78 w 84"/>
                  <a:gd name="T19" fmla="*/ 48 h 48"/>
                  <a:gd name="T20" fmla="*/ 78 w 84"/>
                  <a:gd name="T21" fmla="*/ 42 h 48"/>
                  <a:gd name="T22" fmla="*/ 78 w 84"/>
                  <a:gd name="T23" fmla="*/ 36 h 48"/>
                  <a:gd name="T24" fmla="*/ 78 w 84"/>
                  <a:gd name="T25" fmla="*/ 30 h 48"/>
                  <a:gd name="T26" fmla="*/ 78 w 84"/>
                  <a:gd name="T27" fmla="*/ 24 h 48"/>
                  <a:gd name="T28" fmla="*/ 72 w 84"/>
                  <a:gd name="T29" fmla="*/ 12 h 48"/>
                  <a:gd name="T30" fmla="*/ 60 w 84"/>
                  <a:gd name="T31" fmla="*/ 6 h 48"/>
                  <a:gd name="T32" fmla="*/ 54 w 84"/>
                  <a:gd name="T33" fmla="*/ 6 h 48"/>
                  <a:gd name="T34" fmla="*/ 54 w 84"/>
                  <a:gd name="T35" fmla="*/ 0 h 48"/>
                  <a:gd name="T36" fmla="*/ 42 w 84"/>
                  <a:gd name="T37" fmla="*/ 0 h 48"/>
                  <a:gd name="T38" fmla="*/ 36 w 84"/>
                  <a:gd name="T39" fmla="*/ 0 h 48"/>
                  <a:gd name="T40" fmla="*/ 30 w 84"/>
                  <a:gd name="T41" fmla="*/ 0 h 48"/>
                  <a:gd name="T42" fmla="*/ 24 w 84"/>
                  <a:gd name="T43" fmla="*/ 0 h 48"/>
                  <a:gd name="T44" fmla="*/ 24 w 84"/>
                  <a:gd name="T45" fmla="*/ 6 h 48"/>
                  <a:gd name="T46" fmla="*/ 18 w 84"/>
                  <a:gd name="T47" fmla="*/ 6 h 48"/>
                  <a:gd name="T48" fmla="*/ 12 w 84"/>
                  <a:gd name="T49" fmla="*/ 18 h 48"/>
                  <a:gd name="T50" fmla="*/ 6 w 84"/>
                  <a:gd name="T51" fmla="*/ 30 h 48"/>
                  <a:gd name="T52" fmla="*/ 6 w 84"/>
                  <a:gd name="T53" fmla="*/ 36 h 48"/>
                  <a:gd name="T54" fmla="*/ 6 w 84"/>
                  <a:gd name="T55" fmla="*/ 48 h 48"/>
                  <a:gd name="T56" fmla="*/ 6 w 84"/>
                  <a:gd name="T57" fmla="*/ 48 h 48"/>
                  <a:gd name="T58" fmla="*/ 0 w 84"/>
                  <a:gd name="T59" fmla="*/ 36 h 48"/>
                  <a:gd name="T60" fmla="*/ 6 w 84"/>
                  <a:gd name="T61" fmla="*/ 30 h 48"/>
                  <a:gd name="T62" fmla="*/ 6 w 84"/>
                  <a:gd name="T63" fmla="*/ 0 h 48"/>
                  <a:gd name="T64" fmla="*/ 84 w 84"/>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4" h="48">
                    <a:moveTo>
                      <a:pt x="84" y="0"/>
                    </a:moveTo>
                    <a:lnTo>
                      <a:pt x="84" y="6"/>
                    </a:lnTo>
                    <a:lnTo>
                      <a:pt x="84" y="12"/>
                    </a:lnTo>
                    <a:lnTo>
                      <a:pt x="84" y="18"/>
                    </a:lnTo>
                    <a:lnTo>
                      <a:pt x="84" y="24"/>
                    </a:lnTo>
                    <a:lnTo>
                      <a:pt x="84" y="30"/>
                    </a:lnTo>
                    <a:lnTo>
                      <a:pt x="84" y="36"/>
                    </a:lnTo>
                    <a:lnTo>
                      <a:pt x="84" y="42"/>
                    </a:lnTo>
                    <a:lnTo>
                      <a:pt x="84" y="48"/>
                    </a:lnTo>
                    <a:lnTo>
                      <a:pt x="78" y="48"/>
                    </a:lnTo>
                    <a:lnTo>
                      <a:pt x="78" y="42"/>
                    </a:lnTo>
                    <a:lnTo>
                      <a:pt x="78" y="36"/>
                    </a:lnTo>
                    <a:lnTo>
                      <a:pt x="78" y="30"/>
                    </a:lnTo>
                    <a:lnTo>
                      <a:pt x="78" y="24"/>
                    </a:lnTo>
                    <a:lnTo>
                      <a:pt x="72" y="12"/>
                    </a:lnTo>
                    <a:lnTo>
                      <a:pt x="60" y="6"/>
                    </a:lnTo>
                    <a:lnTo>
                      <a:pt x="54" y="6"/>
                    </a:lnTo>
                    <a:lnTo>
                      <a:pt x="54" y="0"/>
                    </a:lnTo>
                    <a:lnTo>
                      <a:pt x="42" y="0"/>
                    </a:lnTo>
                    <a:lnTo>
                      <a:pt x="36" y="0"/>
                    </a:lnTo>
                    <a:lnTo>
                      <a:pt x="30" y="0"/>
                    </a:lnTo>
                    <a:lnTo>
                      <a:pt x="24" y="0"/>
                    </a:lnTo>
                    <a:lnTo>
                      <a:pt x="24" y="6"/>
                    </a:lnTo>
                    <a:lnTo>
                      <a:pt x="18" y="6"/>
                    </a:lnTo>
                    <a:lnTo>
                      <a:pt x="12" y="18"/>
                    </a:lnTo>
                    <a:lnTo>
                      <a:pt x="6" y="30"/>
                    </a:lnTo>
                    <a:lnTo>
                      <a:pt x="6" y="36"/>
                    </a:lnTo>
                    <a:lnTo>
                      <a:pt x="6" y="48"/>
                    </a:lnTo>
                    <a:lnTo>
                      <a:pt x="0" y="36"/>
                    </a:lnTo>
                    <a:lnTo>
                      <a:pt x="6" y="30"/>
                    </a:lnTo>
                    <a:lnTo>
                      <a:pt x="6" y="0"/>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30" name="Freeform 205"/>
              <p:cNvSpPr>
                <a:spLocks/>
              </p:cNvSpPr>
              <p:nvPr/>
            </p:nvSpPr>
            <p:spPr bwMode="auto">
              <a:xfrm>
                <a:off x="444" y="2334"/>
                <a:ext cx="192" cy="192"/>
              </a:xfrm>
              <a:custGeom>
                <a:avLst/>
                <a:gdLst>
                  <a:gd name="T0" fmla="*/ 180 w 192"/>
                  <a:gd name="T1" fmla="*/ 48 h 192"/>
                  <a:gd name="T2" fmla="*/ 186 w 192"/>
                  <a:gd name="T3" fmla="*/ 60 h 192"/>
                  <a:gd name="T4" fmla="*/ 192 w 192"/>
                  <a:gd name="T5" fmla="*/ 72 h 192"/>
                  <a:gd name="T6" fmla="*/ 192 w 192"/>
                  <a:gd name="T7" fmla="*/ 84 h 192"/>
                  <a:gd name="T8" fmla="*/ 192 w 192"/>
                  <a:gd name="T9" fmla="*/ 102 h 192"/>
                  <a:gd name="T10" fmla="*/ 186 w 192"/>
                  <a:gd name="T11" fmla="*/ 114 h 192"/>
                  <a:gd name="T12" fmla="*/ 186 w 192"/>
                  <a:gd name="T13" fmla="*/ 126 h 192"/>
                  <a:gd name="T14" fmla="*/ 180 w 192"/>
                  <a:gd name="T15" fmla="*/ 138 h 192"/>
                  <a:gd name="T16" fmla="*/ 174 w 192"/>
                  <a:gd name="T17" fmla="*/ 150 h 192"/>
                  <a:gd name="T18" fmla="*/ 168 w 192"/>
                  <a:gd name="T19" fmla="*/ 162 h 192"/>
                  <a:gd name="T20" fmla="*/ 156 w 192"/>
                  <a:gd name="T21" fmla="*/ 174 h 192"/>
                  <a:gd name="T22" fmla="*/ 144 w 192"/>
                  <a:gd name="T23" fmla="*/ 180 h 192"/>
                  <a:gd name="T24" fmla="*/ 132 w 192"/>
                  <a:gd name="T25" fmla="*/ 186 h 192"/>
                  <a:gd name="T26" fmla="*/ 120 w 192"/>
                  <a:gd name="T27" fmla="*/ 186 h 192"/>
                  <a:gd name="T28" fmla="*/ 102 w 192"/>
                  <a:gd name="T29" fmla="*/ 192 h 192"/>
                  <a:gd name="T30" fmla="*/ 90 w 192"/>
                  <a:gd name="T31" fmla="*/ 192 h 192"/>
                  <a:gd name="T32" fmla="*/ 78 w 192"/>
                  <a:gd name="T33" fmla="*/ 192 h 192"/>
                  <a:gd name="T34" fmla="*/ 66 w 192"/>
                  <a:gd name="T35" fmla="*/ 192 h 192"/>
                  <a:gd name="T36" fmla="*/ 54 w 192"/>
                  <a:gd name="T37" fmla="*/ 186 h 192"/>
                  <a:gd name="T38" fmla="*/ 42 w 192"/>
                  <a:gd name="T39" fmla="*/ 180 h 192"/>
                  <a:gd name="T40" fmla="*/ 30 w 192"/>
                  <a:gd name="T41" fmla="*/ 174 h 192"/>
                  <a:gd name="T42" fmla="*/ 24 w 192"/>
                  <a:gd name="T43" fmla="*/ 162 h 192"/>
                  <a:gd name="T44" fmla="*/ 18 w 192"/>
                  <a:gd name="T45" fmla="*/ 150 h 192"/>
                  <a:gd name="T46" fmla="*/ 12 w 192"/>
                  <a:gd name="T47" fmla="*/ 144 h 192"/>
                  <a:gd name="T48" fmla="*/ 6 w 192"/>
                  <a:gd name="T49" fmla="*/ 132 h 192"/>
                  <a:gd name="T50" fmla="*/ 0 w 192"/>
                  <a:gd name="T51" fmla="*/ 120 h 192"/>
                  <a:gd name="T52" fmla="*/ 0 w 192"/>
                  <a:gd name="T53" fmla="*/ 114 h 192"/>
                  <a:gd name="T54" fmla="*/ 0 w 192"/>
                  <a:gd name="T55" fmla="*/ 102 h 192"/>
                  <a:gd name="T56" fmla="*/ 0 w 192"/>
                  <a:gd name="T57" fmla="*/ 90 h 192"/>
                  <a:gd name="T58" fmla="*/ 0 w 192"/>
                  <a:gd name="T59" fmla="*/ 78 h 192"/>
                  <a:gd name="T60" fmla="*/ 0 w 192"/>
                  <a:gd name="T61" fmla="*/ 66 h 192"/>
                  <a:gd name="T62" fmla="*/ 6 w 192"/>
                  <a:gd name="T63" fmla="*/ 60 h 192"/>
                  <a:gd name="T64" fmla="*/ 12 w 192"/>
                  <a:gd name="T65" fmla="*/ 48 h 192"/>
                  <a:gd name="T66" fmla="*/ 18 w 192"/>
                  <a:gd name="T67" fmla="*/ 36 h 192"/>
                  <a:gd name="T68" fmla="*/ 18 w 192"/>
                  <a:gd name="T69" fmla="*/ 30 h 192"/>
                  <a:gd name="T70" fmla="*/ 24 w 192"/>
                  <a:gd name="T71" fmla="*/ 24 h 192"/>
                  <a:gd name="T72" fmla="*/ 36 w 192"/>
                  <a:gd name="T73" fmla="*/ 18 h 192"/>
                  <a:gd name="T74" fmla="*/ 42 w 192"/>
                  <a:gd name="T75" fmla="*/ 12 h 192"/>
                  <a:gd name="T76" fmla="*/ 54 w 192"/>
                  <a:gd name="T77" fmla="*/ 6 h 192"/>
                  <a:gd name="T78" fmla="*/ 60 w 192"/>
                  <a:gd name="T79" fmla="*/ 6 h 192"/>
                  <a:gd name="T80" fmla="*/ 72 w 192"/>
                  <a:gd name="T81" fmla="*/ 0 h 192"/>
                  <a:gd name="T82" fmla="*/ 84 w 192"/>
                  <a:gd name="T83" fmla="*/ 0 h 192"/>
                  <a:gd name="T84" fmla="*/ 102 w 192"/>
                  <a:gd name="T85" fmla="*/ 0 h 192"/>
                  <a:gd name="T86" fmla="*/ 120 w 192"/>
                  <a:gd name="T87" fmla="*/ 0 h 192"/>
                  <a:gd name="T88" fmla="*/ 132 w 192"/>
                  <a:gd name="T89" fmla="*/ 6 h 192"/>
                  <a:gd name="T90" fmla="*/ 150 w 192"/>
                  <a:gd name="T91" fmla="*/ 12 h 192"/>
                  <a:gd name="T92" fmla="*/ 162 w 192"/>
                  <a:gd name="T93" fmla="*/ 24 h 192"/>
                  <a:gd name="T94" fmla="*/ 174 w 192"/>
                  <a:gd name="T95" fmla="*/ 36 h 192"/>
                  <a:gd name="T96" fmla="*/ 180 w 192"/>
                  <a:gd name="T97" fmla="*/ 48 h 1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2" h="192">
                    <a:moveTo>
                      <a:pt x="180" y="48"/>
                    </a:moveTo>
                    <a:lnTo>
                      <a:pt x="186" y="60"/>
                    </a:lnTo>
                    <a:lnTo>
                      <a:pt x="192" y="72"/>
                    </a:lnTo>
                    <a:lnTo>
                      <a:pt x="192" y="84"/>
                    </a:lnTo>
                    <a:lnTo>
                      <a:pt x="192" y="102"/>
                    </a:lnTo>
                    <a:lnTo>
                      <a:pt x="186" y="114"/>
                    </a:lnTo>
                    <a:lnTo>
                      <a:pt x="186" y="126"/>
                    </a:lnTo>
                    <a:lnTo>
                      <a:pt x="180" y="138"/>
                    </a:lnTo>
                    <a:lnTo>
                      <a:pt x="174" y="150"/>
                    </a:lnTo>
                    <a:lnTo>
                      <a:pt x="168" y="162"/>
                    </a:lnTo>
                    <a:lnTo>
                      <a:pt x="156" y="174"/>
                    </a:lnTo>
                    <a:lnTo>
                      <a:pt x="144" y="180"/>
                    </a:lnTo>
                    <a:lnTo>
                      <a:pt x="132" y="186"/>
                    </a:lnTo>
                    <a:lnTo>
                      <a:pt x="120" y="186"/>
                    </a:lnTo>
                    <a:lnTo>
                      <a:pt x="102" y="192"/>
                    </a:lnTo>
                    <a:lnTo>
                      <a:pt x="90" y="192"/>
                    </a:lnTo>
                    <a:lnTo>
                      <a:pt x="78" y="192"/>
                    </a:lnTo>
                    <a:lnTo>
                      <a:pt x="66" y="192"/>
                    </a:lnTo>
                    <a:lnTo>
                      <a:pt x="54" y="186"/>
                    </a:lnTo>
                    <a:lnTo>
                      <a:pt x="42" y="180"/>
                    </a:lnTo>
                    <a:lnTo>
                      <a:pt x="30" y="174"/>
                    </a:lnTo>
                    <a:lnTo>
                      <a:pt x="24" y="162"/>
                    </a:lnTo>
                    <a:lnTo>
                      <a:pt x="18" y="150"/>
                    </a:lnTo>
                    <a:lnTo>
                      <a:pt x="12" y="144"/>
                    </a:lnTo>
                    <a:lnTo>
                      <a:pt x="6" y="132"/>
                    </a:lnTo>
                    <a:lnTo>
                      <a:pt x="0" y="120"/>
                    </a:lnTo>
                    <a:lnTo>
                      <a:pt x="0" y="114"/>
                    </a:lnTo>
                    <a:lnTo>
                      <a:pt x="0" y="102"/>
                    </a:lnTo>
                    <a:lnTo>
                      <a:pt x="0" y="90"/>
                    </a:lnTo>
                    <a:lnTo>
                      <a:pt x="0" y="78"/>
                    </a:lnTo>
                    <a:lnTo>
                      <a:pt x="0" y="66"/>
                    </a:lnTo>
                    <a:lnTo>
                      <a:pt x="6" y="60"/>
                    </a:lnTo>
                    <a:lnTo>
                      <a:pt x="12" y="48"/>
                    </a:lnTo>
                    <a:lnTo>
                      <a:pt x="18" y="36"/>
                    </a:lnTo>
                    <a:lnTo>
                      <a:pt x="18" y="30"/>
                    </a:lnTo>
                    <a:lnTo>
                      <a:pt x="24" y="24"/>
                    </a:lnTo>
                    <a:lnTo>
                      <a:pt x="36" y="18"/>
                    </a:lnTo>
                    <a:lnTo>
                      <a:pt x="42" y="12"/>
                    </a:lnTo>
                    <a:lnTo>
                      <a:pt x="54" y="6"/>
                    </a:lnTo>
                    <a:lnTo>
                      <a:pt x="60" y="6"/>
                    </a:lnTo>
                    <a:lnTo>
                      <a:pt x="72" y="0"/>
                    </a:lnTo>
                    <a:lnTo>
                      <a:pt x="84" y="0"/>
                    </a:lnTo>
                    <a:lnTo>
                      <a:pt x="102" y="0"/>
                    </a:lnTo>
                    <a:lnTo>
                      <a:pt x="120" y="0"/>
                    </a:lnTo>
                    <a:lnTo>
                      <a:pt x="132" y="6"/>
                    </a:lnTo>
                    <a:lnTo>
                      <a:pt x="150" y="12"/>
                    </a:lnTo>
                    <a:lnTo>
                      <a:pt x="162" y="24"/>
                    </a:lnTo>
                    <a:lnTo>
                      <a:pt x="174" y="36"/>
                    </a:lnTo>
                    <a:lnTo>
                      <a:pt x="180" y="4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9879" name="Freeform 206"/>
            <p:cNvSpPr>
              <a:spLocks/>
            </p:cNvSpPr>
            <p:nvPr/>
          </p:nvSpPr>
          <p:spPr bwMode="auto">
            <a:xfrm>
              <a:off x="2184" y="2334"/>
              <a:ext cx="198" cy="192"/>
            </a:xfrm>
            <a:custGeom>
              <a:avLst/>
              <a:gdLst>
                <a:gd name="T0" fmla="*/ 192 w 198"/>
                <a:gd name="T1" fmla="*/ 66 h 192"/>
                <a:gd name="T2" fmla="*/ 198 w 198"/>
                <a:gd name="T3" fmla="*/ 90 h 192"/>
                <a:gd name="T4" fmla="*/ 192 w 198"/>
                <a:gd name="T5" fmla="*/ 120 h 192"/>
                <a:gd name="T6" fmla="*/ 186 w 198"/>
                <a:gd name="T7" fmla="*/ 150 h 192"/>
                <a:gd name="T8" fmla="*/ 162 w 198"/>
                <a:gd name="T9" fmla="*/ 168 h 192"/>
                <a:gd name="T10" fmla="*/ 138 w 198"/>
                <a:gd name="T11" fmla="*/ 186 h 192"/>
                <a:gd name="T12" fmla="*/ 108 w 198"/>
                <a:gd name="T13" fmla="*/ 192 h 192"/>
                <a:gd name="T14" fmla="*/ 78 w 198"/>
                <a:gd name="T15" fmla="*/ 192 h 192"/>
                <a:gd name="T16" fmla="*/ 54 w 198"/>
                <a:gd name="T17" fmla="*/ 186 h 192"/>
                <a:gd name="T18" fmla="*/ 36 w 198"/>
                <a:gd name="T19" fmla="*/ 174 h 192"/>
                <a:gd name="T20" fmla="*/ 24 w 198"/>
                <a:gd name="T21" fmla="*/ 162 h 192"/>
                <a:gd name="T22" fmla="*/ 12 w 198"/>
                <a:gd name="T23" fmla="*/ 144 h 192"/>
                <a:gd name="T24" fmla="*/ 12 w 198"/>
                <a:gd name="T25" fmla="*/ 132 h 192"/>
                <a:gd name="T26" fmla="*/ 24 w 198"/>
                <a:gd name="T27" fmla="*/ 138 h 192"/>
                <a:gd name="T28" fmla="*/ 36 w 198"/>
                <a:gd name="T29" fmla="*/ 156 h 192"/>
                <a:gd name="T30" fmla="*/ 54 w 198"/>
                <a:gd name="T31" fmla="*/ 168 h 192"/>
                <a:gd name="T32" fmla="*/ 72 w 198"/>
                <a:gd name="T33" fmla="*/ 180 h 192"/>
                <a:gd name="T34" fmla="*/ 96 w 198"/>
                <a:gd name="T35" fmla="*/ 180 h 192"/>
                <a:gd name="T36" fmla="*/ 120 w 198"/>
                <a:gd name="T37" fmla="*/ 180 h 192"/>
                <a:gd name="T38" fmla="*/ 138 w 198"/>
                <a:gd name="T39" fmla="*/ 168 h 192"/>
                <a:gd name="T40" fmla="*/ 162 w 198"/>
                <a:gd name="T41" fmla="*/ 150 h 192"/>
                <a:gd name="T42" fmla="*/ 174 w 198"/>
                <a:gd name="T43" fmla="*/ 132 h 192"/>
                <a:gd name="T44" fmla="*/ 180 w 198"/>
                <a:gd name="T45" fmla="*/ 108 h 192"/>
                <a:gd name="T46" fmla="*/ 180 w 198"/>
                <a:gd name="T47" fmla="*/ 84 h 192"/>
                <a:gd name="T48" fmla="*/ 180 w 198"/>
                <a:gd name="T49" fmla="*/ 60 h 192"/>
                <a:gd name="T50" fmla="*/ 168 w 198"/>
                <a:gd name="T51" fmla="*/ 42 h 192"/>
                <a:gd name="T52" fmla="*/ 150 w 198"/>
                <a:gd name="T53" fmla="*/ 30 h 192"/>
                <a:gd name="T54" fmla="*/ 138 w 198"/>
                <a:gd name="T55" fmla="*/ 18 h 192"/>
                <a:gd name="T56" fmla="*/ 114 w 198"/>
                <a:gd name="T57" fmla="*/ 12 h 192"/>
                <a:gd name="T58" fmla="*/ 96 w 198"/>
                <a:gd name="T59" fmla="*/ 6 h 192"/>
                <a:gd name="T60" fmla="*/ 72 w 198"/>
                <a:gd name="T61" fmla="*/ 12 h 192"/>
                <a:gd name="T62" fmla="*/ 48 w 198"/>
                <a:gd name="T63" fmla="*/ 24 h 192"/>
                <a:gd name="T64" fmla="*/ 30 w 198"/>
                <a:gd name="T65" fmla="*/ 42 h 192"/>
                <a:gd name="T66" fmla="*/ 18 w 198"/>
                <a:gd name="T67" fmla="*/ 60 h 192"/>
                <a:gd name="T68" fmla="*/ 12 w 198"/>
                <a:gd name="T69" fmla="*/ 78 h 192"/>
                <a:gd name="T70" fmla="*/ 12 w 198"/>
                <a:gd name="T71" fmla="*/ 96 h 192"/>
                <a:gd name="T72" fmla="*/ 12 w 198"/>
                <a:gd name="T73" fmla="*/ 114 h 192"/>
                <a:gd name="T74" fmla="*/ 12 w 198"/>
                <a:gd name="T75" fmla="*/ 126 h 192"/>
                <a:gd name="T76" fmla="*/ 0 w 198"/>
                <a:gd name="T77" fmla="*/ 108 h 192"/>
                <a:gd name="T78" fmla="*/ 0 w 198"/>
                <a:gd name="T79" fmla="*/ 84 h 192"/>
                <a:gd name="T80" fmla="*/ 6 w 198"/>
                <a:gd name="T81" fmla="*/ 66 h 192"/>
                <a:gd name="T82" fmla="*/ 12 w 198"/>
                <a:gd name="T83" fmla="*/ 48 h 192"/>
                <a:gd name="T84" fmla="*/ 30 w 198"/>
                <a:gd name="T85" fmla="*/ 24 h 192"/>
                <a:gd name="T86" fmla="*/ 42 w 198"/>
                <a:gd name="T87" fmla="*/ 18 h 192"/>
                <a:gd name="T88" fmla="*/ 54 w 198"/>
                <a:gd name="T89" fmla="*/ 12 h 192"/>
                <a:gd name="T90" fmla="*/ 78 w 198"/>
                <a:gd name="T91" fmla="*/ 0 h 192"/>
                <a:gd name="T92" fmla="*/ 108 w 198"/>
                <a:gd name="T93" fmla="*/ 0 h 192"/>
                <a:gd name="T94" fmla="*/ 132 w 198"/>
                <a:gd name="T95" fmla="*/ 6 h 192"/>
                <a:gd name="T96" fmla="*/ 156 w 198"/>
                <a:gd name="T97" fmla="*/ 18 h 192"/>
                <a:gd name="T98" fmla="*/ 174 w 198"/>
                <a:gd name="T99" fmla="*/ 30 h 192"/>
                <a:gd name="T100" fmla="*/ 180 w 198"/>
                <a:gd name="T101" fmla="*/ 42 h 192"/>
                <a:gd name="T102" fmla="*/ 186 w 198"/>
                <a:gd name="T103" fmla="*/ 54 h 1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98" h="192">
                  <a:moveTo>
                    <a:pt x="186" y="54"/>
                  </a:moveTo>
                  <a:lnTo>
                    <a:pt x="192" y="66"/>
                  </a:lnTo>
                  <a:lnTo>
                    <a:pt x="198" y="78"/>
                  </a:lnTo>
                  <a:lnTo>
                    <a:pt x="198" y="90"/>
                  </a:lnTo>
                  <a:lnTo>
                    <a:pt x="198" y="108"/>
                  </a:lnTo>
                  <a:lnTo>
                    <a:pt x="192" y="120"/>
                  </a:lnTo>
                  <a:lnTo>
                    <a:pt x="192" y="132"/>
                  </a:lnTo>
                  <a:lnTo>
                    <a:pt x="186" y="150"/>
                  </a:lnTo>
                  <a:lnTo>
                    <a:pt x="174" y="162"/>
                  </a:lnTo>
                  <a:lnTo>
                    <a:pt x="162" y="168"/>
                  </a:lnTo>
                  <a:lnTo>
                    <a:pt x="150" y="180"/>
                  </a:lnTo>
                  <a:lnTo>
                    <a:pt x="138" y="186"/>
                  </a:lnTo>
                  <a:lnTo>
                    <a:pt x="126" y="192"/>
                  </a:lnTo>
                  <a:lnTo>
                    <a:pt x="108" y="192"/>
                  </a:lnTo>
                  <a:lnTo>
                    <a:pt x="96" y="192"/>
                  </a:lnTo>
                  <a:lnTo>
                    <a:pt x="78" y="192"/>
                  </a:lnTo>
                  <a:lnTo>
                    <a:pt x="66" y="186"/>
                  </a:lnTo>
                  <a:lnTo>
                    <a:pt x="54" y="186"/>
                  </a:lnTo>
                  <a:lnTo>
                    <a:pt x="48" y="180"/>
                  </a:lnTo>
                  <a:lnTo>
                    <a:pt x="36" y="174"/>
                  </a:lnTo>
                  <a:lnTo>
                    <a:pt x="30" y="168"/>
                  </a:lnTo>
                  <a:lnTo>
                    <a:pt x="24" y="162"/>
                  </a:lnTo>
                  <a:lnTo>
                    <a:pt x="18" y="150"/>
                  </a:lnTo>
                  <a:lnTo>
                    <a:pt x="12" y="144"/>
                  </a:lnTo>
                  <a:lnTo>
                    <a:pt x="12" y="132"/>
                  </a:lnTo>
                  <a:lnTo>
                    <a:pt x="18" y="132"/>
                  </a:lnTo>
                  <a:lnTo>
                    <a:pt x="24" y="138"/>
                  </a:lnTo>
                  <a:lnTo>
                    <a:pt x="30" y="144"/>
                  </a:lnTo>
                  <a:lnTo>
                    <a:pt x="36" y="156"/>
                  </a:lnTo>
                  <a:lnTo>
                    <a:pt x="42" y="162"/>
                  </a:lnTo>
                  <a:lnTo>
                    <a:pt x="54" y="168"/>
                  </a:lnTo>
                  <a:lnTo>
                    <a:pt x="60" y="174"/>
                  </a:lnTo>
                  <a:lnTo>
                    <a:pt x="72" y="180"/>
                  </a:lnTo>
                  <a:lnTo>
                    <a:pt x="78" y="180"/>
                  </a:lnTo>
                  <a:lnTo>
                    <a:pt x="96" y="180"/>
                  </a:lnTo>
                  <a:lnTo>
                    <a:pt x="108" y="180"/>
                  </a:lnTo>
                  <a:lnTo>
                    <a:pt x="120" y="180"/>
                  </a:lnTo>
                  <a:lnTo>
                    <a:pt x="132" y="174"/>
                  </a:lnTo>
                  <a:lnTo>
                    <a:pt x="138" y="168"/>
                  </a:lnTo>
                  <a:lnTo>
                    <a:pt x="150" y="162"/>
                  </a:lnTo>
                  <a:lnTo>
                    <a:pt x="162" y="150"/>
                  </a:lnTo>
                  <a:lnTo>
                    <a:pt x="174" y="144"/>
                  </a:lnTo>
                  <a:lnTo>
                    <a:pt x="174" y="132"/>
                  </a:lnTo>
                  <a:lnTo>
                    <a:pt x="180" y="120"/>
                  </a:lnTo>
                  <a:lnTo>
                    <a:pt x="180" y="108"/>
                  </a:lnTo>
                  <a:lnTo>
                    <a:pt x="186" y="96"/>
                  </a:lnTo>
                  <a:lnTo>
                    <a:pt x="180" y="84"/>
                  </a:lnTo>
                  <a:lnTo>
                    <a:pt x="180" y="72"/>
                  </a:lnTo>
                  <a:lnTo>
                    <a:pt x="180" y="60"/>
                  </a:lnTo>
                  <a:lnTo>
                    <a:pt x="174" y="54"/>
                  </a:lnTo>
                  <a:lnTo>
                    <a:pt x="168" y="42"/>
                  </a:lnTo>
                  <a:lnTo>
                    <a:pt x="162" y="36"/>
                  </a:lnTo>
                  <a:lnTo>
                    <a:pt x="150" y="30"/>
                  </a:lnTo>
                  <a:lnTo>
                    <a:pt x="144" y="24"/>
                  </a:lnTo>
                  <a:lnTo>
                    <a:pt x="138" y="18"/>
                  </a:lnTo>
                  <a:lnTo>
                    <a:pt x="126" y="12"/>
                  </a:lnTo>
                  <a:lnTo>
                    <a:pt x="114" y="12"/>
                  </a:lnTo>
                  <a:lnTo>
                    <a:pt x="108" y="6"/>
                  </a:lnTo>
                  <a:lnTo>
                    <a:pt x="96" y="6"/>
                  </a:lnTo>
                  <a:lnTo>
                    <a:pt x="78" y="12"/>
                  </a:lnTo>
                  <a:lnTo>
                    <a:pt x="72" y="12"/>
                  </a:lnTo>
                  <a:lnTo>
                    <a:pt x="60" y="18"/>
                  </a:lnTo>
                  <a:lnTo>
                    <a:pt x="48" y="24"/>
                  </a:lnTo>
                  <a:lnTo>
                    <a:pt x="42" y="30"/>
                  </a:lnTo>
                  <a:lnTo>
                    <a:pt x="30" y="42"/>
                  </a:lnTo>
                  <a:lnTo>
                    <a:pt x="24" y="54"/>
                  </a:lnTo>
                  <a:lnTo>
                    <a:pt x="18" y="60"/>
                  </a:lnTo>
                  <a:lnTo>
                    <a:pt x="18" y="66"/>
                  </a:lnTo>
                  <a:lnTo>
                    <a:pt x="12" y="78"/>
                  </a:lnTo>
                  <a:lnTo>
                    <a:pt x="12" y="84"/>
                  </a:lnTo>
                  <a:lnTo>
                    <a:pt x="12" y="96"/>
                  </a:lnTo>
                  <a:lnTo>
                    <a:pt x="12" y="102"/>
                  </a:lnTo>
                  <a:lnTo>
                    <a:pt x="12" y="114"/>
                  </a:lnTo>
                  <a:lnTo>
                    <a:pt x="12" y="120"/>
                  </a:lnTo>
                  <a:lnTo>
                    <a:pt x="12" y="126"/>
                  </a:lnTo>
                  <a:lnTo>
                    <a:pt x="6" y="120"/>
                  </a:lnTo>
                  <a:lnTo>
                    <a:pt x="0" y="108"/>
                  </a:lnTo>
                  <a:lnTo>
                    <a:pt x="0" y="96"/>
                  </a:lnTo>
                  <a:lnTo>
                    <a:pt x="0" y="84"/>
                  </a:lnTo>
                  <a:lnTo>
                    <a:pt x="0" y="72"/>
                  </a:lnTo>
                  <a:lnTo>
                    <a:pt x="6" y="66"/>
                  </a:lnTo>
                  <a:lnTo>
                    <a:pt x="12" y="54"/>
                  </a:lnTo>
                  <a:lnTo>
                    <a:pt x="12" y="48"/>
                  </a:lnTo>
                  <a:lnTo>
                    <a:pt x="24" y="36"/>
                  </a:lnTo>
                  <a:lnTo>
                    <a:pt x="30" y="24"/>
                  </a:lnTo>
                  <a:lnTo>
                    <a:pt x="36" y="18"/>
                  </a:lnTo>
                  <a:lnTo>
                    <a:pt x="42" y="18"/>
                  </a:lnTo>
                  <a:lnTo>
                    <a:pt x="48" y="12"/>
                  </a:lnTo>
                  <a:lnTo>
                    <a:pt x="54" y="12"/>
                  </a:lnTo>
                  <a:lnTo>
                    <a:pt x="66" y="6"/>
                  </a:lnTo>
                  <a:lnTo>
                    <a:pt x="78" y="0"/>
                  </a:lnTo>
                  <a:lnTo>
                    <a:pt x="90" y="0"/>
                  </a:lnTo>
                  <a:lnTo>
                    <a:pt x="108" y="0"/>
                  </a:lnTo>
                  <a:lnTo>
                    <a:pt x="120" y="0"/>
                  </a:lnTo>
                  <a:lnTo>
                    <a:pt x="132" y="6"/>
                  </a:lnTo>
                  <a:lnTo>
                    <a:pt x="144" y="12"/>
                  </a:lnTo>
                  <a:lnTo>
                    <a:pt x="156" y="18"/>
                  </a:lnTo>
                  <a:lnTo>
                    <a:pt x="168" y="24"/>
                  </a:lnTo>
                  <a:lnTo>
                    <a:pt x="174" y="30"/>
                  </a:lnTo>
                  <a:lnTo>
                    <a:pt x="174" y="36"/>
                  </a:lnTo>
                  <a:lnTo>
                    <a:pt x="180" y="42"/>
                  </a:lnTo>
                  <a:lnTo>
                    <a:pt x="186" y="48"/>
                  </a:lnTo>
                  <a:lnTo>
                    <a:pt x="186" y="54"/>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0" name="Freeform 207"/>
            <p:cNvSpPr>
              <a:spLocks/>
            </p:cNvSpPr>
            <p:nvPr/>
          </p:nvSpPr>
          <p:spPr bwMode="auto">
            <a:xfrm>
              <a:off x="672" y="2334"/>
              <a:ext cx="30" cy="42"/>
            </a:xfrm>
            <a:custGeom>
              <a:avLst/>
              <a:gdLst>
                <a:gd name="T0" fmla="*/ 12 w 30"/>
                <a:gd name="T1" fmla="*/ 18 h 42"/>
                <a:gd name="T2" fmla="*/ 18 w 30"/>
                <a:gd name="T3" fmla="*/ 24 h 42"/>
                <a:gd name="T4" fmla="*/ 24 w 30"/>
                <a:gd name="T5" fmla="*/ 24 h 42"/>
                <a:gd name="T6" fmla="*/ 24 w 30"/>
                <a:gd name="T7" fmla="*/ 30 h 42"/>
                <a:gd name="T8" fmla="*/ 30 w 30"/>
                <a:gd name="T9" fmla="*/ 36 h 42"/>
                <a:gd name="T10" fmla="*/ 24 w 30"/>
                <a:gd name="T11" fmla="*/ 42 h 42"/>
                <a:gd name="T12" fmla="*/ 18 w 30"/>
                <a:gd name="T13" fmla="*/ 30 h 42"/>
                <a:gd name="T14" fmla="*/ 12 w 30"/>
                <a:gd name="T15" fmla="*/ 24 h 42"/>
                <a:gd name="T16" fmla="*/ 6 w 30"/>
                <a:gd name="T17" fmla="*/ 18 h 42"/>
                <a:gd name="T18" fmla="*/ 6 w 30"/>
                <a:gd name="T19" fmla="*/ 12 h 42"/>
                <a:gd name="T20" fmla="*/ 0 w 30"/>
                <a:gd name="T21" fmla="*/ 6 h 42"/>
                <a:gd name="T22" fmla="*/ 0 w 30"/>
                <a:gd name="T23" fmla="*/ 0 h 42"/>
                <a:gd name="T24" fmla="*/ 6 w 30"/>
                <a:gd name="T25" fmla="*/ 0 h 42"/>
                <a:gd name="T26" fmla="*/ 12 w 30"/>
                <a:gd name="T27" fmla="*/ 6 h 42"/>
                <a:gd name="T28" fmla="*/ 12 w 30"/>
                <a:gd name="T29" fmla="*/ 12 h 42"/>
                <a:gd name="T30" fmla="*/ 12 w 30"/>
                <a:gd name="T31" fmla="*/ 18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0" h="42">
                  <a:moveTo>
                    <a:pt x="12" y="18"/>
                  </a:moveTo>
                  <a:lnTo>
                    <a:pt x="18" y="24"/>
                  </a:lnTo>
                  <a:lnTo>
                    <a:pt x="24" y="24"/>
                  </a:lnTo>
                  <a:lnTo>
                    <a:pt x="24" y="30"/>
                  </a:lnTo>
                  <a:lnTo>
                    <a:pt x="30" y="36"/>
                  </a:lnTo>
                  <a:lnTo>
                    <a:pt x="24" y="42"/>
                  </a:lnTo>
                  <a:lnTo>
                    <a:pt x="18" y="30"/>
                  </a:lnTo>
                  <a:lnTo>
                    <a:pt x="12" y="24"/>
                  </a:lnTo>
                  <a:lnTo>
                    <a:pt x="6" y="18"/>
                  </a:lnTo>
                  <a:lnTo>
                    <a:pt x="6" y="12"/>
                  </a:lnTo>
                  <a:lnTo>
                    <a:pt x="0" y="6"/>
                  </a:lnTo>
                  <a:lnTo>
                    <a:pt x="0" y="0"/>
                  </a:lnTo>
                  <a:lnTo>
                    <a:pt x="6" y="0"/>
                  </a:lnTo>
                  <a:lnTo>
                    <a:pt x="12" y="6"/>
                  </a:lnTo>
                  <a:lnTo>
                    <a:pt x="12" y="12"/>
                  </a:lnTo>
                  <a:lnTo>
                    <a:pt x="1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1" name="Freeform 208"/>
            <p:cNvSpPr>
              <a:spLocks/>
            </p:cNvSpPr>
            <p:nvPr/>
          </p:nvSpPr>
          <p:spPr bwMode="auto">
            <a:xfrm>
              <a:off x="1194" y="2334"/>
              <a:ext cx="12" cy="48"/>
            </a:xfrm>
            <a:custGeom>
              <a:avLst/>
              <a:gdLst>
                <a:gd name="T0" fmla="*/ 6 w 12"/>
                <a:gd name="T1" fmla="*/ 0 h 48"/>
                <a:gd name="T2" fmla="*/ 6 w 12"/>
                <a:gd name="T3" fmla="*/ 6 h 48"/>
                <a:gd name="T4" fmla="*/ 6 w 12"/>
                <a:gd name="T5" fmla="*/ 12 h 48"/>
                <a:gd name="T6" fmla="*/ 6 w 12"/>
                <a:gd name="T7" fmla="*/ 18 h 48"/>
                <a:gd name="T8" fmla="*/ 6 w 12"/>
                <a:gd name="T9" fmla="*/ 24 h 48"/>
                <a:gd name="T10" fmla="*/ 6 w 12"/>
                <a:gd name="T11" fmla="*/ 24 h 48"/>
                <a:gd name="T12" fmla="*/ 6 w 12"/>
                <a:gd name="T13" fmla="*/ 30 h 48"/>
                <a:gd name="T14" fmla="*/ 6 w 12"/>
                <a:gd name="T15" fmla="*/ 36 h 48"/>
                <a:gd name="T16" fmla="*/ 12 w 12"/>
                <a:gd name="T17" fmla="*/ 48 h 48"/>
                <a:gd name="T18" fmla="*/ 0 w 12"/>
                <a:gd name="T19" fmla="*/ 48 h 48"/>
                <a:gd name="T20" fmla="*/ 0 w 12"/>
                <a:gd name="T21" fmla="*/ 0 h 48"/>
                <a:gd name="T22" fmla="*/ 6 w 12"/>
                <a:gd name="T23" fmla="*/ 0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48">
                  <a:moveTo>
                    <a:pt x="6" y="0"/>
                  </a:moveTo>
                  <a:lnTo>
                    <a:pt x="6" y="6"/>
                  </a:lnTo>
                  <a:lnTo>
                    <a:pt x="6" y="12"/>
                  </a:lnTo>
                  <a:lnTo>
                    <a:pt x="6" y="18"/>
                  </a:lnTo>
                  <a:lnTo>
                    <a:pt x="6" y="24"/>
                  </a:lnTo>
                  <a:lnTo>
                    <a:pt x="6" y="30"/>
                  </a:lnTo>
                  <a:lnTo>
                    <a:pt x="6" y="36"/>
                  </a:lnTo>
                  <a:lnTo>
                    <a:pt x="12" y="48"/>
                  </a:lnTo>
                  <a:lnTo>
                    <a:pt x="0" y="48"/>
                  </a:lnTo>
                  <a:lnTo>
                    <a:pt x="0" y="0"/>
                  </a:lnTo>
                  <a:lnTo>
                    <a:pt x="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2" name="Freeform 209"/>
            <p:cNvSpPr>
              <a:spLocks/>
            </p:cNvSpPr>
            <p:nvPr/>
          </p:nvSpPr>
          <p:spPr bwMode="auto">
            <a:xfrm>
              <a:off x="36" y="2340"/>
              <a:ext cx="66" cy="60"/>
            </a:xfrm>
            <a:custGeom>
              <a:avLst/>
              <a:gdLst>
                <a:gd name="T0" fmla="*/ 66 w 66"/>
                <a:gd name="T1" fmla="*/ 24 h 60"/>
                <a:gd name="T2" fmla="*/ 66 w 66"/>
                <a:gd name="T3" fmla="*/ 24 h 60"/>
                <a:gd name="T4" fmla="*/ 66 w 66"/>
                <a:gd name="T5" fmla="*/ 24 h 60"/>
                <a:gd name="T6" fmla="*/ 60 w 66"/>
                <a:gd name="T7" fmla="*/ 30 h 60"/>
                <a:gd name="T8" fmla="*/ 60 w 66"/>
                <a:gd name="T9" fmla="*/ 24 h 60"/>
                <a:gd name="T10" fmla="*/ 60 w 66"/>
                <a:gd name="T11" fmla="*/ 24 h 60"/>
                <a:gd name="T12" fmla="*/ 54 w 66"/>
                <a:gd name="T13" fmla="*/ 18 h 60"/>
                <a:gd name="T14" fmla="*/ 54 w 66"/>
                <a:gd name="T15" fmla="*/ 18 h 60"/>
                <a:gd name="T16" fmla="*/ 48 w 66"/>
                <a:gd name="T17" fmla="*/ 24 h 60"/>
                <a:gd name="T18" fmla="*/ 48 w 66"/>
                <a:gd name="T19" fmla="*/ 36 h 60"/>
                <a:gd name="T20" fmla="*/ 48 w 66"/>
                <a:gd name="T21" fmla="*/ 42 h 60"/>
                <a:gd name="T22" fmla="*/ 48 w 66"/>
                <a:gd name="T23" fmla="*/ 54 h 60"/>
                <a:gd name="T24" fmla="*/ 48 w 66"/>
                <a:gd name="T25" fmla="*/ 48 h 60"/>
                <a:gd name="T26" fmla="*/ 48 w 66"/>
                <a:gd name="T27" fmla="*/ 42 h 60"/>
                <a:gd name="T28" fmla="*/ 48 w 66"/>
                <a:gd name="T29" fmla="*/ 42 h 60"/>
                <a:gd name="T30" fmla="*/ 42 w 66"/>
                <a:gd name="T31" fmla="*/ 36 h 60"/>
                <a:gd name="T32" fmla="*/ 36 w 66"/>
                <a:gd name="T33" fmla="*/ 42 h 60"/>
                <a:gd name="T34" fmla="*/ 36 w 66"/>
                <a:gd name="T35" fmla="*/ 42 h 60"/>
                <a:gd name="T36" fmla="*/ 36 w 66"/>
                <a:gd name="T37" fmla="*/ 48 h 60"/>
                <a:gd name="T38" fmla="*/ 36 w 66"/>
                <a:gd name="T39" fmla="*/ 54 h 60"/>
                <a:gd name="T40" fmla="*/ 30 w 66"/>
                <a:gd name="T41" fmla="*/ 48 h 60"/>
                <a:gd name="T42" fmla="*/ 30 w 66"/>
                <a:gd name="T43" fmla="*/ 42 h 60"/>
                <a:gd name="T44" fmla="*/ 24 w 66"/>
                <a:gd name="T45" fmla="*/ 36 h 60"/>
                <a:gd name="T46" fmla="*/ 18 w 66"/>
                <a:gd name="T47" fmla="*/ 42 h 60"/>
                <a:gd name="T48" fmla="*/ 18 w 66"/>
                <a:gd name="T49" fmla="*/ 48 h 60"/>
                <a:gd name="T50" fmla="*/ 12 w 66"/>
                <a:gd name="T51" fmla="*/ 42 h 60"/>
                <a:gd name="T52" fmla="*/ 6 w 66"/>
                <a:gd name="T53" fmla="*/ 48 h 60"/>
                <a:gd name="T54" fmla="*/ 6 w 66"/>
                <a:gd name="T55" fmla="*/ 54 h 60"/>
                <a:gd name="T56" fmla="*/ 0 w 66"/>
                <a:gd name="T57" fmla="*/ 54 h 60"/>
                <a:gd name="T58" fmla="*/ 0 w 66"/>
                <a:gd name="T59" fmla="*/ 60 h 60"/>
                <a:gd name="T60" fmla="*/ 0 w 66"/>
                <a:gd name="T61" fmla="*/ 48 h 60"/>
                <a:gd name="T62" fmla="*/ 0 w 66"/>
                <a:gd name="T63" fmla="*/ 42 h 60"/>
                <a:gd name="T64" fmla="*/ 0 w 66"/>
                <a:gd name="T65" fmla="*/ 36 h 60"/>
                <a:gd name="T66" fmla="*/ 0 w 66"/>
                <a:gd name="T67" fmla="*/ 30 h 60"/>
                <a:gd name="T68" fmla="*/ 0 w 66"/>
                <a:gd name="T69" fmla="*/ 24 h 60"/>
                <a:gd name="T70" fmla="*/ 0 w 66"/>
                <a:gd name="T71" fmla="*/ 18 h 60"/>
                <a:gd name="T72" fmla="*/ 0 w 66"/>
                <a:gd name="T73" fmla="*/ 12 h 60"/>
                <a:gd name="T74" fmla="*/ 0 w 66"/>
                <a:gd name="T75" fmla="*/ 0 h 60"/>
                <a:gd name="T76" fmla="*/ 6 w 66"/>
                <a:gd name="T77" fmla="*/ 0 h 60"/>
                <a:gd name="T78" fmla="*/ 18 w 66"/>
                <a:gd name="T79" fmla="*/ 0 h 60"/>
                <a:gd name="T80" fmla="*/ 24 w 66"/>
                <a:gd name="T81" fmla="*/ 0 h 60"/>
                <a:gd name="T82" fmla="*/ 30 w 66"/>
                <a:gd name="T83" fmla="*/ 0 h 60"/>
                <a:gd name="T84" fmla="*/ 42 w 66"/>
                <a:gd name="T85" fmla="*/ 0 h 60"/>
                <a:gd name="T86" fmla="*/ 48 w 66"/>
                <a:gd name="T87" fmla="*/ 0 h 60"/>
                <a:gd name="T88" fmla="*/ 60 w 66"/>
                <a:gd name="T89" fmla="*/ 0 h 60"/>
                <a:gd name="T90" fmla="*/ 66 w 66"/>
                <a:gd name="T91" fmla="*/ 0 h 60"/>
                <a:gd name="T92" fmla="*/ 66 w 66"/>
                <a:gd name="T93" fmla="*/ 24 h 6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 h="60">
                  <a:moveTo>
                    <a:pt x="66" y="24"/>
                  </a:moveTo>
                  <a:lnTo>
                    <a:pt x="66" y="24"/>
                  </a:lnTo>
                  <a:lnTo>
                    <a:pt x="60" y="30"/>
                  </a:lnTo>
                  <a:lnTo>
                    <a:pt x="60" y="24"/>
                  </a:lnTo>
                  <a:lnTo>
                    <a:pt x="54" y="18"/>
                  </a:lnTo>
                  <a:lnTo>
                    <a:pt x="48" y="24"/>
                  </a:lnTo>
                  <a:lnTo>
                    <a:pt x="48" y="36"/>
                  </a:lnTo>
                  <a:lnTo>
                    <a:pt x="48" y="42"/>
                  </a:lnTo>
                  <a:lnTo>
                    <a:pt x="48" y="54"/>
                  </a:lnTo>
                  <a:lnTo>
                    <a:pt x="48" y="48"/>
                  </a:lnTo>
                  <a:lnTo>
                    <a:pt x="48" y="42"/>
                  </a:lnTo>
                  <a:lnTo>
                    <a:pt x="42" y="36"/>
                  </a:lnTo>
                  <a:lnTo>
                    <a:pt x="36" y="42"/>
                  </a:lnTo>
                  <a:lnTo>
                    <a:pt x="36" y="48"/>
                  </a:lnTo>
                  <a:lnTo>
                    <a:pt x="36" y="54"/>
                  </a:lnTo>
                  <a:lnTo>
                    <a:pt x="30" y="48"/>
                  </a:lnTo>
                  <a:lnTo>
                    <a:pt x="30" y="42"/>
                  </a:lnTo>
                  <a:lnTo>
                    <a:pt x="24" y="36"/>
                  </a:lnTo>
                  <a:lnTo>
                    <a:pt x="18" y="42"/>
                  </a:lnTo>
                  <a:lnTo>
                    <a:pt x="18" y="48"/>
                  </a:lnTo>
                  <a:lnTo>
                    <a:pt x="12" y="42"/>
                  </a:lnTo>
                  <a:lnTo>
                    <a:pt x="6" y="48"/>
                  </a:lnTo>
                  <a:lnTo>
                    <a:pt x="6" y="54"/>
                  </a:lnTo>
                  <a:lnTo>
                    <a:pt x="0" y="54"/>
                  </a:lnTo>
                  <a:lnTo>
                    <a:pt x="0" y="60"/>
                  </a:lnTo>
                  <a:lnTo>
                    <a:pt x="0" y="48"/>
                  </a:lnTo>
                  <a:lnTo>
                    <a:pt x="0" y="42"/>
                  </a:lnTo>
                  <a:lnTo>
                    <a:pt x="0" y="36"/>
                  </a:lnTo>
                  <a:lnTo>
                    <a:pt x="0" y="30"/>
                  </a:lnTo>
                  <a:lnTo>
                    <a:pt x="0" y="24"/>
                  </a:lnTo>
                  <a:lnTo>
                    <a:pt x="0" y="18"/>
                  </a:lnTo>
                  <a:lnTo>
                    <a:pt x="0" y="12"/>
                  </a:lnTo>
                  <a:lnTo>
                    <a:pt x="0" y="0"/>
                  </a:lnTo>
                  <a:lnTo>
                    <a:pt x="6" y="0"/>
                  </a:lnTo>
                  <a:lnTo>
                    <a:pt x="18" y="0"/>
                  </a:lnTo>
                  <a:lnTo>
                    <a:pt x="24" y="0"/>
                  </a:lnTo>
                  <a:lnTo>
                    <a:pt x="30" y="0"/>
                  </a:lnTo>
                  <a:lnTo>
                    <a:pt x="42" y="0"/>
                  </a:lnTo>
                  <a:lnTo>
                    <a:pt x="48" y="0"/>
                  </a:lnTo>
                  <a:lnTo>
                    <a:pt x="60" y="0"/>
                  </a:lnTo>
                  <a:lnTo>
                    <a:pt x="66" y="0"/>
                  </a:lnTo>
                  <a:lnTo>
                    <a:pt x="6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3" name="Freeform 210"/>
            <p:cNvSpPr>
              <a:spLocks/>
            </p:cNvSpPr>
            <p:nvPr/>
          </p:nvSpPr>
          <p:spPr bwMode="auto">
            <a:xfrm>
              <a:off x="144" y="2340"/>
              <a:ext cx="30" cy="72"/>
            </a:xfrm>
            <a:custGeom>
              <a:avLst/>
              <a:gdLst>
                <a:gd name="T0" fmla="*/ 30 w 30"/>
                <a:gd name="T1" fmla="*/ 0 h 72"/>
                <a:gd name="T2" fmla="*/ 30 w 30"/>
                <a:gd name="T3" fmla="*/ 6 h 72"/>
                <a:gd name="T4" fmla="*/ 30 w 30"/>
                <a:gd name="T5" fmla="*/ 18 h 72"/>
                <a:gd name="T6" fmla="*/ 30 w 30"/>
                <a:gd name="T7" fmla="*/ 24 h 72"/>
                <a:gd name="T8" fmla="*/ 30 w 30"/>
                <a:gd name="T9" fmla="*/ 36 h 72"/>
                <a:gd name="T10" fmla="*/ 30 w 30"/>
                <a:gd name="T11" fmla="*/ 48 h 72"/>
                <a:gd name="T12" fmla="*/ 30 w 30"/>
                <a:gd name="T13" fmla="*/ 54 h 72"/>
                <a:gd name="T14" fmla="*/ 30 w 30"/>
                <a:gd name="T15" fmla="*/ 66 h 72"/>
                <a:gd name="T16" fmla="*/ 30 w 30"/>
                <a:gd name="T17" fmla="*/ 72 h 72"/>
                <a:gd name="T18" fmla="*/ 0 w 30"/>
                <a:gd name="T19" fmla="*/ 72 h 72"/>
                <a:gd name="T20" fmla="*/ 0 w 30"/>
                <a:gd name="T21" fmla="*/ 0 h 72"/>
                <a:gd name="T22" fmla="*/ 6 w 30"/>
                <a:gd name="T23" fmla="*/ 0 h 72"/>
                <a:gd name="T24" fmla="*/ 12 w 30"/>
                <a:gd name="T25" fmla="*/ 0 h 72"/>
                <a:gd name="T26" fmla="*/ 24 w 30"/>
                <a:gd name="T27" fmla="*/ 0 h 72"/>
                <a:gd name="T28" fmla="*/ 30 w 30"/>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 h="72">
                  <a:moveTo>
                    <a:pt x="30" y="0"/>
                  </a:moveTo>
                  <a:lnTo>
                    <a:pt x="30" y="6"/>
                  </a:lnTo>
                  <a:lnTo>
                    <a:pt x="30" y="18"/>
                  </a:lnTo>
                  <a:lnTo>
                    <a:pt x="30" y="24"/>
                  </a:lnTo>
                  <a:lnTo>
                    <a:pt x="30" y="36"/>
                  </a:lnTo>
                  <a:lnTo>
                    <a:pt x="30" y="48"/>
                  </a:lnTo>
                  <a:lnTo>
                    <a:pt x="30" y="54"/>
                  </a:lnTo>
                  <a:lnTo>
                    <a:pt x="30" y="66"/>
                  </a:lnTo>
                  <a:lnTo>
                    <a:pt x="30" y="72"/>
                  </a:lnTo>
                  <a:lnTo>
                    <a:pt x="0" y="72"/>
                  </a:lnTo>
                  <a:lnTo>
                    <a:pt x="0" y="0"/>
                  </a:lnTo>
                  <a:lnTo>
                    <a:pt x="6" y="0"/>
                  </a:lnTo>
                  <a:lnTo>
                    <a:pt x="12" y="0"/>
                  </a:lnTo>
                  <a:lnTo>
                    <a:pt x="24" y="0"/>
                  </a:lnTo>
                  <a:lnTo>
                    <a:pt x="30" y="0"/>
                  </a:lnTo>
                  <a:close/>
                </a:path>
              </a:pathLst>
            </a:custGeom>
            <a:solidFill>
              <a:srgbClr val="B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4" name="Freeform 211"/>
            <p:cNvSpPr>
              <a:spLocks/>
            </p:cNvSpPr>
            <p:nvPr/>
          </p:nvSpPr>
          <p:spPr bwMode="auto">
            <a:xfrm>
              <a:off x="1422" y="2340"/>
              <a:ext cx="66" cy="36"/>
            </a:xfrm>
            <a:custGeom>
              <a:avLst/>
              <a:gdLst>
                <a:gd name="T0" fmla="*/ 66 w 66"/>
                <a:gd name="T1" fmla="*/ 6 h 36"/>
                <a:gd name="T2" fmla="*/ 60 w 66"/>
                <a:gd name="T3" fmla="*/ 12 h 36"/>
                <a:gd name="T4" fmla="*/ 60 w 66"/>
                <a:gd name="T5" fmla="*/ 18 h 36"/>
                <a:gd name="T6" fmla="*/ 60 w 66"/>
                <a:gd name="T7" fmla="*/ 30 h 36"/>
                <a:gd name="T8" fmla="*/ 66 w 66"/>
                <a:gd name="T9" fmla="*/ 36 h 36"/>
                <a:gd name="T10" fmla="*/ 60 w 66"/>
                <a:gd name="T11" fmla="*/ 36 h 36"/>
                <a:gd name="T12" fmla="*/ 48 w 66"/>
                <a:gd name="T13" fmla="*/ 36 h 36"/>
                <a:gd name="T14" fmla="*/ 42 w 66"/>
                <a:gd name="T15" fmla="*/ 36 h 36"/>
                <a:gd name="T16" fmla="*/ 30 w 66"/>
                <a:gd name="T17" fmla="*/ 36 h 36"/>
                <a:gd name="T18" fmla="*/ 24 w 66"/>
                <a:gd name="T19" fmla="*/ 36 h 36"/>
                <a:gd name="T20" fmla="*/ 18 w 66"/>
                <a:gd name="T21" fmla="*/ 36 h 36"/>
                <a:gd name="T22" fmla="*/ 6 w 66"/>
                <a:gd name="T23" fmla="*/ 36 h 36"/>
                <a:gd name="T24" fmla="*/ 0 w 66"/>
                <a:gd name="T25" fmla="*/ 30 h 36"/>
                <a:gd name="T26" fmla="*/ 0 w 66"/>
                <a:gd name="T27" fmla="*/ 30 h 36"/>
                <a:gd name="T28" fmla="*/ 0 w 66"/>
                <a:gd name="T29" fmla="*/ 24 h 36"/>
                <a:gd name="T30" fmla="*/ 0 w 66"/>
                <a:gd name="T31" fmla="*/ 18 h 36"/>
                <a:gd name="T32" fmla="*/ 0 w 66"/>
                <a:gd name="T33" fmla="*/ 12 h 36"/>
                <a:gd name="T34" fmla="*/ 0 w 66"/>
                <a:gd name="T35" fmla="*/ 6 h 36"/>
                <a:gd name="T36" fmla="*/ 0 w 66"/>
                <a:gd name="T37" fmla="*/ 6 h 36"/>
                <a:gd name="T38" fmla="*/ 6 w 66"/>
                <a:gd name="T39" fmla="*/ 0 h 36"/>
                <a:gd name="T40" fmla="*/ 12 w 66"/>
                <a:gd name="T41" fmla="*/ 0 h 36"/>
                <a:gd name="T42" fmla="*/ 18 w 66"/>
                <a:gd name="T43" fmla="*/ 0 h 36"/>
                <a:gd name="T44" fmla="*/ 24 w 66"/>
                <a:gd name="T45" fmla="*/ 0 h 36"/>
                <a:gd name="T46" fmla="*/ 30 w 66"/>
                <a:gd name="T47" fmla="*/ 0 h 36"/>
                <a:gd name="T48" fmla="*/ 36 w 66"/>
                <a:gd name="T49" fmla="*/ 0 h 36"/>
                <a:gd name="T50" fmla="*/ 42 w 66"/>
                <a:gd name="T51" fmla="*/ 0 h 36"/>
                <a:gd name="T52" fmla="*/ 48 w 66"/>
                <a:gd name="T53" fmla="*/ 0 h 36"/>
                <a:gd name="T54" fmla="*/ 54 w 66"/>
                <a:gd name="T55" fmla="*/ 0 h 36"/>
                <a:gd name="T56" fmla="*/ 66 w 66"/>
                <a:gd name="T57" fmla="*/ 6 h 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6" h="36">
                  <a:moveTo>
                    <a:pt x="66" y="6"/>
                  </a:moveTo>
                  <a:lnTo>
                    <a:pt x="60" y="12"/>
                  </a:lnTo>
                  <a:lnTo>
                    <a:pt x="60" y="18"/>
                  </a:lnTo>
                  <a:lnTo>
                    <a:pt x="60" y="30"/>
                  </a:lnTo>
                  <a:lnTo>
                    <a:pt x="66" y="36"/>
                  </a:lnTo>
                  <a:lnTo>
                    <a:pt x="60" y="36"/>
                  </a:lnTo>
                  <a:lnTo>
                    <a:pt x="48" y="36"/>
                  </a:lnTo>
                  <a:lnTo>
                    <a:pt x="42" y="36"/>
                  </a:lnTo>
                  <a:lnTo>
                    <a:pt x="30" y="36"/>
                  </a:lnTo>
                  <a:lnTo>
                    <a:pt x="24" y="36"/>
                  </a:lnTo>
                  <a:lnTo>
                    <a:pt x="18" y="36"/>
                  </a:lnTo>
                  <a:lnTo>
                    <a:pt x="6" y="36"/>
                  </a:lnTo>
                  <a:lnTo>
                    <a:pt x="0" y="30"/>
                  </a:lnTo>
                  <a:lnTo>
                    <a:pt x="0" y="24"/>
                  </a:lnTo>
                  <a:lnTo>
                    <a:pt x="0" y="18"/>
                  </a:lnTo>
                  <a:lnTo>
                    <a:pt x="0" y="12"/>
                  </a:lnTo>
                  <a:lnTo>
                    <a:pt x="0" y="6"/>
                  </a:lnTo>
                  <a:lnTo>
                    <a:pt x="6" y="0"/>
                  </a:lnTo>
                  <a:lnTo>
                    <a:pt x="12" y="0"/>
                  </a:lnTo>
                  <a:lnTo>
                    <a:pt x="18" y="0"/>
                  </a:lnTo>
                  <a:lnTo>
                    <a:pt x="24" y="0"/>
                  </a:lnTo>
                  <a:lnTo>
                    <a:pt x="30" y="0"/>
                  </a:lnTo>
                  <a:lnTo>
                    <a:pt x="36" y="0"/>
                  </a:lnTo>
                  <a:lnTo>
                    <a:pt x="42" y="0"/>
                  </a:lnTo>
                  <a:lnTo>
                    <a:pt x="48" y="0"/>
                  </a:lnTo>
                  <a:lnTo>
                    <a:pt x="54" y="0"/>
                  </a:lnTo>
                  <a:lnTo>
                    <a:pt x="6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5" name="Freeform 212"/>
            <p:cNvSpPr>
              <a:spLocks/>
            </p:cNvSpPr>
            <p:nvPr/>
          </p:nvSpPr>
          <p:spPr bwMode="auto">
            <a:xfrm>
              <a:off x="1326" y="2340"/>
              <a:ext cx="48" cy="36"/>
            </a:xfrm>
            <a:custGeom>
              <a:avLst/>
              <a:gdLst>
                <a:gd name="T0" fmla="*/ 42 w 48"/>
                <a:gd name="T1" fmla="*/ 6 h 36"/>
                <a:gd name="T2" fmla="*/ 48 w 48"/>
                <a:gd name="T3" fmla="*/ 12 h 36"/>
                <a:gd name="T4" fmla="*/ 48 w 48"/>
                <a:gd name="T5" fmla="*/ 18 h 36"/>
                <a:gd name="T6" fmla="*/ 48 w 48"/>
                <a:gd name="T7" fmla="*/ 30 h 36"/>
                <a:gd name="T8" fmla="*/ 48 w 48"/>
                <a:gd name="T9" fmla="*/ 36 h 36"/>
                <a:gd name="T10" fmla="*/ 24 w 48"/>
                <a:gd name="T11" fmla="*/ 36 h 36"/>
                <a:gd name="T12" fmla="*/ 30 w 48"/>
                <a:gd name="T13" fmla="*/ 30 h 36"/>
                <a:gd name="T14" fmla="*/ 30 w 48"/>
                <a:gd name="T15" fmla="*/ 24 h 36"/>
                <a:gd name="T16" fmla="*/ 30 w 48"/>
                <a:gd name="T17" fmla="*/ 18 h 36"/>
                <a:gd name="T18" fmla="*/ 30 w 48"/>
                <a:gd name="T19" fmla="*/ 18 h 36"/>
                <a:gd name="T20" fmla="*/ 24 w 48"/>
                <a:gd name="T21" fmla="*/ 12 h 36"/>
                <a:gd name="T22" fmla="*/ 18 w 48"/>
                <a:gd name="T23" fmla="*/ 12 h 36"/>
                <a:gd name="T24" fmla="*/ 12 w 48"/>
                <a:gd name="T25" fmla="*/ 12 h 36"/>
                <a:gd name="T26" fmla="*/ 6 w 48"/>
                <a:gd name="T27" fmla="*/ 18 h 36"/>
                <a:gd name="T28" fmla="*/ 6 w 48"/>
                <a:gd name="T29" fmla="*/ 18 h 36"/>
                <a:gd name="T30" fmla="*/ 6 w 48"/>
                <a:gd name="T31" fmla="*/ 24 h 36"/>
                <a:gd name="T32" fmla="*/ 6 w 48"/>
                <a:gd name="T33" fmla="*/ 30 h 36"/>
                <a:gd name="T34" fmla="*/ 12 w 48"/>
                <a:gd name="T35" fmla="*/ 36 h 36"/>
                <a:gd name="T36" fmla="*/ 6 w 48"/>
                <a:gd name="T37" fmla="*/ 36 h 36"/>
                <a:gd name="T38" fmla="*/ 0 w 48"/>
                <a:gd name="T39" fmla="*/ 24 h 36"/>
                <a:gd name="T40" fmla="*/ 6 w 48"/>
                <a:gd name="T41" fmla="*/ 18 h 36"/>
                <a:gd name="T42" fmla="*/ 6 w 48"/>
                <a:gd name="T43" fmla="*/ 12 h 36"/>
                <a:gd name="T44" fmla="*/ 12 w 48"/>
                <a:gd name="T45" fmla="*/ 6 h 36"/>
                <a:gd name="T46" fmla="*/ 24 w 48"/>
                <a:gd name="T47" fmla="*/ 0 h 36"/>
                <a:gd name="T48" fmla="*/ 30 w 48"/>
                <a:gd name="T49" fmla="*/ 0 h 36"/>
                <a:gd name="T50" fmla="*/ 36 w 48"/>
                <a:gd name="T51" fmla="*/ 6 h 36"/>
                <a:gd name="T52" fmla="*/ 42 w 48"/>
                <a:gd name="T53" fmla="*/ 6 h 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36">
                  <a:moveTo>
                    <a:pt x="42" y="6"/>
                  </a:moveTo>
                  <a:lnTo>
                    <a:pt x="48" y="12"/>
                  </a:lnTo>
                  <a:lnTo>
                    <a:pt x="48" y="18"/>
                  </a:lnTo>
                  <a:lnTo>
                    <a:pt x="48" y="30"/>
                  </a:lnTo>
                  <a:lnTo>
                    <a:pt x="48" y="36"/>
                  </a:lnTo>
                  <a:lnTo>
                    <a:pt x="24" y="36"/>
                  </a:lnTo>
                  <a:lnTo>
                    <a:pt x="30" y="30"/>
                  </a:lnTo>
                  <a:lnTo>
                    <a:pt x="30" y="24"/>
                  </a:lnTo>
                  <a:lnTo>
                    <a:pt x="30" y="18"/>
                  </a:lnTo>
                  <a:lnTo>
                    <a:pt x="24" y="12"/>
                  </a:lnTo>
                  <a:lnTo>
                    <a:pt x="18" y="12"/>
                  </a:lnTo>
                  <a:lnTo>
                    <a:pt x="12" y="12"/>
                  </a:lnTo>
                  <a:lnTo>
                    <a:pt x="6" y="18"/>
                  </a:lnTo>
                  <a:lnTo>
                    <a:pt x="6" y="24"/>
                  </a:lnTo>
                  <a:lnTo>
                    <a:pt x="6" y="30"/>
                  </a:lnTo>
                  <a:lnTo>
                    <a:pt x="12" y="36"/>
                  </a:lnTo>
                  <a:lnTo>
                    <a:pt x="6" y="36"/>
                  </a:lnTo>
                  <a:lnTo>
                    <a:pt x="0" y="24"/>
                  </a:lnTo>
                  <a:lnTo>
                    <a:pt x="6" y="18"/>
                  </a:lnTo>
                  <a:lnTo>
                    <a:pt x="6" y="12"/>
                  </a:lnTo>
                  <a:lnTo>
                    <a:pt x="12" y="6"/>
                  </a:lnTo>
                  <a:lnTo>
                    <a:pt x="24" y="0"/>
                  </a:lnTo>
                  <a:lnTo>
                    <a:pt x="30" y="0"/>
                  </a:lnTo>
                  <a:lnTo>
                    <a:pt x="36" y="6"/>
                  </a:lnTo>
                  <a:lnTo>
                    <a:pt x="4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6" name="Freeform 213"/>
            <p:cNvSpPr>
              <a:spLocks/>
            </p:cNvSpPr>
            <p:nvPr/>
          </p:nvSpPr>
          <p:spPr bwMode="auto">
            <a:xfrm>
              <a:off x="456" y="2346"/>
              <a:ext cx="162" cy="168"/>
            </a:xfrm>
            <a:custGeom>
              <a:avLst/>
              <a:gdLst>
                <a:gd name="T0" fmla="*/ 144 w 162"/>
                <a:gd name="T1" fmla="*/ 24 h 168"/>
                <a:gd name="T2" fmla="*/ 150 w 162"/>
                <a:gd name="T3" fmla="*/ 36 h 168"/>
                <a:gd name="T4" fmla="*/ 156 w 162"/>
                <a:gd name="T5" fmla="*/ 42 h 168"/>
                <a:gd name="T6" fmla="*/ 162 w 162"/>
                <a:gd name="T7" fmla="*/ 54 h 168"/>
                <a:gd name="T8" fmla="*/ 162 w 162"/>
                <a:gd name="T9" fmla="*/ 72 h 168"/>
                <a:gd name="T10" fmla="*/ 162 w 162"/>
                <a:gd name="T11" fmla="*/ 78 h 168"/>
                <a:gd name="T12" fmla="*/ 162 w 162"/>
                <a:gd name="T13" fmla="*/ 96 h 168"/>
                <a:gd name="T14" fmla="*/ 162 w 162"/>
                <a:gd name="T15" fmla="*/ 108 h 168"/>
                <a:gd name="T16" fmla="*/ 156 w 162"/>
                <a:gd name="T17" fmla="*/ 120 h 168"/>
                <a:gd name="T18" fmla="*/ 150 w 162"/>
                <a:gd name="T19" fmla="*/ 126 h 168"/>
                <a:gd name="T20" fmla="*/ 150 w 162"/>
                <a:gd name="T21" fmla="*/ 132 h 168"/>
                <a:gd name="T22" fmla="*/ 138 w 162"/>
                <a:gd name="T23" fmla="*/ 138 h 168"/>
                <a:gd name="T24" fmla="*/ 132 w 162"/>
                <a:gd name="T25" fmla="*/ 150 h 168"/>
                <a:gd name="T26" fmla="*/ 126 w 162"/>
                <a:gd name="T27" fmla="*/ 150 h 168"/>
                <a:gd name="T28" fmla="*/ 120 w 162"/>
                <a:gd name="T29" fmla="*/ 156 h 168"/>
                <a:gd name="T30" fmla="*/ 108 w 162"/>
                <a:gd name="T31" fmla="*/ 162 h 168"/>
                <a:gd name="T32" fmla="*/ 102 w 162"/>
                <a:gd name="T33" fmla="*/ 168 h 168"/>
                <a:gd name="T34" fmla="*/ 90 w 162"/>
                <a:gd name="T35" fmla="*/ 168 h 168"/>
                <a:gd name="T36" fmla="*/ 84 w 162"/>
                <a:gd name="T37" fmla="*/ 168 h 168"/>
                <a:gd name="T38" fmla="*/ 72 w 162"/>
                <a:gd name="T39" fmla="*/ 168 h 168"/>
                <a:gd name="T40" fmla="*/ 66 w 162"/>
                <a:gd name="T41" fmla="*/ 168 h 168"/>
                <a:gd name="T42" fmla="*/ 54 w 162"/>
                <a:gd name="T43" fmla="*/ 162 h 168"/>
                <a:gd name="T44" fmla="*/ 48 w 162"/>
                <a:gd name="T45" fmla="*/ 162 h 168"/>
                <a:gd name="T46" fmla="*/ 42 w 162"/>
                <a:gd name="T47" fmla="*/ 156 h 168"/>
                <a:gd name="T48" fmla="*/ 30 w 162"/>
                <a:gd name="T49" fmla="*/ 156 h 168"/>
                <a:gd name="T50" fmla="*/ 24 w 162"/>
                <a:gd name="T51" fmla="*/ 144 h 168"/>
                <a:gd name="T52" fmla="*/ 12 w 162"/>
                <a:gd name="T53" fmla="*/ 132 h 168"/>
                <a:gd name="T54" fmla="*/ 6 w 162"/>
                <a:gd name="T55" fmla="*/ 120 h 168"/>
                <a:gd name="T56" fmla="*/ 0 w 162"/>
                <a:gd name="T57" fmla="*/ 108 h 168"/>
                <a:gd name="T58" fmla="*/ 0 w 162"/>
                <a:gd name="T59" fmla="*/ 96 h 168"/>
                <a:gd name="T60" fmla="*/ 0 w 162"/>
                <a:gd name="T61" fmla="*/ 84 h 168"/>
                <a:gd name="T62" fmla="*/ 0 w 162"/>
                <a:gd name="T63" fmla="*/ 72 h 168"/>
                <a:gd name="T64" fmla="*/ 0 w 162"/>
                <a:gd name="T65" fmla="*/ 60 h 168"/>
                <a:gd name="T66" fmla="*/ 6 w 162"/>
                <a:gd name="T67" fmla="*/ 48 h 168"/>
                <a:gd name="T68" fmla="*/ 12 w 162"/>
                <a:gd name="T69" fmla="*/ 36 h 168"/>
                <a:gd name="T70" fmla="*/ 18 w 162"/>
                <a:gd name="T71" fmla="*/ 24 h 168"/>
                <a:gd name="T72" fmla="*/ 24 w 162"/>
                <a:gd name="T73" fmla="*/ 18 h 168"/>
                <a:gd name="T74" fmla="*/ 36 w 162"/>
                <a:gd name="T75" fmla="*/ 12 h 168"/>
                <a:gd name="T76" fmla="*/ 42 w 162"/>
                <a:gd name="T77" fmla="*/ 6 h 168"/>
                <a:gd name="T78" fmla="*/ 54 w 162"/>
                <a:gd name="T79" fmla="*/ 0 h 168"/>
                <a:gd name="T80" fmla="*/ 66 w 162"/>
                <a:gd name="T81" fmla="*/ 0 h 168"/>
                <a:gd name="T82" fmla="*/ 78 w 162"/>
                <a:gd name="T83" fmla="*/ 0 h 168"/>
                <a:gd name="T84" fmla="*/ 90 w 162"/>
                <a:gd name="T85" fmla="*/ 0 h 168"/>
                <a:gd name="T86" fmla="*/ 102 w 162"/>
                <a:gd name="T87" fmla="*/ 0 h 168"/>
                <a:gd name="T88" fmla="*/ 108 w 162"/>
                <a:gd name="T89" fmla="*/ 0 h 168"/>
                <a:gd name="T90" fmla="*/ 120 w 162"/>
                <a:gd name="T91" fmla="*/ 6 h 168"/>
                <a:gd name="T92" fmla="*/ 126 w 162"/>
                <a:gd name="T93" fmla="*/ 12 h 168"/>
                <a:gd name="T94" fmla="*/ 138 w 162"/>
                <a:gd name="T95" fmla="*/ 18 h 168"/>
                <a:gd name="T96" fmla="*/ 144 w 162"/>
                <a:gd name="T97" fmla="*/ 24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62" h="168">
                  <a:moveTo>
                    <a:pt x="144" y="24"/>
                  </a:moveTo>
                  <a:lnTo>
                    <a:pt x="150" y="36"/>
                  </a:lnTo>
                  <a:lnTo>
                    <a:pt x="156" y="42"/>
                  </a:lnTo>
                  <a:lnTo>
                    <a:pt x="162" y="54"/>
                  </a:lnTo>
                  <a:lnTo>
                    <a:pt x="162" y="72"/>
                  </a:lnTo>
                  <a:lnTo>
                    <a:pt x="162" y="78"/>
                  </a:lnTo>
                  <a:lnTo>
                    <a:pt x="162" y="96"/>
                  </a:lnTo>
                  <a:lnTo>
                    <a:pt x="162" y="108"/>
                  </a:lnTo>
                  <a:lnTo>
                    <a:pt x="156" y="120"/>
                  </a:lnTo>
                  <a:lnTo>
                    <a:pt x="150" y="126"/>
                  </a:lnTo>
                  <a:lnTo>
                    <a:pt x="150" y="132"/>
                  </a:lnTo>
                  <a:lnTo>
                    <a:pt x="138" y="138"/>
                  </a:lnTo>
                  <a:lnTo>
                    <a:pt x="132" y="150"/>
                  </a:lnTo>
                  <a:lnTo>
                    <a:pt x="126" y="150"/>
                  </a:lnTo>
                  <a:lnTo>
                    <a:pt x="120" y="156"/>
                  </a:lnTo>
                  <a:lnTo>
                    <a:pt x="108" y="162"/>
                  </a:lnTo>
                  <a:lnTo>
                    <a:pt x="102" y="168"/>
                  </a:lnTo>
                  <a:lnTo>
                    <a:pt x="90" y="168"/>
                  </a:lnTo>
                  <a:lnTo>
                    <a:pt x="84" y="168"/>
                  </a:lnTo>
                  <a:lnTo>
                    <a:pt x="72" y="168"/>
                  </a:lnTo>
                  <a:lnTo>
                    <a:pt x="66" y="168"/>
                  </a:lnTo>
                  <a:lnTo>
                    <a:pt x="54" y="162"/>
                  </a:lnTo>
                  <a:lnTo>
                    <a:pt x="48" y="162"/>
                  </a:lnTo>
                  <a:lnTo>
                    <a:pt x="42" y="156"/>
                  </a:lnTo>
                  <a:lnTo>
                    <a:pt x="30" y="156"/>
                  </a:lnTo>
                  <a:lnTo>
                    <a:pt x="24" y="144"/>
                  </a:lnTo>
                  <a:lnTo>
                    <a:pt x="12" y="132"/>
                  </a:lnTo>
                  <a:lnTo>
                    <a:pt x="6" y="120"/>
                  </a:lnTo>
                  <a:lnTo>
                    <a:pt x="0" y="108"/>
                  </a:lnTo>
                  <a:lnTo>
                    <a:pt x="0" y="96"/>
                  </a:lnTo>
                  <a:lnTo>
                    <a:pt x="0" y="84"/>
                  </a:lnTo>
                  <a:lnTo>
                    <a:pt x="0" y="72"/>
                  </a:lnTo>
                  <a:lnTo>
                    <a:pt x="0" y="60"/>
                  </a:lnTo>
                  <a:lnTo>
                    <a:pt x="6" y="48"/>
                  </a:lnTo>
                  <a:lnTo>
                    <a:pt x="12" y="36"/>
                  </a:lnTo>
                  <a:lnTo>
                    <a:pt x="18" y="24"/>
                  </a:lnTo>
                  <a:lnTo>
                    <a:pt x="24" y="18"/>
                  </a:lnTo>
                  <a:lnTo>
                    <a:pt x="36" y="12"/>
                  </a:lnTo>
                  <a:lnTo>
                    <a:pt x="42" y="6"/>
                  </a:lnTo>
                  <a:lnTo>
                    <a:pt x="54" y="0"/>
                  </a:lnTo>
                  <a:lnTo>
                    <a:pt x="66" y="0"/>
                  </a:lnTo>
                  <a:lnTo>
                    <a:pt x="78" y="0"/>
                  </a:lnTo>
                  <a:lnTo>
                    <a:pt x="90" y="0"/>
                  </a:lnTo>
                  <a:lnTo>
                    <a:pt x="102" y="0"/>
                  </a:lnTo>
                  <a:lnTo>
                    <a:pt x="108" y="0"/>
                  </a:lnTo>
                  <a:lnTo>
                    <a:pt x="120" y="6"/>
                  </a:lnTo>
                  <a:lnTo>
                    <a:pt x="126" y="12"/>
                  </a:lnTo>
                  <a:lnTo>
                    <a:pt x="138" y="18"/>
                  </a:lnTo>
                  <a:lnTo>
                    <a:pt x="14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7" name="Freeform 214"/>
            <p:cNvSpPr>
              <a:spLocks/>
            </p:cNvSpPr>
            <p:nvPr/>
          </p:nvSpPr>
          <p:spPr bwMode="auto">
            <a:xfrm>
              <a:off x="1434" y="2346"/>
              <a:ext cx="30" cy="12"/>
            </a:xfrm>
            <a:custGeom>
              <a:avLst/>
              <a:gdLst>
                <a:gd name="T0" fmla="*/ 30 w 30"/>
                <a:gd name="T1" fmla="*/ 6 h 12"/>
                <a:gd name="T2" fmla="*/ 24 w 30"/>
                <a:gd name="T3" fmla="*/ 12 h 12"/>
                <a:gd name="T4" fmla="*/ 0 w 30"/>
                <a:gd name="T5" fmla="*/ 12 h 12"/>
                <a:gd name="T6" fmla="*/ 0 w 30"/>
                <a:gd name="T7" fmla="*/ 6 h 12"/>
                <a:gd name="T8" fmla="*/ 6 w 30"/>
                <a:gd name="T9" fmla="*/ 0 h 12"/>
                <a:gd name="T10" fmla="*/ 12 w 30"/>
                <a:gd name="T11" fmla="*/ 0 h 12"/>
                <a:gd name="T12" fmla="*/ 18 w 30"/>
                <a:gd name="T13" fmla="*/ 0 h 12"/>
                <a:gd name="T14" fmla="*/ 24 w 30"/>
                <a:gd name="T15" fmla="*/ 0 h 12"/>
                <a:gd name="T16" fmla="*/ 30 w 30"/>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2">
                  <a:moveTo>
                    <a:pt x="30" y="6"/>
                  </a:moveTo>
                  <a:lnTo>
                    <a:pt x="24" y="12"/>
                  </a:lnTo>
                  <a:lnTo>
                    <a:pt x="0" y="12"/>
                  </a:lnTo>
                  <a:lnTo>
                    <a:pt x="0" y="6"/>
                  </a:lnTo>
                  <a:lnTo>
                    <a:pt x="6" y="0"/>
                  </a:lnTo>
                  <a:lnTo>
                    <a:pt x="12" y="0"/>
                  </a:lnTo>
                  <a:lnTo>
                    <a:pt x="18" y="0"/>
                  </a:lnTo>
                  <a:lnTo>
                    <a:pt x="24" y="0"/>
                  </a:lnTo>
                  <a:lnTo>
                    <a:pt x="3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8" name="Freeform 215"/>
            <p:cNvSpPr>
              <a:spLocks/>
            </p:cNvSpPr>
            <p:nvPr/>
          </p:nvSpPr>
          <p:spPr bwMode="auto">
            <a:xfrm>
              <a:off x="2760" y="2346"/>
              <a:ext cx="60" cy="54"/>
            </a:xfrm>
            <a:custGeom>
              <a:avLst/>
              <a:gdLst>
                <a:gd name="T0" fmla="*/ 42 w 60"/>
                <a:gd name="T1" fmla="*/ 6 h 54"/>
                <a:gd name="T2" fmla="*/ 42 w 60"/>
                <a:gd name="T3" fmla="*/ 12 h 54"/>
                <a:gd name="T4" fmla="*/ 48 w 60"/>
                <a:gd name="T5" fmla="*/ 12 h 54"/>
                <a:gd name="T6" fmla="*/ 48 w 60"/>
                <a:gd name="T7" fmla="*/ 18 h 54"/>
                <a:gd name="T8" fmla="*/ 54 w 60"/>
                <a:gd name="T9" fmla="*/ 24 h 54"/>
                <a:gd name="T10" fmla="*/ 54 w 60"/>
                <a:gd name="T11" fmla="*/ 30 h 54"/>
                <a:gd name="T12" fmla="*/ 54 w 60"/>
                <a:gd name="T13" fmla="*/ 36 h 54"/>
                <a:gd name="T14" fmla="*/ 54 w 60"/>
                <a:gd name="T15" fmla="*/ 42 h 54"/>
                <a:gd name="T16" fmla="*/ 60 w 60"/>
                <a:gd name="T17" fmla="*/ 54 h 54"/>
                <a:gd name="T18" fmla="*/ 12 w 60"/>
                <a:gd name="T19" fmla="*/ 54 h 54"/>
                <a:gd name="T20" fmla="*/ 12 w 60"/>
                <a:gd name="T21" fmla="*/ 48 h 54"/>
                <a:gd name="T22" fmla="*/ 6 w 60"/>
                <a:gd name="T23" fmla="*/ 42 h 54"/>
                <a:gd name="T24" fmla="*/ 6 w 60"/>
                <a:gd name="T25" fmla="*/ 36 h 54"/>
                <a:gd name="T26" fmla="*/ 6 w 60"/>
                <a:gd name="T27" fmla="*/ 30 h 54"/>
                <a:gd name="T28" fmla="*/ 6 w 60"/>
                <a:gd name="T29" fmla="*/ 24 h 54"/>
                <a:gd name="T30" fmla="*/ 0 w 60"/>
                <a:gd name="T31" fmla="*/ 18 h 54"/>
                <a:gd name="T32" fmla="*/ 0 w 60"/>
                <a:gd name="T33" fmla="*/ 12 h 54"/>
                <a:gd name="T34" fmla="*/ 0 w 60"/>
                <a:gd name="T35" fmla="*/ 6 h 54"/>
                <a:gd name="T36" fmla="*/ 6 w 60"/>
                <a:gd name="T37" fmla="*/ 6 h 54"/>
                <a:gd name="T38" fmla="*/ 18 w 60"/>
                <a:gd name="T39" fmla="*/ 6 h 54"/>
                <a:gd name="T40" fmla="*/ 24 w 60"/>
                <a:gd name="T41" fmla="*/ 0 h 54"/>
                <a:gd name="T42" fmla="*/ 30 w 60"/>
                <a:gd name="T43" fmla="*/ 6 h 54"/>
                <a:gd name="T44" fmla="*/ 30 w 60"/>
                <a:gd name="T45" fmla="*/ 6 h 54"/>
                <a:gd name="T46" fmla="*/ 36 w 60"/>
                <a:gd name="T47" fmla="*/ 6 h 54"/>
                <a:gd name="T48" fmla="*/ 42 w 60"/>
                <a:gd name="T49" fmla="*/ 6 h 54"/>
                <a:gd name="T50" fmla="*/ 42 w 60"/>
                <a:gd name="T51" fmla="*/ 6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54">
                  <a:moveTo>
                    <a:pt x="42" y="6"/>
                  </a:moveTo>
                  <a:lnTo>
                    <a:pt x="42" y="12"/>
                  </a:lnTo>
                  <a:lnTo>
                    <a:pt x="48" y="12"/>
                  </a:lnTo>
                  <a:lnTo>
                    <a:pt x="48" y="18"/>
                  </a:lnTo>
                  <a:lnTo>
                    <a:pt x="54" y="24"/>
                  </a:lnTo>
                  <a:lnTo>
                    <a:pt x="54" y="30"/>
                  </a:lnTo>
                  <a:lnTo>
                    <a:pt x="54" y="36"/>
                  </a:lnTo>
                  <a:lnTo>
                    <a:pt x="54" y="42"/>
                  </a:lnTo>
                  <a:lnTo>
                    <a:pt x="60" y="54"/>
                  </a:lnTo>
                  <a:lnTo>
                    <a:pt x="12" y="54"/>
                  </a:lnTo>
                  <a:lnTo>
                    <a:pt x="12" y="48"/>
                  </a:lnTo>
                  <a:lnTo>
                    <a:pt x="6" y="42"/>
                  </a:lnTo>
                  <a:lnTo>
                    <a:pt x="6" y="36"/>
                  </a:lnTo>
                  <a:lnTo>
                    <a:pt x="6" y="30"/>
                  </a:lnTo>
                  <a:lnTo>
                    <a:pt x="6" y="24"/>
                  </a:lnTo>
                  <a:lnTo>
                    <a:pt x="0" y="18"/>
                  </a:lnTo>
                  <a:lnTo>
                    <a:pt x="0" y="12"/>
                  </a:lnTo>
                  <a:lnTo>
                    <a:pt x="0" y="6"/>
                  </a:lnTo>
                  <a:lnTo>
                    <a:pt x="6" y="6"/>
                  </a:lnTo>
                  <a:lnTo>
                    <a:pt x="18" y="6"/>
                  </a:lnTo>
                  <a:lnTo>
                    <a:pt x="24" y="0"/>
                  </a:lnTo>
                  <a:lnTo>
                    <a:pt x="30" y="6"/>
                  </a:lnTo>
                  <a:lnTo>
                    <a:pt x="36" y="6"/>
                  </a:lnTo>
                  <a:lnTo>
                    <a:pt x="4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9" name="Freeform 216"/>
            <p:cNvSpPr>
              <a:spLocks/>
            </p:cNvSpPr>
            <p:nvPr/>
          </p:nvSpPr>
          <p:spPr bwMode="auto">
            <a:xfrm>
              <a:off x="1212" y="2352"/>
              <a:ext cx="30" cy="30"/>
            </a:xfrm>
            <a:custGeom>
              <a:avLst/>
              <a:gdLst>
                <a:gd name="T0" fmla="*/ 30 w 30"/>
                <a:gd name="T1" fmla="*/ 24 h 30"/>
                <a:gd name="T2" fmla="*/ 0 w 30"/>
                <a:gd name="T3" fmla="*/ 30 h 30"/>
                <a:gd name="T4" fmla="*/ 0 w 30"/>
                <a:gd name="T5" fmla="*/ 24 h 30"/>
                <a:gd name="T6" fmla="*/ 0 w 30"/>
                <a:gd name="T7" fmla="*/ 18 h 30"/>
                <a:gd name="T8" fmla="*/ 0 w 30"/>
                <a:gd name="T9" fmla="*/ 6 h 30"/>
                <a:gd name="T10" fmla="*/ 0 w 30"/>
                <a:gd name="T11" fmla="*/ 6 h 30"/>
                <a:gd name="T12" fmla="*/ 6 w 30"/>
                <a:gd name="T13" fmla="*/ 0 h 30"/>
                <a:gd name="T14" fmla="*/ 12 w 30"/>
                <a:gd name="T15" fmla="*/ 0 h 30"/>
                <a:gd name="T16" fmla="*/ 24 w 30"/>
                <a:gd name="T17" fmla="*/ 0 h 30"/>
                <a:gd name="T18" fmla="*/ 30 w 30"/>
                <a:gd name="T19" fmla="*/ 0 h 30"/>
                <a:gd name="T20" fmla="*/ 30 w 30"/>
                <a:gd name="T21" fmla="*/ 24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30" y="24"/>
                  </a:moveTo>
                  <a:lnTo>
                    <a:pt x="0" y="30"/>
                  </a:lnTo>
                  <a:lnTo>
                    <a:pt x="0" y="24"/>
                  </a:lnTo>
                  <a:lnTo>
                    <a:pt x="0" y="18"/>
                  </a:lnTo>
                  <a:lnTo>
                    <a:pt x="0" y="6"/>
                  </a:lnTo>
                  <a:lnTo>
                    <a:pt x="6" y="0"/>
                  </a:lnTo>
                  <a:lnTo>
                    <a:pt x="12" y="0"/>
                  </a:lnTo>
                  <a:lnTo>
                    <a:pt x="24" y="0"/>
                  </a:lnTo>
                  <a:lnTo>
                    <a:pt x="30" y="0"/>
                  </a:lnTo>
                  <a:lnTo>
                    <a:pt x="3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0" name="Freeform 217"/>
            <p:cNvSpPr>
              <a:spLocks/>
            </p:cNvSpPr>
            <p:nvPr/>
          </p:nvSpPr>
          <p:spPr bwMode="auto">
            <a:xfrm>
              <a:off x="462" y="2352"/>
              <a:ext cx="150" cy="150"/>
            </a:xfrm>
            <a:custGeom>
              <a:avLst/>
              <a:gdLst>
                <a:gd name="T0" fmla="*/ 138 w 150"/>
                <a:gd name="T1" fmla="*/ 36 h 150"/>
                <a:gd name="T2" fmla="*/ 144 w 150"/>
                <a:gd name="T3" fmla="*/ 42 h 150"/>
                <a:gd name="T4" fmla="*/ 144 w 150"/>
                <a:gd name="T5" fmla="*/ 54 h 150"/>
                <a:gd name="T6" fmla="*/ 150 w 150"/>
                <a:gd name="T7" fmla="*/ 60 h 150"/>
                <a:gd name="T8" fmla="*/ 150 w 150"/>
                <a:gd name="T9" fmla="*/ 72 h 150"/>
                <a:gd name="T10" fmla="*/ 150 w 150"/>
                <a:gd name="T11" fmla="*/ 84 h 150"/>
                <a:gd name="T12" fmla="*/ 150 w 150"/>
                <a:gd name="T13" fmla="*/ 96 h 150"/>
                <a:gd name="T14" fmla="*/ 144 w 150"/>
                <a:gd name="T15" fmla="*/ 102 h 150"/>
                <a:gd name="T16" fmla="*/ 144 w 150"/>
                <a:gd name="T17" fmla="*/ 114 h 150"/>
                <a:gd name="T18" fmla="*/ 132 w 150"/>
                <a:gd name="T19" fmla="*/ 126 h 150"/>
                <a:gd name="T20" fmla="*/ 126 w 150"/>
                <a:gd name="T21" fmla="*/ 132 h 150"/>
                <a:gd name="T22" fmla="*/ 114 w 150"/>
                <a:gd name="T23" fmla="*/ 138 h 150"/>
                <a:gd name="T24" fmla="*/ 102 w 150"/>
                <a:gd name="T25" fmla="*/ 144 h 150"/>
                <a:gd name="T26" fmla="*/ 90 w 150"/>
                <a:gd name="T27" fmla="*/ 150 h 150"/>
                <a:gd name="T28" fmla="*/ 78 w 150"/>
                <a:gd name="T29" fmla="*/ 150 h 150"/>
                <a:gd name="T30" fmla="*/ 66 w 150"/>
                <a:gd name="T31" fmla="*/ 150 h 150"/>
                <a:gd name="T32" fmla="*/ 54 w 150"/>
                <a:gd name="T33" fmla="*/ 150 h 150"/>
                <a:gd name="T34" fmla="*/ 42 w 150"/>
                <a:gd name="T35" fmla="*/ 150 h 150"/>
                <a:gd name="T36" fmla="*/ 36 w 150"/>
                <a:gd name="T37" fmla="*/ 144 h 150"/>
                <a:gd name="T38" fmla="*/ 24 w 150"/>
                <a:gd name="T39" fmla="*/ 138 h 150"/>
                <a:gd name="T40" fmla="*/ 18 w 150"/>
                <a:gd name="T41" fmla="*/ 132 h 150"/>
                <a:gd name="T42" fmla="*/ 12 w 150"/>
                <a:gd name="T43" fmla="*/ 120 h 150"/>
                <a:gd name="T44" fmla="*/ 6 w 150"/>
                <a:gd name="T45" fmla="*/ 108 h 150"/>
                <a:gd name="T46" fmla="*/ 0 w 150"/>
                <a:gd name="T47" fmla="*/ 102 h 150"/>
                <a:gd name="T48" fmla="*/ 0 w 150"/>
                <a:gd name="T49" fmla="*/ 90 h 150"/>
                <a:gd name="T50" fmla="*/ 0 w 150"/>
                <a:gd name="T51" fmla="*/ 78 h 150"/>
                <a:gd name="T52" fmla="*/ 0 w 150"/>
                <a:gd name="T53" fmla="*/ 66 h 150"/>
                <a:gd name="T54" fmla="*/ 0 w 150"/>
                <a:gd name="T55" fmla="*/ 54 h 150"/>
                <a:gd name="T56" fmla="*/ 6 w 150"/>
                <a:gd name="T57" fmla="*/ 48 h 150"/>
                <a:gd name="T58" fmla="*/ 12 w 150"/>
                <a:gd name="T59" fmla="*/ 36 h 150"/>
                <a:gd name="T60" fmla="*/ 18 w 150"/>
                <a:gd name="T61" fmla="*/ 24 h 150"/>
                <a:gd name="T62" fmla="*/ 24 w 150"/>
                <a:gd name="T63" fmla="*/ 18 h 150"/>
                <a:gd name="T64" fmla="*/ 36 w 150"/>
                <a:gd name="T65" fmla="*/ 12 h 150"/>
                <a:gd name="T66" fmla="*/ 48 w 150"/>
                <a:gd name="T67" fmla="*/ 6 h 150"/>
                <a:gd name="T68" fmla="*/ 60 w 150"/>
                <a:gd name="T69" fmla="*/ 6 h 150"/>
                <a:gd name="T70" fmla="*/ 78 w 150"/>
                <a:gd name="T71" fmla="*/ 0 h 150"/>
                <a:gd name="T72" fmla="*/ 90 w 150"/>
                <a:gd name="T73" fmla="*/ 0 h 150"/>
                <a:gd name="T74" fmla="*/ 102 w 150"/>
                <a:gd name="T75" fmla="*/ 6 h 150"/>
                <a:gd name="T76" fmla="*/ 114 w 150"/>
                <a:gd name="T77" fmla="*/ 12 h 150"/>
                <a:gd name="T78" fmla="*/ 126 w 150"/>
                <a:gd name="T79" fmla="*/ 18 h 150"/>
                <a:gd name="T80" fmla="*/ 138 w 150"/>
                <a:gd name="T81" fmla="*/ 36 h 1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0" h="150">
                  <a:moveTo>
                    <a:pt x="138" y="36"/>
                  </a:moveTo>
                  <a:lnTo>
                    <a:pt x="144" y="42"/>
                  </a:lnTo>
                  <a:lnTo>
                    <a:pt x="144" y="54"/>
                  </a:lnTo>
                  <a:lnTo>
                    <a:pt x="150" y="60"/>
                  </a:lnTo>
                  <a:lnTo>
                    <a:pt x="150" y="72"/>
                  </a:lnTo>
                  <a:lnTo>
                    <a:pt x="150" y="84"/>
                  </a:lnTo>
                  <a:lnTo>
                    <a:pt x="150" y="96"/>
                  </a:lnTo>
                  <a:lnTo>
                    <a:pt x="144" y="102"/>
                  </a:lnTo>
                  <a:lnTo>
                    <a:pt x="144" y="114"/>
                  </a:lnTo>
                  <a:lnTo>
                    <a:pt x="132" y="126"/>
                  </a:lnTo>
                  <a:lnTo>
                    <a:pt x="126" y="132"/>
                  </a:lnTo>
                  <a:lnTo>
                    <a:pt x="114" y="138"/>
                  </a:lnTo>
                  <a:lnTo>
                    <a:pt x="102" y="144"/>
                  </a:lnTo>
                  <a:lnTo>
                    <a:pt x="90" y="150"/>
                  </a:lnTo>
                  <a:lnTo>
                    <a:pt x="78" y="150"/>
                  </a:lnTo>
                  <a:lnTo>
                    <a:pt x="66" y="150"/>
                  </a:lnTo>
                  <a:lnTo>
                    <a:pt x="54" y="150"/>
                  </a:lnTo>
                  <a:lnTo>
                    <a:pt x="42" y="150"/>
                  </a:lnTo>
                  <a:lnTo>
                    <a:pt x="36" y="144"/>
                  </a:lnTo>
                  <a:lnTo>
                    <a:pt x="24" y="138"/>
                  </a:lnTo>
                  <a:lnTo>
                    <a:pt x="18" y="132"/>
                  </a:lnTo>
                  <a:lnTo>
                    <a:pt x="12" y="120"/>
                  </a:lnTo>
                  <a:lnTo>
                    <a:pt x="6" y="108"/>
                  </a:lnTo>
                  <a:lnTo>
                    <a:pt x="0" y="102"/>
                  </a:lnTo>
                  <a:lnTo>
                    <a:pt x="0" y="90"/>
                  </a:lnTo>
                  <a:lnTo>
                    <a:pt x="0" y="78"/>
                  </a:lnTo>
                  <a:lnTo>
                    <a:pt x="0" y="66"/>
                  </a:lnTo>
                  <a:lnTo>
                    <a:pt x="0" y="54"/>
                  </a:lnTo>
                  <a:lnTo>
                    <a:pt x="6" y="48"/>
                  </a:lnTo>
                  <a:lnTo>
                    <a:pt x="12" y="36"/>
                  </a:lnTo>
                  <a:lnTo>
                    <a:pt x="18" y="24"/>
                  </a:lnTo>
                  <a:lnTo>
                    <a:pt x="24" y="18"/>
                  </a:lnTo>
                  <a:lnTo>
                    <a:pt x="36" y="12"/>
                  </a:lnTo>
                  <a:lnTo>
                    <a:pt x="48" y="6"/>
                  </a:lnTo>
                  <a:lnTo>
                    <a:pt x="60" y="6"/>
                  </a:lnTo>
                  <a:lnTo>
                    <a:pt x="78" y="0"/>
                  </a:lnTo>
                  <a:lnTo>
                    <a:pt x="90" y="0"/>
                  </a:lnTo>
                  <a:lnTo>
                    <a:pt x="102" y="6"/>
                  </a:lnTo>
                  <a:lnTo>
                    <a:pt x="114" y="12"/>
                  </a:lnTo>
                  <a:lnTo>
                    <a:pt x="126" y="18"/>
                  </a:lnTo>
                  <a:lnTo>
                    <a:pt x="138" y="36"/>
                  </a:lnTo>
                  <a:close/>
                </a:path>
              </a:pathLst>
            </a:custGeom>
            <a:solidFill>
              <a:srgbClr val="DE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1" name="Freeform 218"/>
            <p:cNvSpPr>
              <a:spLocks/>
            </p:cNvSpPr>
            <p:nvPr/>
          </p:nvSpPr>
          <p:spPr bwMode="auto">
            <a:xfrm>
              <a:off x="2208" y="2352"/>
              <a:ext cx="150" cy="156"/>
            </a:xfrm>
            <a:custGeom>
              <a:avLst/>
              <a:gdLst>
                <a:gd name="T0" fmla="*/ 144 w 150"/>
                <a:gd name="T1" fmla="*/ 42 h 156"/>
                <a:gd name="T2" fmla="*/ 144 w 150"/>
                <a:gd name="T3" fmla="*/ 48 h 156"/>
                <a:gd name="T4" fmla="*/ 144 w 150"/>
                <a:gd name="T5" fmla="*/ 60 h 156"/>
                <a:gd name="T6" fmla="*/ 150 w 150"/>
                <a:gd name="T7" fmla="*/ 66 h 156"/>
                <a:gd name="T8" fmla="*/ 150 w 150"/>
                <a:gd name="T9" fmla="*/ 78 h 156"/>
                <a:gd name="T10" fmla="*/ 150 w 150"/>
                <a:gd name="T11" fmla="*/ 90 h 156"/>
                <a:gd name="T12" fmla="*/ 144 w 150"/>
                <a:gd name="T13" fmla="*/ 96 h 156"/>
                <a:gd name="T14" fmla="*/ 144 w 150"/>
                <a:gd name="T15" fmla="*/ 108 h 156"/>
                <a:gd name="T16" fmla="*/ 138 w 150"/>
                <a:gd name="T17" fmla="*/ 114 h 156"/>
                <a:gd name="T18" fmla="*/ 132 w 150"/>
                <a:gd name="T19" fmla="*/ 120 h 156"/>
                <a:gd name="T20" fmla="*/ 132 w 150"/>
                <a:gd name="T21" fmla="*/ 126 h 156"/>
                <a:gd name="T22" fmla="*/ 126 w 150"/>
                <a:gd name="T23" fmla="*/ 132 h 156"/>
                <a:gd name="T24" fmla="*/ 120 w 150"/>
                <a:gd name="T25" fmla="*/ 138 h 156"/>
                <a:gd name="T26" fmla="*/ 114 w 150"/>
                <a:gd name="T27" fmla="*/ 144 h 156"/>
                <a:gd name="T28" fmla="*/ 102 w 150"/>
                <a:gd name="T29" fmla="*/ 150 h 156"/>
                <a:gd name="T30" fmla="*/ 96 w 150"/>
                <a:gd name="T31" fmla="*/ 150 h 156"/>
                <a:gd name="T32" fmla="*/ 90 w 150"/>
                <a:gd name="T33" fmla="*/ 156 h 156"/>
                <a:gd name="T34" fmla="*/ 78 w 150"/>
                <a:gd name="T35" fmla="*/ 150 h 156"/>
                <a:gd name="T36" fmla="*/ 66 w 150"/>
                <a:gd name="T37" fmla="*/ 150 h 156"/>
                <a:gd name="T38" fmla="*/ 60 w 150"/>
                <a:gd name="T39" fmla="*/ 150 h 156"/>
                <a:gd name="T40" fmla="*/ 48 w 150"/>
                <a:gd name="T41" fmla="*/ 150 h 156"/>
                <a:gd name="T42" fmla="*/ 42 w 150"/>
                <a:gd name="T43" fmla="*/ 144 h 156"/>
                <a:gd name="T44" fmla="*/ 30 w 150"/>
                <a:gd name="T45" fmla="*/ 144 h 156"/>
                <a:gd name="T46" fmla="*/ 24 w 150"/>
                <a:gd name="T47" fmla="*/ 138 h 156"/>
                <a:gd name="T48" fmla="*/ 18 w 150"/>
                <a:gd name="T49" fmla="*/ 132 h 156"/>
                <a:gd name="T50" fmla="*/ 12 w 150"/>
                <a:gd name="T51" fmla="*/ 120 h 156"/>
                <a:gd name="T52" fmla="*/ 6 w 150"/>
                <a:gd name="T53" fmla="*/ 114 h 156"/>
                <a:gd name="T54" fmla="*/ 0 w 150"/>
                <a:gd name="T55" fmla="*/ 102 h 156"/>
                <a:gd name="T56" fmla="*/ 0 w 150"/>
                <a:gd name="T57" fmla="*/ 96 h 156"/>
                <a:gd name="T58" fmla="*/ 0 w 150"/>
                <a:gd name="T59" fmla="*/ 84 h 156"/>
                <a:gd name="T60" fmla="*/ 0 w 150"/>
                <a:gd name="T61" fmla="*/ 72 h 156"/>
                <a:gd name="T62" fmla="*/ 0 w 150"/>
                <a:gd name="T63" fmla="*/ 60 h 156"/>
                <a:gd name="T64" fmla="*/ 0 w 150"/>
                <a:gd name="T65" fmla="*/ 54 h 156"/>
                <a:gd name="T66" fmla="*/ 6 w 150"/>
                <a:gd name="T67" fmla="*/ 42 h 156"/>
                <a:gd name="T68" fmla="*/ 12 w 150"/>
                <a:gd name="T69" fmla="*/ 36 h 156"/>
                <a:gd name="T70" fmla="*/ 18 w 150"/>
                <a:gd name="T71" fmla="*/ 24 h 156"/>
                <a:gd name="T72" fmla="*/ 24 w 150"/>
                <a:gd name="T73" fmla="*/ 18 h 156"/>
                <a:gd name="T74" fmla="*/ 36 w 150"/>
                <a:gd name="T75" fmla="*/ 12 h 156"/>
                <a:gd name="T76" fmla="*/ 48 w 150"/>
                <a:gd name="T77" fmla="*/ 6 h 156"/>
                <a:gd name="T78" fmla="*/ 54 w 150"/>
                <a:gd name="T79" fmla="*/ 6 h 156"/>
                <a:gd name="T80" fmla="*/ 66 w 150"/>
                <a:gd name="T81" fmla="*/ 0 h 156"/>
                <a:gd name="T82" fmla="*/ 78 w 150"/>
                <a:gd name="T83" fmla="*/ 0 h 156"/>
                <a:gd name="T84" fmla="*/ 90 w 150"/>
                <a:gd name="T85" fmla="*/ 0 h 156"/>
                <a:gd name="T86" fmla="*/ 96 w 150"/>
                <a:gd name="T87" fmla="*/ 6 h 156"/>
                <a:gd name="T88" fmla="*/ 108 w 150"/>
                <a:gd name="T89" fmla="*/ 12 h 156"/>
                <a:gd name="T90" fmla="*/ 114 w 150"/>
                <a:gd name="T91" fmla="*/ 18 h 156"/>
                <a:gd name="T92" fmla="*/ 126 w 150"/>
                <a:gd name="T93" fmla="*/ 24 h 156"/>
                <a:gd name="T94" fmla="*/ 132 w 150"/>
                <a:gd name="T95" fmla="*/ 30 h 156"/>
                <a:gd name="T96" fmla="*/ 144 w 150"/>
                <a:gd name="T97" fmla="*/ 42 h 1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0" h="156">
                  <a:moveTo>
                    <a:pt x="144" y="42"/>
                  </a:moveTo>
                  <a:lnTo>
                    <a:pt x="144" y="48"/>
                  </a:lnTo>
                  <a:lnTo>
                    <a:pt x="144" y="60"/>
                  </a:lnTo>
                  <a:lnTo>
                    <a:pt x="150" y="66"/>
                  </a:lnTo>
                  <a:lnTo>
                    <a:pt x="150" y="78"/>
                  </a:lnTo>
                  <a:lnTo>
                    <a:pt x="150" y="90"/>
                  </a:lnTo>
                  <a:lnTo>
                    <a:pt x="144" y="96"/>
                  </a:lnTo>
                  <a:lnTo>
                    <a:pt x="144" y="108"/>
                  </a:lnTo>
                  <a:lnTo>
                    <a:pt x="138" y="114"/>
                  </a:lnTo>
                  <a:lnTo>
                    <a:pt x="132" y="120"/>
                  </a:lnTo>
                  <a:lnTo>
                    <a:pt x="132" y="126"/>
                  </a:lnTo>
                  <a:lnTo>
                    <a:pt x="126" y="132"/>
                  </a:lnTo>
                  <a:lnTo>
                    <a:pt x="120" y="138"/>
                  </a:lnTo>
                  <a:lnTo>
                    <a:pt x="114" y="144"/>
                  </a:lnTo>
                  <a:lnTo>
                    <a:pt x="102" y="150"/>
                  </a:lnTo>
                  <a:lnTo>
                    <a:pt x="96" y="150"/>
                  </a:lnTo>
                  <a:lnTo>
                    <a:pt x="90" y="156"/>
                  </a:lnTo>
                  <a:lnTo>
                    <a:pt x="78" y="150"/>
                  </a:lnTo>
                  <a:lnTo>
                    <a:pt x="66" y="150"/>
                  </a:lnTo>
                  <a:lnTo>
                    <a:pt x="60" y="150"/>
                  </a:lnTo>
                  <a:lnTo>
                    <a:pt x="48" y="150"/>
                  </a:lnTo>
                  <a:lnTo>
                    <a:pt x="42" y="144"/>
                  </a:lnTo>
                  <a:lnTo>
                    <a:pt x="30" y="144"/>
                  </a:lnTo>
                  <a:lnTo>
                    <a:pt x="24" y="138"/>
                  </a:lnTo>
                  <a:lnTo>
                    <a:pt x="18" y="132"/>
                  </a:lnTo>
                  <a:lnTo>
                    <a:pt x="12" y="120"/>
                  </a:lnTo>
                  <a:lnTo>
                    <a:pt x="6" y="114"/>
                  </a:lnTo>
                  <a:lnTo>
                    <a:pt x="0" y="102"/>
                  </a:lnTo>
                  <a:lnTo>
                    <a:pt x="0" y="96"/>
                  </a:lnTo>
                  <a:lnTo>
                    <a:pt x="0" y="84"/>
                  </a:lnTo>
                  <a:lnTo>
                    <a:pt x="0" y="72"/>
                  </a:lnTo>
                  <a:lnTo>
                    <a:pt x="0" y="60"/>
                  </a:lnTo>
                  <a:lnTo>
                    <a:pt x="0" y="54"/>
                  </a:lnTo>
                  <a:lnTo>
                    <a:pt x="6" y="42"/>
                  </a:lnTo>
                  <a:lnTo>
                    <a:pt x="12" y="36"/>
                  </a:lnTo>
                  <a:lnTo>
                    <a:pt x="18" y="24"/>
                  </a:lnTo>
                  <a:lnTo>
                    <a:pt x="24" y="18"/>
                  </a:lnTo>
                  <a:lnTo>
                    <a:pt x="36" y="12"/>
                  </a:lnTo>
                  <a:lnTo>
                    <a:pt x="48" y="6"/>
                  </a:lnTo>
                  <a:lnTo>
                    <a:pt x="54" y="6"/>
                  </a:lnTo>
                  <a:lnTo>
                    <a:pt x="66" y="0"/>
                  </a:lnTo>
                  <a:lnTo>
                    <a:pt x="78" y="0"/>
                  </a:lnTo>
                  <a:lnTo>
                    <a:pt x="90" y="0"/>
                  </a:lnTo>
                  <a:lnTo>
                    <a:pt x="96" y="6"/>
                  </a:lnTo>
                  <a:lnTo>
                    <a:pt x="108" y="12"/>
                  </a:lnTo>
                  <a:lnTo>
                    <a:pt x="114" y="18"/>
                  </a:lnTo>
                  <a:lnTo>
                    <a:pt x="126" y="24"/>
                  </a:lnTo>
                  <a:lnTo>
                    <a:pt x="132" y="30"/>
                  </a:lnTo>
                  <a:lnTo>
                    <a:pt x="144" y="42"/>
                  </a:lnTo>
                  <a:close/>
                </a:path>
              </a:pathLst>
            </a:custGeom>
            <a:solidFill>
              <a:srgbClr val="DE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2" name="Freeform 219"/>
            <p:cNvSpPr>
              <a:spLocks/>
            </p:cNvSpPr>
            <p:nvPr/>
          </p:nvSpPr>
          <p:spPr bwMode="auto">
            <a:xfrm>
              <a:off x="528" y="2358"/>
              <a:ext cx="6" cy="6"/>
            </a:xfrm>
            <a:custGeom>
              <a:avLst/>
              <a:gdLst>
                <a:gd name="T0" fmla="*/ 6 w 6"/>
                <a:gd name="T1" fmla="*/ 0 h 6"/>
                <a:gd name="T2" fmla="*/ 6 w 6"/>
                <a:gd name="T3" fmla="*/ 6 h 6"/>
                <a:gd name="T4" fmla="*/ 6 w 6"/>
                <a:gd name="T5" fmla="*/ 6 h 6"/>
                <a:gd name="T6" fmla="*/ 0 w 6"/>
                <a:gd name="T7" fmla="*/ 6 h 6"/>
                <a:gd name="T8" fmla="*/ 0 w 6"/>
                <a:gd name="T9" fmla="*/ 6 h 6"/>
                <a:gd name="T10" fmla="*/ 0 w 6"/>
                <a:gd name="T11" fmla="*/ 0 h 6"/>
                <a:gd name="T12" fmla="*/ 6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6" y="0"/>
                  </a:moveTo>
                  <a:lnTo>
                    <a:pt x="6" y="6"/>
                  </a:lnTo>
                  <a:lnTo>
                    <a:pt x="0" y="6"/>
                  </a:lnTo>
                  <a:lnTo>
                    <a:pt x="0"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3" name="Freeform 220"/>
            <p:cNvSpPr>
              <a:spLocks/>
            </p:cNvSpPr>
            <p:nvPr/>
          </p:nvSpPr>
          <p:spPr bwMode="auto">
            <a:xfrm>
              <a:off x="2268" y="2358"/>
              <a:ext cx="12" cy="12"/>
            </a:xfrm>
            <a:custGeom>
              <a:avLst/>
              <a:gdLst>
                <a:gd name="T0" fmla="*/ 12 w 12"/>
                <a:gd name="T1" fmla="*/ 6 h 12"/>
                <a:gd name="T2" fmla="*/ 6 w 12"/>
                <a:gd name="T3" fmla="*/ 12 h 12"/>
                <a:gd name="T4" fmla="*/ 6 w 12"/>
                <a:gd name="T5" fmla="*/ 12 h 12"/>
                <a:gd name="T6" fmla="*/ 0 w 12"/>
                <a:gd name="T7" fmla="*/ 6 h 12"/>
                <a:gd name="T8" fmla="*/ 6 w 12"/>
                <a:gd name="T9" fmla="*/ 0 h 12"/>
                <a:gd name="T10" fmla="*/ 6 w 12"/>
                <a:gd name="T11" fmla="*/ 0 h 12"/>
                <a:gd name="T12" fmla="*/ 12 w 12"/>
                <a:gd name="T13" fmla="*/ 6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6" y="12"/>
                  </a:lnTo>
                  <a:lnTo>
                    <a:pt x="0" y="6"/>
                  </a:lnTo>
                  <a:lnTo>
                    <a:pt x="6" y="0"/>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4" name="Freeform 221"/>
            <p:cNvSpPr>
              <a:spLocks/>
            </p:cNvSpPr>
            <p:nvPr/>
          </p:nvSpPr>
          <p:spPr bwMode="auto">
            <a:xfrm>
              <a:off x="1440" y="2364"/>
              <a:ext cx="24" cy="6"/>
            </a:xfrm>
            <a:custGeom>
              <a:avLst/>
              <a:gdLst>
                <a:gd name="T0" fmla="*/ 24 w 24"/>
                <a:gd name="T1" fmla="*/ 0 h 6"/>
                <a:gd name="T2" fmla="*/ 18 w 24"/>
                <a:gd name="T3" fmla="*/ 6 h 6"/>
                <a:gd name="T4" fmla="*/ 12 w 24"/>
                <a:gd name="T5" fmla="*/ 6 h 6"/>
                <a:gd name="T6" fmla="*/ 0 w 24"/>
                <a:gd name="T7" fmla="*/ 6 h 6"/>
                <a:gd name="T8" fmla="*/ 0 w 24"/>
                <a:gd name="T9" fmla="*/ 0 h 6"/>
                <a:gd name="T10" fmla="*/ 0 w 24"/>
                <a:gd name="T11" fmla="*/ 0 h 6"/>
                <a:gd name="T12" fmla="*/ 0 w 24"/>
                <a:gd name="T13" fmla="*/ 0 h 6"/>
                <a:gd name="T14" fmla="*/ 6 w 24"/>
                <a:gd name="T15" fmla="*/ 0 h 6"/>
                <a:gd name="T16" fmla="*/ 12 w 24"/>
                <a:gd name="T17" fmla="*/ 0 h 6"/>
                <a:gd name="T18" fmla="*/ 24 w 24"/>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6">
                  <a:moveTo>
                    <a:pt x="24" y="0"/>
                  </a:moveTo>
                  <a:lnTo>
                    <a:pt x="18" y="6"/>
                  </a:lnTo>
                  <a:lnTo>
                    <a:pt x="12" y="6"/>
                  </a:lnTo>
                  <a:lnTo>
                    <a:pt x="0" y="6"/>
                  </a:lnTo>
                  <a:lnTo>
                    <a:pt x="0" y="0"/>
                  </a:lnTo>
                  <a:lnTo>
                    <a:pt x="6" y="0"/>
                  </a:lnTo>
                  <a:lnTo>
                    <a:pt x="12"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5" name="Freeform 222"/>
            <p:cNvSpPr>
              <a:spLocks/>
            </p:cNvSpPr>
            <p:nvPr/>
          </p:nvSpPr>
          <p:spPr bwMode="auto">
            <a:xfrm>
              <a:off x="564" y="2364"/>
              <a:ext cx="12" cy="12"/>
            </a:xfrm>
            <a:custGeom>
              <a:avLst/>
              <a:gdLst>
                <a:gd name="T0" fmla="*/ 12 w 12"/>
                <a:gd name="T1" fmla="*/ 6 h 12"/>
                <a:gd name="T2" fmla="*/ 6 w 12"/>
                <a:gd name="T3" fmla="*/ 12 h 12"/>
                <a:gd name="T4" fmla="*/ 0 w 12"/>
                <a:gd name="T5" fmla="*/ 12 h 12"/>
                <a:gd name="T6" fmla="*/ 0 w 12"/>
                <a:gd name="T7" fmla="*/ 6 h 12"/>
                <a:gd name="T8" fmla="*/ 0 w 12"/>
                <a:gd name="T9" fmla="*/ 0 h 12"/>
                <a:gd name="T10" fmla="*/ 0 w 12"/>
                <a:gd name="T11" fmla="*/ 6 h 12"/>
                <a:gd name="T12" fmla="*/ 6 w 12"/>
                <a:gd name="T13" fmla="*/ 6 h 12"/>
                <a:gd name="T14" fmla="*/ 6 w 12"/>
                <a:gd name="T15" fmla="*/ 6 h 12"/>
                <a:gd name="T16" fmla="*/ 12 w 12"/>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2">
                  <a:moveTo>
                    <a:pt x="12" y="6"/>
                  </a:moveTo>
                  <a:lnTo>
                    <a:pt x="6" y="12"/>
                  </a:lnTo>
                  <a:lnTo>
                    <a:pt x="0" y="12"/>
                  </a:lnTo>
                  <a:lnTo>
                    <a:pt x="0" y="6"/>
                  </a:lnTo>
                  <a:lnTo>
                    <a:pt x="0" y="0"/>
                  </a:lnTo>
                  <a:lnTo>
                    <a:pt x="0" y="6"/>
                  </a:lnTo>
                  <a:lnTo>
                    <a:pt x="6" y="6"/>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6" name="Freeform 223"/>
            <p:cNvSpPr>
              <a:spLocks/>
            </p:cNvSpPr>
            <p:nvPr/>
          </p:nvSpPr>
          <p:spPr bwMode="auto">
            <a:xfrm>
              <a:off x="2298" y="2364"/>
              <a:ext cx="12" cy="12"/>
            </a:xfrm>
            <a:custGeom>
              <a:avLst/>
              <a:gdLst>
                <a:gd name="T0" fmla="*/ 12 w 12"/>
                <a:gd name="T1" fmla="*/ 6 h 12"/>
                <a:gd name="T2" fmla="*/ 12 w 12"/>
                <a:gd name="T3" fmla="*/ 6 h 12"/>
                <a:gd name="T4" fmla="*/ 12 w 12"/>
                <a:gd name="T5" fmla="*/ 12 h 12"/>
                <a:gd name="T6" fmla="*/ 6 w 12"/>
                <a:gd name="T7" fmla="*/ 12 h 12"/>
                <a:gd name="T8" fmla="*/ 6 w 12"/>
                <a:gd name="T9" fmla="*/ 12 h 12"/>
                <a:gd name="T10" fmla="*/ 0 w 12"/>
                <a:gd name="T11" fmla="*/ 6 h 12"/>
                <a:gd name="T12" fmla="*/ 6 w 12"/>
                <a:gd name="T13" fmla="*/ 0 h 12"/>
                <a:gd name="T14" fmla="*/ 6 w 12"/>
                <a:gd name="T15" fmla="*/ 6 h 12"/>
                <a:gd name="T16" fmla="*/ 12 w 12"/>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2">
                  <a:moveTo>
                    <a:pt x="12" y="6"/>
                  </a:moveTo>
                  <a:lnTo>
                    <a:pt x="12" y="6"/>
                  </a:lnTo>
                  <a:lnTo>
                    <a:pt x="12" y="12"/>
                  </a:lnTo>
                  <a:lnTo>
                    <a:pt x="6" y="12"/>
                  </a:lnTo>
                  <a:lnTo>
                    <a:pt x="0" y="6"/>
                  </a:lnTo>
                  <a:lnTo>
                    <a:pt x="6" y="0"/>
                  </a:lnTo>
                  <a:lnTo>
                    <a:pt x="6" y="6"/>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7" name="Freeform 224"/>
            <p:cNvSpPr>
              <a:spLocks/>
            </p:cNvSpPr>
            <p:nvPr/>
          </p:nvSpPr>
          <p:spPr bwMode="auto">
            <a:xfrm>
              <a:off x="498" y="2370"/>
              <a:ext cx="6" cy="6"/>
            </a:xfrm>
            <a:custGeom>
              <a:avLst/>
              <a:gdLst>
                <a:gd name="T0" fmla="*/ 6 w 6"/>
                <a:gd name="T1" fmla="*/ 6 h 6"/>
                <a:gd name="T2" fmla="*/ 0 w 6"/>
                <a:gd name="T3" fmla="*/ 6 h 6"/>
                <a:gd name="T4" fmla="*/ 0 w 6"/>
                <a:gd name="T5" fmla="*/ 6 h 6"/>
                <a:gd name="T6" fmla="*/ 0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8" name="Freeform 225"/>
            <p:cNvSpPr>
              <a:spLocks/>
            </p:cNvSpPr>
            <p:nvPr/>
          </p:nvSpPr>
          <p:spPr bwMode="auto">
            <a:xfrm>
              <a:off x="864" y="2370"/>
              <a:ext cx="198" cy="48"/>
            </a:xfrm>
            <a:custGeom>
              <a:avLst/>
              <a:gdLst>
                <a:gd name="T0" fmla="*/ 192 w 198"/>
                <a:gd name="T1" fmla="*/ 6 h 48"/>
                <a:gd name="T2" fmla="*/ 192 w 198"/>
                <a:gd name="T3" fmla="*/ 12 h 48"/>
                <a:gd name="T4" fmla="*/ 198 w 198"/>
                <a:gd name="T5" fmla="*/ 24 h 48"/>
                <a:gd name="T6" fmla="*/ 192 w 198"/>
                <a:gd name="T7" fmla="*/ 30 h 48"/>
                <a:gd name="T8" fmla="*/ 192 w 198"/>
                <a:gd name="T9" fmla="*/ 42 h 48"/>
                <a:gd name="T10" fmla="*/ 168 w 198"/>
                <a:gd name="T11" fmla="*/ 42 h 48"/>
                <a:gd name="T12" fmla="*/ 144 w 198"/>
                <a:gd name="T13" fmla="*/ 42 h 48"/>
                <a:gd name="T14" fmla="*/ 120 w 198"/>
                <a:gd name="T15" fmla="*/ 42 h 48"/>
                <a:gd name="T16" fmla="*/ 96 w 198"/>
                <a:gd name="T17" fmla="*/ 42 h 48"/>
                <a:gd name="T18" fmla="*/ 72 w 198"/>
                <a:gd name="T19" fmla="*/ 42 h 48"/>
                <a:gd name="T20" fmla="*/ 48 w 198"/>
                <a:gd name="T21" fmla="*/ 48 h 48"/>
                <a:gd name="T22" fmla="*/ 24 w 198"/>
                <a:gd name="T23" fmla="*/ 48 h 48"/>
                <a:gd name="T24" fmla="*/ 0 w 198"/>
                <a:gd name="T25" fmla="*/ 48 h 48"/>
                <a:gd name="T26" fmla="*/ 0 w 198"/>
                <a:gd name="T27" fmla="*/ 6 h 48"/>
                <a:gd name="T28" fmla="*/ 6 w 198"/>
                <a:gd name="T29" fmla="*/ 6 h 48"/>
                <a:gd name="T30" fmla="*/ 12 w 198"/>
                <a:gd name="T31" fmla="*/ 6 h 48"/>
                <a:gd name="T32" fmla="*/ 18 w 198"/>
                <a:gd name="T33" fmla="*/ 6 h 48"/>
                <a:gd name="T34" fmla="*/ 30 w 198"/>
                <a:gd name="T35" fmla="*/ 0 h 48"/>
                <a:gd name="T36" fmla="*/ 48 w 198"/>
                <a:gd name="T37" fmla="*/ 0 h 48"/>
                <a:gd name="T38" fmla="*/ 66 w 198"/>
                <a:gd name="T39" fmla="*/ 0 h 48"/>
                <a:gd name="T40" fmla="*/ 90 w 198"/>
                <a:gd name="T41" fmla="*/ 0 h 48"/>
                <a:gd name="T42" fmla="*/ 108 w 198"/>
                <a:gd name="T43" fmla="*/ 0 h 48"/>
                <a:gd name="T44" fmla="*/ 132 w 198"/>
                <a:gd name="T45" fmla="*/ 0 h 48"/>
                <a:gd name="T46" fmla="*/ 150 w 198"/>
                <a:gd name="T47" fmla="*/ 0 h 48"/>
                <a:gd name="T48" fmla="*/ 174 w 198"/>
                <a:gd name="T49" fmla="*/ 0 h 48"/>
                <a:gd name="T50" fmla="*/ 192 w 198"/>
                <a:gd name="T51" fmla="*/ 6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48">
                  <a:moveTo>
                    <a:pt x="192" y="6"/>
                  </a:moveTo>
                  <a:lnTo>
                    <a:pt x="192" y="12"/>
                  </a:lnTo>
                  <a:lnTo>
                    <a:pt x="198" y="24"/>
                  </a:lnTo>
                  <a:lnTo>
                    <a:pt x="192" y="30"/>
                  </a:lnTo>
                  <a:lnTo>
                    <a:pt x="192" y="42"/>
                  </a:lnTo>
                  <a:lnTo>
                    <a:pt x="168" y="42"/>
                  </a:lnTo>
                  <a:lnTo>
                    <a:pt x="144" y="42"/>
                  </a:lnTo>
                  <a:lnTo>
                    <a:pt x="120" y="42"/>
                  </a:lnTo>
                  <a:lnTo>
                    <a:pt x="96" y="42"/>
                  </a:lnTo>
                  <a:lnTo>
                    <a:pt x="72" y="42"/>
                  </a:lnTo>
                  <a:lnTo>
                    <a:pt x="48" y="48"/>
                  </a:lnTo>
                  <a:lnTo>
                    <a:pt x="24" y="48"/>
                  </a:lnTo>
                  <a:lnTo>
                    <a:pt x="0" y="48"/>
                  </a:lnTo>
                  <a:lnTo>
                    <a:pt x="0" y="6"/>
                  </a:lnTo>
                  <a:lnTo>
                    <a:pt x="6" y="6"/>
                  </a:lnTo>
                  <a:lnTo>
                    <a:pt x="12" y="6"/>
                  </a:lnTo>
                  <a:lnTo>
                    <a:pt x="18" y="6"/>
                  </a:lnTo>
                  <a:lnTo>
                    <a:pt x="30" y="0"/>
                  </a:lnTo>
                  <a:lnTo>
                    <a:pt x="48" y="0"/>
                  </a:lnTo>
                  <a:lnTo>
                    <a:pt x="66" y="0"/>
                  </a:lnTo>
                  <a:lnTo>
                    <a:pt x="90" y="0"/>
                  </a:lnTo>
                  <a:lnTo>
                    <a:pt x="108" y="0"/>
                  </a:lnTo>
                  <a:lnTo>
                    <a:pt x="132" y="0"/>
                  </a:lnTo>
                  <a:lnTo>
                    <a:pt x="150" y="0"/>
                  </a:lnTo>
                  <a:lnTo>
                    <a:pt x="174" y="0"/>
                  </a:lnTo>
                  <a:lnTo>
                    <a:pt x="19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9" name="Freeform 226"/>
            <p:cNvSpPr>
              <a:spLocks/>
            </p:cNvSpPr>
            <p:nvPr/>
          </p:nvSpPr>
          <p:spPr bwMode="auto">
            <a:xfrm>
              <a:off x="2244" y="2370"/>
              <a:ext cx="6" cy="12"/>
            </a:xfrm>
            <a:custGeom>
              <a:avLst/>
              <a:gdLst>
                <a:gd name="T0" fmla="*/ 6 w 6"/>
                <a:gd name="T1" fmla="*/ 12 h 12"/>
                <a:gd name="T2" fmla="*/ 6 w 6"/>
                <a:gd name="T3" fmla="*/ 12 h 12"/>
                <a:gd name="T4" fmla="*/ 0 w 6"/>
                <a:gd name="T5" fmla="*/ 12 h 12"/>
                <a:gd name="T6" fmla="*/ 0 w 6"/>
                <a:gd name="T7" fmla="*/ 6 h 12"/>
                <a:gd name="T8" fmla="*/ 6 w 6"/>
                <a:gd name="T9" fmla="*/ 0 h 12"/>
                <a:gd name="T10" fmla="*/ 6 w 6"/>
                <a:gd name="T11" fmla="*/ 12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2">
                  <a:moveTo>
                    <a:pt x="6" y="12"/>
                  </a:moveTo>
                  <a:lnTo>
                    <a:pt x="6" y="12"/>
                  </a:lnTo>
                  <a:lnTo>
                    <a:pt x="0" y="12"/>
                  </a:lnTo>
                  <a:lnTo>
                    <a:pt x="0" y="6"/>
                  </a:lnTo>
                  <a:lnTo>
                    <a:pt x="6" y="0"/>
                  </a:lnTo>
                  <a:lnTo>
                    <a:pt x="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00" name="Freeform 227"/>
            <p:cNvSpPr>
              <a:spLocks/>
            </p:cNvSpPr>
            <p:nvPr/>
          </p:nvSpPr>
          <p:spPr bwMode="auto">
            <a:xfrm>
              <a:off x="486" y="2376"/>
              <a:ext cx="96" cy="102"/>
            </a:xfrm>
            <a:custGeom>
              <a:avLst/>
              <a:gdLst>
                <a:gd name="T0" fmla="*/ 72 w 96"/>
                <a:gd name="T1" fmla="*/ 6 h 102"/>
                <a:gd name="T2" fmla="*/ 78 w 96"/>
                <a:gd name="T3" fmla="*/ 6 h 102"/>
                <a:gd name="T4" fmla="*/ 84 w 96"/>
                <a:gd name="T5" fmla="*/ 12 h 102"/>
                <a:gd name="T6" fmla="*/ 90 w 96"/>
                <a:gd name="T7" fmla="*/ 18 h 102"/>
                <a:gd name="T8" fmla="*/ 90 w 96"/>
                <a:gd name="T9" fmla="*/ 24 h 102"/>
                <a:gd name="T10" fmla="*/ 96 w 96"/>
                <a:gd name="T11" fmla="*/ 30 h 102"/>
                <a:gd name="T12" fmla="*/ 96 w 96"/>
                <a:gd name="T13" fmla="*/ 36 h 102"/>
                <a:gd name="T14" fmla="*/ 96 w 96"/>
                <a:gd name="T15" fmla="*/ 42 h 102"/>
                <a:gd name="T16" fmla="*/ 96 w 96"/>
                <a:gd name="T17" fmla="*/ 48 h 102"/>
                <a:gd name="T18" fmla="*/ 96 w 96"/>
                <a:gd name="T19" fmla="*/ 54 h 102"/>
                <a:gd name="T20" fmla="*/ 96 w 96"/>
                <a:gd name="T21" fmla="*/ 60 h 102"/>
                <a:gd name="T22" fmla="*/ 96 w 96"/>
                <a:gd name="T23" fmla="*/ 66 h 102"/>
                <a:gd name="T24" fmla="*/ 96 w 96"/>
                <a:gd name="T25" fmla="*/ 72 h 102"/>
                <a:gd name="T26" fmla="*/ 90 w 96"/>
                <a:gd name="T27" fmla="*/ 78 h 102"/>
                <a:gd name="T28" fmla="*/ 78 w 96"/>
                <a:gd name="T29" fmla="*/ 90 h 102"/>
                <a:gd name="T30" fmla="*/ 78 w 96"/>
                <a:gd name="T31" fmla="*/ 96 h 102"/>
                <a:gd name="T32" fmla="*/ 72 w 96"/>
                <a:gd name="T33" fmla="*/ 96 h 102"/>
                <a:gd name="T34" fmla="*/ 66 w 96"/>
                <a:gd name="T35" fmla="*/ 96 h 102"/>
                <a:gd name="T36" fmla="*/ 60 w 96"/>
                <a:gd name="T37" fmla="*/ 102 h 102"/>
                <a:gd name="T38" fmla="*/ 54 w 96"/>
                <a:gd name="T39" fmla="*/ 102 h 102"/>
                <a:gd name="T40" fmla="*/ 48 w 96"/>
                <a:gd name="T41" fmla="*/ 102 h 102"/>
                <a:gd name="T42" fmla="*/ 42 w 96"/>
                <a:gd name="T43" fmla="*/ 102 h 102"/>
                <a:gd name="T44" fmla="*/ 36 w 96"/>
                <a:gd name="T45" fmla="*/ 102 h 102"/>
                <a:gd name="T46" fmla="*/ 24 w 96"/>
                <a:gd name="T47" fmla="*/ 96 h 102"/>
                <a:gd name="T48" fmla="*/ 18 w 96"/>
                <a:gd name="T49" fmla="*/ 90 h 102"/>
                <a:gd name="T50" fmla="*/ 12 w 96"/>
                <a:gd name="T51" fmla="*/ 84 h 102"/>
                <a:gd name="T52" fmla="*/ 6 w 96"/>
                <a:gd name="T53" fmla="*/ 78 h 102"/>
                <a:gd name="T54" fmla="*/ 6 w 96"/>
                <a:gd name="T55" fmla="*/ 72 h 102"/>
                <a:gd name="T56" fmla="*/ 0 w 96"/>
                <a:gd name="T57" fmla="*/ 66 h 102"/>
                <a:gd name="T58" fmla="*/ 0 w 96"/>
                <a:gd name="T59" fmla="*/ 60 h 102"/>
                <a:gd name="T60" fmla="*/ 0 w 96"/>
                <a:gd name="T61" fmla="*/ 48 h 102"/>
                <a:gd name="T62" fmla="*/ 0 w 96"/>
                <a:gd name="T63" fmla="*/ 42 h 102"/>
                <a:gd name="T64" fmla="*/ 6 w 96"/>
                <a:gd name="T65" fmla="*/ 36 h 102"/>
                <a:gd name="T66" fmla="*/ 6 w 96"/>
                <a:gd name="T67" fmla="*/ 24 h 102"/>
                <a:gd name="T68" fmla="*/ 12 w 96"/>
                <a:gd name="T69" fmla="*/ 18 h 102"/>
                <a:gd name="T70" fmla="*/ 18 w 96"/>
                <a:gd name="T71" fmla="*/ 12 h 102"/>
                <a:gd name="T72" fmla="*/ 30 w 96"/>
                <a:gd name="T73" fmla="*/ 6 h 102"/>
                <a:gd name="T74" fmla="*/ 42 w 96"/>
                <a:gd name="T75" fmla="*/ 0 h 102"/>
                <a:gd name="T76" fmla="*/ 54 w 96"/>
                <a:gd name="T77" fmla="*/ 0 h 102"/>
                <a:gd name="T78" fmla="*/ 60 w 96"/>
                <a:gd name="T79" fmla="*/ 0 h 102"/>
                <a:gd name="T80" fmla="*/ 72 w 96"/>
                <a:gd name="T81" fmla="*/ 6 h 1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6" h="102">
                  <a:moveTo>
                    <a:pt x="72" y="6"/>
                  </a:moveTo>
                  <a:lnTo>
                    <a:pt x="78" y="6"/>
                  </a:lnTo>
                  <a:lnTo>
                    <a:pt x="84" y="12"/>
                  </a:lnTo>
                  <a:lnTo>
                    <a:pt x="90" y="18"/>
                  </a:lnTo>
                  <a:lnTo>
                    <a:pt x="90" y="24"/>
                  </a:lnTo>
                  <a:lnTo>
                    <a:pt x="96" y="30"/>
                  </a:lnTo>
                  <a:lnTo>
                    <a:pt x="96" y="36"/>
                  </a:lnTo>
                  <a:lnTo>
                    <a:pt x="96" y="42"/>
                  </a:lnTo>
                  <a:lnTo>
                    <a:pt x="96" y="48"/>
                  </a:lnTo>
                  <a:lnTo>
                    <a:pt x="96" y="54"/>
                  </a:lnTo>
                  <a:lnTo>
                    <a:pt x="96" y="60"/>
                  </a:lnTo>
                  <a:lnTo>
                    <a:pt x="96" y="66"/>
                  </a:lnTo>
                  <a:lnTo>
                    <a:pt x="96" y="72"/>
                  </a:lnTo>
                  <a:lnTo>
                    <a:pt x="90" y="78"/>
                  </a:lnTo>
                  <a:lnTo>
                    <a:pt x="78" y="90"/>
                  </a:lnTo>
                  <a:lnTo>
                    <a:pt x="78" y="96"/>
                  </a:lnTo>
                  <a:lnTo>
                    <a:pt x="72" y="96"/>
                  </a:lnTo>
                  <a:lnTo>
                    <a:pt x="66" y="96"/>
                  </a:lnTo>
                  <a:lnTo>
                    <a:pt x="60" y="102"/>
                  </a:lnTo>
                  <a:lnTo>
                    <a:pt x="54" y="102"/>
                  </a:lnTo>
                  <a:lnTo>
                    <a:pt x="48" y="102"/>
                  </a:lnTo>
                  <a:lnTo>
                    <a:pt x="42" y="102"/>
                  </a:lnTo>
                  <a:lnTo>
                    <a:pt x="36" y="102"/>
                  </a:lnTo>
                  <a:lnTo>
                    <a:pt x="24" y="96"/>
                  </a:lnTo>
                  <a:lnTo>
                    <a:pt x="18" y="90"/>
                  </a:lnTo>
                  <a:lnTo>
                    <a:pt x="12" y="84"/>
                  </a:lnTo>
                  <a:lnTo>
                    <a:pt x="6" y="78"/>
                  </a:lnTo>
                  <a:lnTo>
                    <a:pt x="6" y="72"/>
                  </a:lnTo>
                  <a:lnTo>
                    <a:pt x="0" y="66"/>
                  </a:lnTo>
                  <a:lnTo>
                    <a:pt x="0" y="60"/>
                  </a:lnTo>
                  <a:lnTo>
                    <a:pt x="0" y="48"/>
                  </a:lnTo>
                  <a:lnTo>
                    <a:pt x="0" y="42"/>
                  </a:lnTo>
                  <a:lnTo>
                    <a:pt x="6" y="36"/>
                  </a:lnTo>
                  <a:lnTo>
                    <a:pt x="6" y="24"/>
                  </a:lnTo>
                  <a:lnTo>
                    <a:pt x="12" y="18"/>
                  </a:lnTo>
                  <a:lnTo>
                    <a:pt x="18" y="12"/>
                  </a:lnTo>
                  <a:lnTo>
                    <a:pt x="30" y="6"/>
                  </a:lnTo>
                  <a:lnTo>
                    <a:pt x="42" y="0"/>
                  </a:lnTo>
                  <a:lnTo>
                    <a:pt x="54" y="0"/>
                  </a:lnTo>
                  <a:lnTo>
                    <a:pt x="60" y="0"/>
                  </a:lnTo>
                  <a:lnTo>
                    <a:pt x="7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01" name="Freeform 228"/>
            <p:cNvSpPr>
              <a:spLocks/>
            </p:cNvSpPr>
            <p:nvPr/>
          </p:nvSpPr>
          <p:spPr bwMode="auto">
            <a:xfrm>
              <a:off x="2232" y="2382"/>
              <a:ext cx="96" cy="90"/>
            </a:xfrm>
            <a:custGeom>
              <a:avLst/>
              <a:gdLst>
                <a:gd name="T0" fmla="*/ 90 w 96"/>
                <a:gd name="T1" fmla="*/ 24 h 90"/>
                <a:gd name="T2" fmla="*/ 90 w 96"/>
                <a:gd name="T3" fmla="*/ 30 h 90"/>
                <a:gd name="T4" fmla="*/ 90 w 96"/>
                <a:gd name="T5" fmla="*/ 36 h 90"/>
                <a:gd name="T6" fmla="*/ 90 w 96"/>
                <a:gd name="T7" fmla="*/ 42 h 90"/>
                <a:gd name="T8" fmla="*/ 96 w 96"/>
                <a:gd name="T9" fmla="*/ 48 h 90"/>
                <a:gd name="T10" fmla="*/ 90 w 96"/>
                <a:gd name="T11" fmla="*/ 54 h 90"/>
                <a:gd name="T12" fmla="*/ 90 w 96"/>
                <a:gd name="T13" fmla="*/ 66 h 90"/>
                <a:gd name="T14" fmla="*/ 90 w 96"/>
                <a:gd name="T15" fmla="*/ 72 h 90"/>
                <a:gd name="T16" fmla="*/ 84 w 96"/>
                <a:gd name="T17" fmla="*/ 78 h 90"/>
                <a:gd name="T18" fmla="*/ 78 w 96"/>
                <a:gd name="T19" fmla="*/ 78 h 90"/>
                <a:gd name="T20" fmla="*/ 72 w 96"/>
                <a:gd name="T21" fmla="*/ 84 h 90"/>
                <a:gd name="T22" fmla="*/ 66 w 96"/>
                <a:gd name="T23" fmla="*/ 84 h 90"/>
                <a:gd name="T24" fmla="*/ 60 w 96"/>
                <a:gd name="T25" fmla="*/ 90 h 90"/>
                <a:gd name="T26" fmla="*/ 54 w 96"/>
                <a:gd name="T27" fmla="*/ 90 h 90"/>
                <a:gd name="T28" fmla="*/ 48 w 96"/>
                <a:gd name="T29" fmla="*/ 90 h 90"/>
                <a:gd name="T30" fmla="*/ 42 w 96"/>
                <a:gd name="T31" fmla="*/ 90 h 90"/>
                <a:gd name="T32" fmla="*/ 36 w 96"/>
                <a:gd name="T33" fmla="*/ 90 h 90"/>
                <a:gd name="T34" fmla="*/ 30 w 96"/>
                <a:gd name="T35" fmla="*/ 90 h 90"/>
                <a:gd name="T36" fmla="*/ 24 w 96"/>
                <a:gd name="T37" fmla="*/ 84 h 90"/>
                <a:gd name="T38" fmla="*/ 18 w 96"/>
                <a:gd name="T39" fmla="*/ 78 h 90"/>
                <a:gd name="T40" fmla="*/ 12 w 96"/>
                <a:gd name="T41" fmla="*/ 78 h 90"/>
                <a:gd name="T42" fmla="*/ 12 w 96"/>
                <a:gd name="T43" fmla="*/ 72 h 90"/>
                <a:gd name="T44" fmla="*/ 6 w 96"/>
                <a:gd name="T45" fmla="*/ 66 h 90"/>
                <a:gd name="T46" fmla="*/ 6 w 96"/>
                <a:gd name="T47" fmla="*/ 60 h 90"/>
                <a:gd name="T48" fmla="*/ 6 w 96"/>
                <a:gd name="T49" fmla="*/ 54 h 90"/>
                <a:gd name="T50" fmla="*/ 0 w 96"/>
                <a:gd name="T51" fmla="*/ 48 h 90"/>
                <a:gd name="T52" fmla="*/ 0 w 96"/>
                <a:gd name="T53" fmla="*/ 42 h 90"/>
                <a:gd name="T54" fmla="*/ 0 w 96"/>
                <a:gd name="T55" fmla="*/ 36 h 90"/>
                <a:gd name="T56" fmla="*/ 6 w 96"/>
                <a:gd name="T57" fmla="*/ 30 h 90"/>
                <a:gd name="T58" fmla="*/ 12 w 96"/>
                <a:gd name="T59" fmla="*/ 18 h 90"/>
                <a:gd name="T60" fmla="*/ 18 w 96"/>
                <a:gd name="T61" fmla="*/ 12 h 90"/>
                <a:gd name="T62" fmla="*/ 24 w 96"/>
                <a:gd name="T63" fmla="*/ 6 h 90"/>
                <a:gd name="T64" fmla="*/ 30 w 96"/>
                <a:gd name="T65" fmla="*/ 6 h 90"/>
                <a:gd name="T66" fmla="*/ 36 w 96"/>
                <a:gd name="T67" fmla="*/ 0 h 90"/>
                <a:gd name="T68" fmla="*/ 42 w 96"/>
                <a:gd name="T69" fmla="*/ 0 h 90"/>
                <a:gd name="T70" fmla="*/ 48 w 96"/>
                <a:gd name="T71" fmla="*/ 0 h 90"/>
                <a:gd name="T72" fmla="*/ 54 w 96"/>
                <a:gd name="T73" fmla="*/ 0 h 90"/>
                <a:gd name="T74" fmla="*/ 60 w 96"/>
                <a:gd name="T75" fmla="*/ 0 h 90"/>
                <a:gd name="T76" fmla="*/ 66 w 96"/>
                <a:gd name="T77" fmla="*/ 0 h 90"/>
                <a:gd name="T78" fmla="*/ 72 w 96"/>
                <a:gd name="T79" fmla="*/ 6 h 90"/>
                <a:gd name="T80" fmla="*/ 78 w 96"/>
                <a:gd name="T81" fmla="*/ 12 h 90"/>
                <a:gd name="T82" fmla="*/ 84 w 96"/>
                <a:gd name="T83" fmla="*/ 12 h 90"/>
                <a:gd name="T84" fmla="*/ 90 w 96"/>
                <a:gd name="T85" fmla="*/ 24 h 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6" h="90">
                  <a:moveTo>
                    <a:pt x="90" y="24"/>
                  </a:moveTo>
                  <a:lnTo>
                    <a:pt x="90" y="30"/>
                  </a:lnTo>
                  <a:lnTo>
                    <a:pt x="90" y="36"/>
                  </a:lnTo>
                  <a:lnTo>
                    <a:pt x="90" y="42"/>
                  </a:lnTo>
                  <a:lnTo>
                    <a:pt x="96" y="48"/>
                  </a:lnTo>
                  <a:lnTo>
                    <a:pt x="90" y="54"/>
                  </a:lnTo>
                  <a:lnTo>
                    <a:pt x="90" y="66"/>
                  </a:lnTo>
                  <a:lnTo>
                    <a:pt x="90" y="72"/>
                  </a:lnTo>
                  <a:lnTo>
                    <a:pt x="84" y="78"/>
                  </a:lnTo>
                  <a:lnTo>
                    <a:pt x="78" y="78"/>
                  </a:lnTo>
                  <a:lnTo>
                    <a:pt x="72" y="84"/>
                  </a:lnTo>
                  <a:lnTo>
                    <a:pt x="66" y="84"/>
                  </a:lnTo>
                  <a:lnTo>
                    <a:pt x="60" y="90"/>
                  </a:lnTo>
                  <a:lnTo>
                    <a:pt x="54" y="90"/>
                  </a:lnTo>
                  <a:lnTo>
                    <a:pt x="48" y="90"/>
                  </a:lnTo>
                  <a:lnTo>
                    <a:pt x="42" y="90"/>
                  </a:lnTo>
                  <a:lnTo>
                    <a:pt x="36" y="90"/>
                  </a:lnTo>
                  <a:lnTo>
                    <a:pt x="30" y="90"/>
                  </a:lnTo>
                  <a:lnTo>
                    <a:pt x="24" y="84"/>
                  </a:lnTo>
                  <a:lnTo>
                    <a:pt x="18" y="78"/>
                  </a:lnTo>
                  <a:lnTo>
                    <a:pt x="12" y="78"/>
                  </a:lnTo>
                  <a:lnTo>
                    <a:pt x="12" y="72"/>
                  </a:lnTo>
                  <a:lnTo>
                    <a:pt x="6" y="66"/>
                  </a:lnTo>
                  <a:lnTo>
                    <a:pt x="6" y="60"/>
                  </a:lnTo>
                  <a:lnTo>
                    <a:pt x="6" y="54"/>
                  </a:lnTo>
                  <a:lnTo>
                    <a:pt x="0" y="48"/>
                  </a:lnTo>
                  <a:lnTo>
                    <a:pt x="0" y="42"/>
                  </a:lnTo>
                  <a:lnTo>
                    <a:pt x="0" y="36"/>
                  </a:lnTo>
                  <a:lnTo>
                    <a:pt x="6" y="30"/>
                  </a:lnTo>
                  <a:lnTo>
                    <a:pt x="12" y="18"/>
                  </a:lnTo>
                  <a:lnTo>
                    <a:pt x="18" y="12"/>
                  </a:lnTo>
                  <a:lnTo>
                    <a:pt x="24" y="6"/>
                  </a:lnTo>
                  <a:lnTo>
                    <a:pt x="30" y="6"/>
                  </a:lnTo>
                  <a:lnTo>
                    <a:pt x="36" y="0"/>
                  </a:lnTo>
                  <a:lnTo>
                    <a:pt x="42" y="0"/>
                  </a:lnTo>
                  <a:lnTo>
                    <a:pt x="48" y="0"/>
                  </a:lnTo>
                  <a:lnTo>
                    <a:pt x="54" y="0"/>
                  </a:lnTo>
                  <a:lnTo>
                    <a:pt x="60" y="0"/>
                  </a:lnTo>
                  <a:lnTo>
                    <a:pt x="66" y="0"/>
                  </a:lnTo>
                  <a:lnTo>
                    <a:pt x="72" y="6"/>
                  </a:lnTo>
                  <a:lnTo>
                    <a:pt x="78" y="12"/>
                  </a:lnTo>
                  <a:lnTo>
                    <a:pt x="84" y="12"/>
                  </a:lnTo>
                  <a:lnTo>
                    <a:pt x="9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02" name="Freeform 229"/>
            <p:cNvSpPr>
              <a:spLocks/>
            </p:cNvSpPr>
            <p:nvPr/>
          </p:nvSpPr>
          <p:spPr bwMode="auto">
            <a:xfrm>
              <a:off x="372" y="2388"/>
              <a:ext cx="330" cy="210"/>
            </a:xfrm>
            <a:custGeom>
              <a:avLst/>
              <a:gdLst>
                <a:gd name="T0" fmla="*/ 18 w 330"/>
                <a:gd name="T1" fmla="*/ 36 h 210"/>
                <a:gd name="T2" fmla="*/ 12 w 330"/>
                <a:gd name="T3" fmla="*/ 48 h 210"/>
                <a:gd name="T4" fmla="*/ 12 w 330"/>
                <a:gd name="T5" fmla="*/ 60 h 210"/>
                <a:gd name="T6" fmla="*/ 12 w 330"/>
                <a:gd name="T7" fmla="*/ 84 h 210"/>
                <a:gd name="T8" fmla="*/ 24 w 330"/>
                <a:gd name="T9" fmla="*/ 114 h 210"/>
                <a:gd name="T10" fmla="*/ 30 w 330"/>
                <a:gd name="T11" fmla="*/ 126 h 210"/>
                <a:gd name="T12" fmla="*/ 36 w 330"/>
                <a:gd name="T13" fmla="*/ 138 h 210"/>
                <a:gd name="T14" fmla="*/ 48 w 330"/>
                <a:gd name="T15" fmla="*/ 138 h 210"/>
                <a:gd name="T16" fmla="*/ 60 w 330"/>
                <a:gd name="T17" fmla="*/ 156 h 210"/>
                <a:gd name="T18" fmla="*/ 78 w 330"/>
                <a:gd name="T19" fmla="*/ 168 h 210"/>
                <a:gd name="T20" fmla="*/ 102 w 330"/>
                <a:gd name="T21" fmla="*/ 180 h 210"/>
                <a:gd name="T22" fmla="*/ 156 w 330"/>
                <a:gd name="T23" fmla="*/ 192 h 210"/>
                <a:gd name="T24" fmla="*/ 204 w 330"/>
                <a:gd name="T25" fmla="*/ 192 h 210"/>
                <a:gd name="T26" fmla="*/ 234 w 330"/>
                <a:gd name="T27" fmla="*/ 180 h 210"/>
                <a:gd name="T28" fmla="*/ 252 w 330"/>
                <a:gd name="T29" fmla="*/ 168 h 210"/>
                <a:gd name="T30" fmla="*/ 270 w 330"/>
                <a:gd name="T31" fmla="*/ 150 h 210"/>
                <a:gd name="T32" fmla="*/ 288 w 330"/>
                <a:gd name="T33" fmla="*/ 138 h 210"/>
                <a:gd name="T34" fmla="*/ 294 w 330"/>
                <a:gd name="T35" fmla="*/ 126 h 210"/>
                <a:gd name="T36" fmla="*/ 300 w 330"/>
                <a:gd name="T37" fmla="*/ 120 h 210"/>
                <a:gd name="T38" fmla="*/ 294 w 330"/>
                <a:gd name="T39" fmla="*/ 120 h 210"/>
                <a:gd name="T40" fmla="*/ 300 w 330"/>
                <a:gd name="T41" fmla="*/ 102 h 210"/>
                <a:gd name="T42" fmla="*/ 312 w 330"/>
                <a:gd name="T43" fmla="*/ 78 h 210"/>
                <a:gd name="T44" fmla="*/ 324 w 330"/>
                <a:gd name="T45" fmla="*/ 54 h 210"/>
                <a:gd name="T46" fmla="*/ 330 w 330"/>
                <a:gd name="T47" fmla="*/ 42 h 210"/>
                <a:gd name="T48" fmla="*/ 324 w 330"/>
                <a:gd name="T49" fmla="*/ 84 h 210"/>
                <a:gd name="T50" fmla="*/ 306 w 330"/>
                <a:gd name="T51" fmla="*/ 132 h 210"/>
                <a:gd name="T52" fmla="*/ 276 w 330"/>
                <a:gd name="T53" fmla="*/ 162 h 210"/>
                <a:gd name="T54" fmla="*/ 252 w 330"/>
                <a:gd name="T55" fmla="*/ 186 h 210"/>
                <a:gd name="T56" fmla="*/ 222 w 330"/>
                <a:gd name="T57" fmla="*/ 198 h 210"/>
                <a:gd name="T58" fmla="*/ 192 w 330"/>
                <a:gd name="T59" fmla="*/ 210 h 210"/>
                <a:gd name="T60" fmla="*/ 162 w 330"/>
                <a:gd name="T61" fmla="*/ 210 h 210"/>
                <a:gd name="T62" fmla="*/ 138 w 330"/>
                <a:gd name="T63" fmla="*/ 210 h 210"/>
                <a:gd name="T64" fmla="*/ 114 w 330"/>
                <a:gd name="T65" fmla="*/ 204 h 210"/>
                <a:gd name="T66" fmla="*/ 90 w 330"/>
                <a:gd name="T67" fmla="*/ 192 h 210"/>
                <a:gd name="T68" fmla="*/ 72 w 330"/>
                <a:gd name="T69" fmla="*/ 180 h 210"/>
                <a:gd name="T70" fmla="*/ 60 w 330"/>
                <a:gd name="T71" fmla="*/ 174 h 210"/>
                <a:gd name="T72" fmla="*/ 42 w 330"/>
                <a:gd name="T73" fmla="*/ 150 h 210"/>
                <a:gd name="T74" fmla="*/ 30 w 330"/>
                <a:gd name="T75" fmla="*/ 144 h 210"/>
                <a:gd name="T76" fmla="*/ 24 w 330"/>
                <a:gd name="T77" fmla="*/ 126 h 210"/>
                <a:gd name="T78" fmla="*/ 12 w 330"/>
                <a:gd name="T79" fmla="*/ 108 h 210"/>
                <a:gd name="T80" fmla="*/ 6 w 330"/>
                <a:gd name="T81" fmla="*/ 90 h 210"/>
                <a:gd name="T82" fmla="*/ 6 w 330"/>
                <a:gd name="T83" fmla="*/ 66 h 210"/>
                <a:gd name="T84" fmla="*/ 6 w 330"/>
                <a:gd name="T85" fmla="*/ 48 h 210"/>
                <a:gd name="T86" fmla="*/ 0 w 330"/>
                <a:gd name="T87" fmla="*/ 36 h 210"/>
                <a:gd name="T88" fmla="*/ 6 w 330"/>
                <a:gd name="T89" fmla="*/ 24 h 210"/>
                <a:gd name="T90" fmla="*/ 12 w 330"/>
                <a:gd name="T91" fmla="*/ 12 h 210"/>
                <a:gd name="T92" fmla="*/ 18 w 330"/>
                <a:gd name="T93" fmla="*/ 6 h 210"/>
                <a:gd name="T94" fmla="*/ 6 w 330"/>
                <a:gd name="T95" fmla="*/ 30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30" h="210">
                  <a:moveTo>
                    <a:pt x="6" y="30"/>
                  </a:moveTo>
                  <a:lnTo>
                    <a:pt x="12" y="36"/>
                  </a:lnTo>
                  <a:lnTo>
                    <a:pt x="18" y="36"/>
                  </a:lnTo>
                  <a:lnTo>
                    <a:pt x="12" y="42"/>
                  </a:lnTo>
                  <a:lnTo>
                    <a:pt x="12" y="48"/>
                  </a:lnTo>
                  <a:lnTo>
                    <a:pt x="12" y="54"/>
                  </a:lnTo>
                  <a:lnTo>
                    <a:pt x="12" y="60"/>
                  </a:lnTo>
                  <a:lnTo>
                    <a:pt x="12" y="66"/>
                  </a:lnTo>
                  <a:lnTo>
                    <a:pt x="12" y="72"/>
                  </a:lnTo>
                  <a:lnTo>
                    <a:pt x="12" y="84"/>
                  </a:lnTo>
                  <a:lnTo>
                    <a:pt x="18" y="96"/>
                  </a:lnTo>
                  <a:lnTo>
                    <a:pt x="18" y="102"/>
                  </a:lnTo>
                  <a:lnTo>
                    <a:pt x="24" y="114"/>
                  </a:lnTo>
                  <a:lnTo>
                    <a:pt x="24" y="120"/>
                  </a:lnTo>
                  <a:lnTo>
                    <a:pt x="30" y="126"/>
                  </a:lnTo>
                  <a:lnTo>
                    <a:pt x="30" y="132"/>
                  </a:lnTo>
                  <a:lnTo>
                    <a:pt x="30" y="138"/>
                  </a:lnTo>
                  <a:lnTo>
                    <a:pt x="36" y="138"/>
                  </a:lnTo>
                  <a:lnTo>
                    <a:pt x="42" y="138"/>
                  </a:lnTo>
                  <a:lnTo>
                    <a:pt x="48" y="138"/>
                  </a:lnTo>
                  <a:lnTo>
                    <a:pt x="48" y="144"/>
                  </a:lnTo>
                  <a:lnTo>
                    <a:pt x="54" y="150"/>
                  </a:lnTo>
                  <a:lnTo>
                    <a:pt x="60" y="156"/>
                  </a:lnTo>
                  <a:lnTo>
                    <a:pt x="66" y="156"/>
                  </a:lnTo>
                  <a:lnTo>
                    <a:pt x="72" y="162"/>
                  </a:lnTo>
                  <a:lnTo>
                    <a:pt x="78" y="168"/>
                  </a:lnTo>
                  <a:lnTo>
                    <a:pt x="84" y="168"/>
                  </a:lnTo>
                  <a:lnTo>
                    <a:pt x="90" y="174"/>
                  </a:lnTo>
                  <a:lnTo>
                    <a:pt x="102" y="180"/>
                  </a:lnTo>
                  <a:lnTo>
                    <a:pt x="120" y="186"/>
                  </a:lnTo>
                  <a:lnTo>
                    <a:pt x="138" y="192"/>
                  </a:lnTo>
                  <a:lnTo>
                    <a:pt x="156" y="192"/>
                  </a:lnTo>
                  <a:lnTo>
                    <a:pt x="168" y="192"/>
                  </a:lnTo>
                  <a:lnTo>
                    <a:pt x="186" y="192"/>
                  </a:lnTo>
                  <a:lnTo>
                    <a:pt x="204" y="192"/>
                  </a:lnTo>
                  <a:lnTo>
                    <a:pt x="222" y="186"/>
                  </a:lnTo>
                  <a:lnTo>
                    <a:pt x="228" y="186"/>
                  </a:lnTo>
                  <a:lnTo>
                    <a:pt x="234" y="180"/>
                  </a:lnTo>
                  <a:lnTo>
                    <a:pt x="240" y="180"/>
                  </a:lnTo>
                  <a:lnTo>
                    <a:pt x="246" y="174"/>
                  </a:lnTo>
                  <a:lnTo>
                    <a:pt x="252" y="168"/>
                  </a:lnTo>
                  <a:lnTo>
                    <a:pt x="258" y="162"/>
                  </a:lnTo>
                  <a:lnTo>
                    <a:pt x="264" y="156"/>
                  </a:lnTo>
                  <a:lnTo>
                    <a:pt x="270" y="150"/>
                  </a:lnTo>
                  <a:lnTo>
                    <a:pt x="276" y="156"/>
                  </a:lnTo>
                  <a:lnTo>
                    <a:pt x="282" y="150"/>
                  </a:lnTo>
                  <a:lnTo>
                    <a:pt x="288" y="138"/>
                  </a:lnTo>
                  <a:lnTo>
                    <a:pt x="294" y="132"/>
                  </a:lnTo>
                  <a:lnTo>
                    <a:pt x="294" y="126"/>
                  </a:lnTo>
                  <a:lnTo>
                    <a:pt x="300" y="120"/>
                  </a:lnTo>
                  <a:lnTo>
                    <a:pt x="294" y="120"/>
                  </a:lnTo>
                  <a:lnTo>
                    <a:pt x="300" y="114"/>
                  </a:lnTo>
                  <a:lnTo>
                    <a:pt x="300" y="102"/>
                  </a:lnTo>
                  <a:lnTo>
                    <a:pt x="306" y="96"/>
                  </a:lnTo>
                  <a:lnTo>
                    <a:pt x="306" y="84"/>
                  </a:lnTo>
                  <a:lnTo>
                    <a:pt x="312" y="78"/>
                  </a:lnTo>
                  <a:lnTo>
                    <a:pt x="318" y="66"/>
                  </a:lnTo>
                  <a:lnTo>
                    <a:pt x="318" y="60"/>
                  </a:lnTo>
                  <a:lnTo>
                    <a:pt x="324" y="54"/>
                  </a:lnTo>
                  <a:lnTo>
                    <a:pt x="324" y="36"/>
                  </a:lnTo>
                  <a:lnTo>
                    <a:pt x="330" y="36"/>
                  </a:lnTo>
                  <a:lnTo>
                    <a:pt x="330" y="42"/>
                  </a:lnTo>
                  <a:lnTo>
                    <a:pt x="330" y="54"/>
                  </a:lnTo>
                  <a:lnTo>
                    <a:pt x="324" y="72"/>
                  </a:lnTo>
                  <a:lnTo>
                    <a:pt x="324" y="84"/>
                  </a:lnTo>
                  <a:lnTo>
                    <a:pt x="318" y="102"/>
                  </a:lnTo>
                  <a:lnTo>
                    <a:pt x="318" y="114"/>
                  </a:lnTo>
                  <a:lnTo>
                    <a:pt x="306" y="132"/>
                  </a:lnTo>
                  <a:lnTo>
                    <a:pt x="300" y="144"/>
                  </a:lnTo>
                  <a:lnTo>
                    <a:pt x="288" y="156"/>
                  </a:lnTo>
                  <a:lnTo>
                    <a:pt x="276" y="162"/>
                  </a:lnTo>
                  <a:lnTo>
                    <a:pt x="270" y="174"/>
                  </a:lnTo>
                  <a:lnTo>
                    <a:pt x="258" y="180"/>
                  </a:lnTo>
                  <a:lnTo>
                    <a:pt x="252" y="186"/>
                  </a:lnTo>
                  <a:lnTo>
                    <a:pt x="240" y="192"/>
                  </a:lnTo>
                  <a:lnTo>
                    <a:pt x="228" y="192"/>
                  </a:lnTo>
                  <a:lnTo>
                    <a:pt x="222" y="198"/>
                  </a:lnTo>
                  <a:lnTo>
                    <a:pt x="210" y="204"/>
                  </a:lnTo>
                  <a:lnTo>
                    <a:pt x="198" y="210"/>
                  </a:lnTo>
                  <a:lnTo>
                    <a:pt x="192" y="210"/>
                  </a:lnTo>
                  <a:lnTo>
                    <a:pt x="186" y="210"/>
                  </a:lnTo>
                  <a:lnTo>
                    <a:pt x="174" y="210"/>
                  </a:lnTo>
                  <a:lnTo>
                    <a:pt x="162" y="210"/>
                  </a:lnTo>
                  <a:lnTo>
                    <a:pt x="156" y="210"/>
                  </a:lnTo>
                  <a:lnTo>
                    <a:pt x="150" y="210"/>
                  </a:lnTo>
                  <a:lnTo>
                    <a:pt x="138" y="210"/>
                  </a:lnTo>
                  <a:lnTo>
                    <a:pt x="132" y="210"/>
                  </a:lnTo>
                  <a:lnTo>
                    <a:pt x="120" y="210"/>
                  </a:lnTo>
                  <a:lnTo>
                    <a:pt x="114" y="204"/>
                  </a:lnTo>
                  <a:lnTo>
                    <a:pt x="108" y="204"/>
                  </a:lnTo>
                  <a:lnTo>
                    <a:pt x="96" y="198"/>
                  </a:lnTo>
                  <a:lnTo>
                    <a:pt x="90" y="192"/>
                  </a:lnTo>
                  <a:lnTo>
                    <a:pt x="84" y="192"/>
                  </a:lnTo>
                  <a:lnTo>
                    <a:pt x="78" y="186"/>
                  </a:lnTo>
                  <a:lnTo>
                    <a:pt x="72" y="180"/>
                  </a:lnTo>
                  <a:lnTo>
                    <a:pt x="66" y="180"/>
                  </a:lnTo>
                  <a:lnTo>
                    <a:pt x="66" y="174"/>
                  </a:lnTo>
                  <a:lnTo>
                    <a:pt x="60" y="174"/>
                  </a:lnTo>
                  <a:lnTo>
                    <a:pt x="48" y="168"/>
                  </a:lnTo>
                  <a:lnTo>
                    <a:pt x="48" y="162"/>
                  </a:lnTo>
                  <a:lnTo>
                    <a:pt x="42" y="150"/>
                  </a:lnTo>
                  <a:lnTo>
                    <a:pt x="36" y="144"/>
                  </a:lnTo>
                  <a:lnTo>
                    <a:pt x="30" y="144"/>
                  </a:lnTo>
                  <a:lnTo>
                    <a:pt x="30" y="138"/>
                  </a:lnTo>
                  <a:lnTo>
                    <a:pt x="24" y="132"/>
                  </a:lnTo>
                  <a:lnTo>
                    <a:pt x="24" y="126"/>
                  </a:lnTo>
                  <a:lnTo>
                    <a:pt x="18" y="120"/>
                  </a:lnTo>
                  <a:lnTo>
                    <a:pt x="18" y="114"/>
                  </a:lnTo>
                  <a:lnTo>
                    <a:pt x="12" y="108"/>
                  </a:lnTo>
                  <a:lnTo>
                    <a:pt x="12" y="102"/>
                  </a:lnTo>
                  <a:lnTo>
                    <a:pt x="6" y="96"/>
                  </a:lnTo>
                  <a:lnTo>
                    <a:pt x="6" y="90"/>
                  </a:lnTo>
                  <a:lnTo>
                    <a:pt x="6" y="84"/>
                  </a:lnTo>
                  <a:lnTo>
                    <a:pt x="6" y="78"/>
                  </a:lnTo>
                  <a:lnTo>
                    <a:pt x="6" y="66"/>
                  </a:lnTo>
                  <a:lnTo>
                    <a:pt x="6" y="60"/>
                  </a:lnTo>
                  <a:lnTo>
                    <a:pt x="6" y="54"/>
                  </a:lnTo>
                  <a:lnTo>
                    <a:pt x="6" y="48"/>
                  </a:lnTo>
                  <a:lnTo>
                    <a:pt x="6" y="42"/>
                  </a:lnTo>
                  <a:lnTo>
                    <a:pt x="0" y="36"/>
                  </a:lnTo>
                  <a:lnTo>
                    <a:pt x="0" y="30"/>
                  </a:lnTo>
                  <a:lnTo>
                    <a:pt x="6" y="24"/>
                  </a:lnTo>
                  <a:lnTo>
                    <a:pt x="6" y="18"/>
                  </a:lnTo>
                  <a:lnTo>
                    <a:pt x="12" y="12"/>
                  </a:lnTo>
                  <a:lnTo>
                    <a:pt x="12" y="6"/>
                  </a:lnTo>
                  <a:lnTo>
                    <a:pt x="18" y="0"/>
                  </a:lnTo>
                  <a:lnTo>
                    <a:pt x="18" y="6"/>
                  </a:lnTo>
                  <a:lnTo>
                    <a:pt x="18" y="12"/>
                  </a:lnTo>
                  <a:lnTo>
                    <a:pt x="12" y="24"/>
                  </a:lnTo>
                  <a:lnTo>
                    <a:pt x="6"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03" name="Freeform 230"/>
            <p:cNvSpPr>
              <a:spLocks/>
            </p:cNvSpPr>
            <p:nvPr/>
          </p:nvSpPr>
          <p:spPr bwMode="auto">
            <a:xfrm>
              <a:off x="498" y="2388"/>
              <a:ext cx="78" cy="78"/>
            </a:xfrm>
            <a:custGeom>
              <a:avLst/>
              <a:gdLst>
                <a:gd name="T0" fmla="*/ 66 w 78"/>
                <a:gd name="T1" fmla="*/ 6 h 78"/>
                <a:gd name="T2" fmla="*/ 66 w 78"/>
                <a:gd name="T3" fmla="*/ 12 h 78"/>
                <a:gd name="T4" fmla="*/ 72 w 78"/>
                <a:gd name="T5" fmla="*/ 18 h 78"/>
                <a:gd name="T6" fmla="*/ 72 w 78"/>
                <a:gd name="T7" fmla="*/ 24 h 78"/>
                <a:gd name="T8" fmla="*/ 78 w 78"/>
                <a:gd name="T9" fmla="*/ 30 h 78"/>
                <a:gd name="T10" fmla="*/ 78 w 78"/>
                <a:gd name="T11" fmla="*/ 36 h 78"/>
                <a:gd name="T12" fmla="*/ 78 w 78"/>
                <a:gd name="T13" fmla="*/ 42 h 78"/>
                <a:gd name="T14" fmla="*/ 78 w 78"/>
                <a:gd name="T15" fmla="*/ 48 h 78"/>
                <a:gd name="T16" fmla="*/ 78 w 78"/>
                <a:gd name="T17" fmla="*/ 54 h 78"/>
                <a:gd name="T18" fmla="*/ 72 w 78"/>
                <a:gd name="T19" fmla="*/ 60 h 78"/>
                <a:gd name="T20" fmla="*/ 66 w 78"/>
                <a:gd name="T21" fmla="*/ 66 h 78"/>
                <a:gd name="T22" fmla="*/ 54 w 78"/>
                <a:gd name="T23" fmla="*/ 72 h 78"/>
                <a:gd name="T24" fmla="*/ 48 w 78"/>
                <a:gd name="T25" fmla="*/ 78 h 78"/>
                <a:gd name="T26" fmla="*/ 36 w 78"/>
                <a:gd name="T27" fmla="*/ 78 h 78"/>
                <a:gd name="T28" fmla="*/ 30 w 78"/>
                <a:gd name="T29" fmla="*/ 78 h 78"/>
                <a:gd name="T30" fmla="*/ 18 w 78"/>
                <a:gd name="T31" fmla="*/ 72 h 78"/>
                <a:gd name="T32" fmla="*/ 12 w 78"/>
                <a:gd name="T33" fmla="*/ 72 h 78"/>
                <a:gd name="T34" fmla="*/ 6 w 78"/>
                <a:gd name="T35" fmla="*/ 66 h 78"/>
                <a:gd name="T36" fmla="*/ 6 w 78"/>
                <a:gd name="T37" fmla="*/ 60 h 78"/>
                <a:gd name="T38" fmla="*/ 0 w 78"/>
                <a:gd name="T39" fmla="*/ 54 h 78"/>
                <a:gd name="T40" fmla="*/ 0 w 78"/>
                <a:gd name="T41" fmla="*/ 54 h 78"/>
                <a:gd name="T42" fmla="*/ 0 w 78"/>
                <a:gd name="T43" fmla="*/ 48 h 78"/>
                <a:gd name="T44" fmla="*/ 0 w 78"/>
                <a:gd name="T45" fmla="*/ 42 h 78"/>
                <a:gd name="T46" fmla="*/ 0 w 78"/>
                <a:gd name="T47" fmla="*/ 36 h 78"/>
                <a:gd name="T48" fmla="*/ 0 w 78"/>
                <a:gd name="T49" fmla="*/ 30 h 78"/>
                <a:gd name="T50" fmla="*/ 0 w 78"/>
                <a:gd name="T51" fmla="*/ 24 h 78"/>
                <a:gd name="T52" fmla="*/ 0 w 78"/>
                <a:gd name="T53" fmla="*/ 18 h 78"/>
                <a:gd name="T54" fmla="*/ 6 w 78"/>
                <a:gd name="T55" fmla="*/ 12 h 78"/>
                <a:gd name="T56" fmla="*/ 12 w 78"/>
                <a:gd name="T57" fmla="*/ 6 h 78"/>
                <a:gd name="T58" fmla="*/ 12 w 78"/>
                <a:gd name="T59" fmla="*/ 6 h 78"/>
                <a:gd name="T60" fmla="*/ 18 w 78"/>
                <a:gd name="T61" fmla="*/ 0 h 78"/>
                <a:gd name="T62" fmla="*/ 24 w 78"/>
                <a:gd name="T63" fmla="*/ 0 h 78"/>
                <a:gd name="T64" fmla="*/ 30 w 78"/>
                <a:gd name="T65" fmla="*/ 0 h 78"/>
                <a:gd name="T66" fmla="*/ 42 w 78"/>
                <a:gd name="T67" fmla="*/ 0 h 78"/>
                <a:gd name="T68" fmla="*/ 48 w 78"/>
                <a:gd name="T69" fmla="*/ 0 h 78"/>
                <a:gd name="T70" fmla="*/ 60 w 78"/>
                <a:gd name="T71" fmla="*/ 0 h 78"/>
                <a:gd name="T72" fmla="*/ 66 w 78"/>
                <a:gd name="T73" fmla="*/ 6 h 7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8" h="78">
                  <a:moveTo>
                    <a:pt x="66" y="6"/>
                  </a:moveTo>
                  <a:lnTo>
                    <a:pt x="66" y="12"/>
                  </a:lnTo>
                  <a:lnTo>
                    <a:pt x="72" y="18"/>
                  </a:lnTo>
                  <a:lnTo>
                    <a:pt x="72" y="24"/>
                  </a:lnTo>
                  <a:lnTo>
                    <a:pt x="78" y="30"/>
                  </a:lnTo>
                  <a:lnTo>
                    <a:pt x="78" y="36"/>
                  </a:lnTo>
                  <a:lnTo>
                    <a:pt x="78" y="42"/>
                  </a:lnTo>
                  <a:lnTo>
                    <a:pt x="78" y="48"/>
                  </a:lnTo>
                  <a:lnTo>
                    <a:pt x="78" y="54"/>
                  </a:lnTo>
                  <a:lnTo>
                    <a:pt x="72" y="60"/>
                  </a:lnTo>
                  <a:lnTo>
                    <a:pt x="66" y="66"/>
                  </a:lnTo>
                  <a:lnTo>
                    <a:pt x="54" y="72"/>
                  </a:lnTo>
                  <a:lnTo>
                    <a:pt x="48" y="78"/>
                  </a:lnTo>
                  <a:lnTo>
                    <a:pt x="36" y="78"/>
                  </a:lnTo>
                  <a:lnTo>
                    <a:pt x="30" y="78"/>
                  </a:lnTo>
                  <a:lnTo>
                    <a:pt x="18" y="72"/>
                  </a:lnTo>
                  <a:lnTo>
                    <a:pt x="12" y="72"/>
                  </a:lnTo>
                  <a:lnTo>
                    <a:pt x="6" y="66"/>
                  </a:lnTo>
                  <a:lnTo>
                    <a:pt x="6" y="60"/>
                  </a:lnTo>
                  <a:lnTo>
                    <a:pt x="0" y="54"/>
                  </a:lnTo>
                  <a:lnTo>
                    <a:pt x="0" y="48"/>
                  </a:lnTo>
                  <a:lnTo>
                    <a:pt x="0" y="42"/>
                  </a:lnTo>
                  <a:lnTo>
                    <a:pt x="0" y="36"/>
                  </a:lnTo>
                  <a:lnTo>
                    <a:pt x="0" y="30"/>
                  </a:lnTo>
                  <a:lnTo>
                    <a:pt x="0" y="24"/>
                  </a:lnTo>
                  <a:lnTo>
                    <a:pt x="0" y="18"/>
                  </a:lnTo>
                  <a:lnTo>
                    <a:pt x="6" y="12"/>
                  </a:lnTo>
                  <a:lnTo>
                    <a:pt x="12" y="6"/>
                  </a:lnTo>
                  <a:lnTo>
                    <a:pt x="18" y="0"/>
                  </a:lnTo>
                  <a:lnTo>
                    <a:pt x="24" y="0"/>
                  </a:lnTo>
                  <a:lnTo>
                    <a:pt x="30" y="0"/>
                  </a:lnTo>
                  <a:lnTo>
                    <a:pt x="42" y="0"/>
                  </a:lnTo>
                  <a:lnTo>
                    <a:pt x="48" y="0"/>
                  </a:lnTo>
                  <a:lnTo>
                    <a:pt x="60" y="0"/>
                  </a:lnTo>
                  <a:lnTo>
                    <a:pt x="66" y="6"/>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04" name="Freeform 231"/>
            <p:cNvSpPr>
              <a:spLocks/>
            </p:cNvSpPr>
            <p:nvPr/>
          </p:nvSpPr>
          <p:spPr bwMode="auto">
            <a:xfrm>
              <a:off x="1068" y="2388"/>
              <a:ext cx="984" cy="30"/>
            </a:xfrm>
            <a:custGeom>
              <a:avLst/>
              <a:gdLst>
                <a:gd name="T0" fmla="*/ 522 w 984"/>
                <a:gd name="T1" fmla="*/ 6 h 30"/>
                <a:gd name="T2" fmla="*/ 534 w 984"/>
                <a:gd name="T3" fmla="*/ 0 h 30"/>
                <a:gd name="T4" fmla="*/ 588 w 984"/>
                <a:gd name="T5" fmla="*/ 6 h 30"/>
                <a:gd name="T6" fmla="*/ 648 w 984"/>
                <a:gd name="T7" fmla="*/ 6 h 30"/>
                <a:gd name="T8" fmla="*/ 702 w 984"/>
                <a:gd name="T9" fmla="*/ 6 h 30"/>
                <a:gd name="T10" fmla="*/ 762 w 984"/>
                <a:gd name="T11" fmla="*/ 6 h 30"/>
                <a:gd name="T12" fmla="*/ 816 w 984"/>
                <a:gd name="T13" fmla="*/ 6 h 30"/>
                <a:gd name="T14" fmla="*/ 870 w 984"/>
                <a:gd name="T15" fmla="*/ 6 h 30"/>
                <a:gd name="T16" fmla="*/ 930 w 984"/>
                <a:gd name="T17" fmla="*/ 6 h 30"/>
                <a:gd name="T18" fmla="*/ 984 w 984"/>
                <a:gd name="T19" fmla="*/ 12 h 30"/>
                <a:gd name="T20" fmla="*/ 984 w 984"/>
                <a:gd name="T21" fmla="*/ 24 h 30"/>
                <a:gd name="T22" fmla="*/ 918 w 984"/>
                <a:gd name="T23" fmla="*/ 24 h 30"/>
                <a:gd name="T24" fmla="*/ 852 w 984"/>
                <a:gd name="T25" fmla="*/ 24 h 30"/>
                <a:gd name="T26" fmla="*/ 786 w 984"/>
                <a:gd name="T27" fmla="*/ 24 h 30"/>
                <a:gd name="T28" fmla="*/ 720 w 984"/>
                <a:gd name="T29" fmla="*/ 24 h 30"/>
                <a:gd name="T30" fmla="*/ 654 w 984"/>
                <a:gd name="T31" fmla="*/ 24 h 30"/>
                <a:gd name="T32" fmla="*/ 582 w 984"/>
                <a:gd name="T33" fmla="*/ 24 h 30"/>
                <a:gd name="T34" fmla="*/ 516 w 984"/>
                <a:gd name="T35" fmla="*/ 30 h 30"/>
                <a:gd name="T36" fmla="*/ 444 w 984"/>
                <a:gd name="T37" fmla="*/ 30 h 30"/>
                <a:gd name="T38" fmla="*/ 390 w 984"/>
                <a:gd name="T39" fmla="*/ 24 h 30"/>
                <a:gd name="T40" fmla="*/ 336 w 984"/>
                <a:gd name="T41" fmla="*/ 24 h 30"/>
                <a:gd name="T42" fmla="*/ 282 w 984"/>
                <a:gd name="T43" fmla="*/ 24 h 30"/>
                <a:gd name="T44" fmla="*/ 228 w 984"/>
                <a:gd name="T45" fmla="*/ 30 h 30"/>
                <a:gd name="T46" fmla="*/ 174 w 984"/>
                <a:gd name="T47" fmla="*/ 30 h 30"/>
                <a:gd name="T48" fmla="*/ 120 w 984"/>
                <a:gd name="T49" fmla="*/ 30 h 30"/>
                <a:gd name="T50" fmla="*/ 66 w 984"/>
                <a:gd name="T51" fmla="*/ 30 h 30"/>
                <a:gd name="T52" fmla="*/ 12 w 984"/>
                <a:gd name="T53" fmla="*/ 30 h 30"/>
                <a:gd name="T54" fmla="*/ 6 w 984"/>
                <a:gd name="T55" fmla="*/ 24 h 30"/>
                <a:gd name="T56" fmla="*/ 6 w 984"/>
                <a:gd name="T57" fmla="*/ 18 h 30"/>
                <a:gd name="T58" fmla="*/ 0 w 984"/>
                <a:gd name="T59" fmla="*/ 12 h 30"/>
                <a:gd name="T60" fmla="*/ 6 w 984"/>
                <a:gd name="T61" fmla="*/ 12 h 30"/>
                <a:gd name="T62" fmla="*/ 12 w 984"/>
                <a:gd name="T63" fmla="*/ 6 h 30"/>
                <a:gd name="T64" fmla="*/ 18 w 984"/>
                <a:gd name="T65" fmla="*/ 6 h 30"/>
                <a:gd name="T66" fmla="*/ 30 w 984"/>
                <a:gd name="T67" fmla="*/ 6 h 30"/>
                <a:gd name="T68" fmla="*/ 36 w 984"/>
                <a:gd name="T69" fmla="*/ 6 h 30"/>
                <a:gd name="T70" fmla="*/ 42 w 984"/>
                <a:gd name="T71" fmla="*/ 6 h 30"/>
                <a:gd name="T72" fmla="*/ 54 w 984"/>
                <a:gd name="T73" fmla="*/ 6 h 30"/>
                <a:gd name="T74" fmla="*/ 60 w 984"/>
                <a:gd name="T75" fmla="*/ 6 h 30"/>
                <a:gd name="T76" fmla="*/ 72 w 984"/>
                <a:gd name="T77" fmla="*/ 6 h 30"/>
                <a:gd name="T78" fmla="*/ 120 w 984"/>
                <a:gd name="T79" fmla="*/ 6 h 30"/>
                <a:gd name="T80" fmla="*/ 120 w 984"/>
                <a:gd name="T81" fmla="*/ 6 h 30"/>
                <a:gd name="T82" fmla="*/ 174 w 984"/>
                <a:gd name="T83" fmla="*/ 0 h 30"/>
                <a:gd name="T84" fmla="*/ 222 w 984"/>
                <a:gd name="T85" fmla="*/ 0 h 30"/>
                <a:gd name="T86" fmla="*/ 270 w 984"/>
                <a:gd name="T87" fmla="*/ 0 h 30"/>
                <a:gd name="T88" fmla="*/ 324 w 984"/>
                <a:gd name="T89" fmla="*/ 0 h 30"/>
                <a:gd name="T90" fmla="*/ 372 w 984"/>
                <a:gd name="T91" fmla="*/ 0 h 30"/>
                <a:gd name="T92" fmla="*/ 420 w 984"/>
                <a:gd name="T93" fmla="*/ 0 h 30"/>
                <a:gd name="T94" fmla="*/ 474 w 984"/>
                <a:gd name="T95" fmla="*/ 0 h 30"/>
                <a:gd name="T96" fmla="*/ 522 w 984"/>
                <a:gd name="T97" fmla="*/ 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84" h="30">
                  <a:moveTo>
                    <a:pt x="522" y="6"/>
                  </a:moveTo>
                  <a:lnTo>
                    <a:pt x="534" y="0"/>
                  </a:lnTo>
                  <a:lnTo>
                    <a:pt x="588" y="6"/>
                  </a:lnTo>
                  <a:lnTo>
                    <a:pt x="648" y="6"/>
                  </a:lnTo>
                  <a:lnTo>
                    <a:pt x="702" y="6"/>
                  </a:lnTo>
                  <a:lnTo>
                    <a:pt x="762" y="6"/>
                  </a:lnTo>
                  <a:lnTo>
                    <a:pt x="816" y="6"/>
                  </a:lnTo>
                  <a:lnTo>
                    <a:pt x="870" y="6"/>
                  </a:lnTo>
                  <a:lnTo>
                    <a:pt x="930" y="6"/>
                  </a:lnTo>
                  <a:lnTo>
                    <a:pt x="984" y="12"/>
                  </a:lnTo>
                  <a:lnTo>
                    <a:pt x="984" y="24"/>
                  </a:lnTo>
                  <a:lnTo>
                    <a:pt x="918" y="24"/>
                  </a:lnTo>
                  <a:lnTo>
                    <a:pt x="852" y="24"/>
                  </a:lnTo>
                  <a:lnTo>
                    <a:pt x="786" y="24"/>
                  </a:lnTo>
                  <a:lnTo>
                    <a:pt x="720" y="24"/>
                  </a:lnTo>
                  <a:lnTo>
                    <a:pt x="654" y="24"/>
                  </a:lnTo>
                  <a:lnTo>
                    <a:pt x="582" y="24"/>
                  </a:lnTo>
                  <a:lnTo>
                    <a:pt x="516" y="30"/>
                  </a:lnTo>
                  <a:lnTo>
                    <a:pt x="444" y="30"/>
                  </a:lnTo>
                  <a:lnTo>
                    <a:pt x="390" y="24"/>
                  </a:lnTo>
                  <a:lnTo>
                    <a:pt x="336" y="24"/>
                  </a:lnTo>
                  <a:lnTo>
                    <a:pt x="282" y="24"/>
                  </a:lnTo>
                  <a:lnTo>
                    <a:pt x="228" y="30"/>
                  </a:lnTo>
                  <a:lnTo>
                    <a:pt x="174" y="30"/>
                  </a:lnTo>
                  <a:lnTo>
                    <a:pt x="120" y="30"/>
                  </a:lnTo>
                  <a:lnTo>
                    <a:pt x="66" y="30"/>
                  </a:lnTo>
                  <a:lnTo>
                    <a:pt x="12" y="30"/>
                  </a:lnTo>
                  <a:lnTo>
                    <a:pt x="6" y="24"/>
                  </a:lnTo>
                  <a:lnTo>
                    <a:pt x="6" y="18"/>
                  </a:lnTo>
                  <a:lnTo>
                    <a:pt x="0" y="12"/>
                  </a:lnTo>
                  <a:lnTo>
                    <a:pt x="6" y="12"/>
                  </a:lnTo>
                  <a:lnTo>
                    <a:pt x="12" y="6"/>
                  </a:lnTo>
                  <a:lnTo>
                    <a:pt x="18" y="6"/>
                  </a:lnTo>
                  <a:lnTo>
                    <a:pt x="30" y="6"/>
                  </a:lnTo>
                  <a:lnTo>
                    <a:pt x="36" y="6"/>
                  </a:lnTo>
                  <a:lnTo>
                    <a:pt x="42" y="6"/>
                  </a:lnTo>
                  <a:lnTo>
                    <a:pt x="54" y="6"/>
                  </a:lnTo>
                  <a:lnTo>
                    <a:pt x="60" y="6"/>
                  </a:lnTo>
                  <a:lnTo>
                    <a:pt x="72" y="6"/>
                  </a:lnTo>
                  <a:lnTo>
                    <a:pt x="120" y="6"/>
                  </a:lnTo>
                  <a:lnTo>
                    <a:pt x="174" y="0"/>
                  </a:lnTo>
                  <a:lnTo>
                    <a:pt x="222" y="0"/>
                  </a:lnTo>
                  <a:lnTo>
                    <a:pt x="270" y="0"/>
                  </a:lnTo>
                  <a:lnTo>
                    <a:pt x="324" y="0"/>
                  </a:lnTo>
                  <a:lnTo>
                    <a:pt x="372" y="0"/>
                  </a:lnTo>
                  <a:lnTo>
                    <a:pt x="420" y="0"/>
                  </a:lnTo>
                  <a:lnTo>
                    <a:pt x="474" y="0"/>
                  </a:lnTo>
                  <a:lnTo>
                    <a:pt x="52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05" name="Freeform 232"/>
            <p:cNvSpPr>
              <a:spLocks/>
            </p:cNvSpPr>
            <p:nvPr/>
          </p:nvSpPr>
          <p:spPr bwMode="auto">
            <a:xfrm>
              <a:off x="2328" y="2388"/>
              <a:ext cx="12" cy="6"/>
            </a:xfrm>
            <a:custGeom>
              <a:avLst/>
              <a:gdLst>
                <a:gd name="T0" fmla="*/ 12 w 12"/>
                <a:gd name="T1" fmla="*/ 6 h 6"/>
                <a:gd name="T2" fmla="*/ 12 w 12"/>
                <a:gd name="T3" fmla="*/ 6 h 6"/>
                <a:gd name="T4" fmla="*/ 6 w 12"/>
                <a:gd name="T5" fmla="*/ 6 h 6"/>
                <a:gd name="T6" fmla="*/ 0 w 12"/>
                <a:gd name="T7" fmla="*/ 6 h 6"/>
                <a:gd name="T8" fmla="*/ 6 w 12"/>
                <a:gd name="T9" fmla="*/ 0 h 6"/>
                <a:gd name="T10" fmla="*/ 12 w 12"/>
                <a:gd name="T11" fmla="*/ 0 h 6"/>
                <a:gd name="T12" fmla="*/ 12 w 12"/>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
                  <a:moveTo>
                    <a:pt x="12" y="6"/>
                  </a:moveTo>
                  <a:lnTo>
                    <a:pt x="12" y="6"/>
                  </a:lnTo>
                  <a:lnTo>
                    <a:pt x="6" y="6"/>
                  </a:lnTo>
                  <a:lnTo>
                    <a:pt x="0" y="6"/>
                  </a:lnTo>
                  <a:lnTo>
                    <a:pt x="6" y="0"/>
                  </a:lnTo>
                  <a:lnTo>
                    <a:pt x="12" y="0"/>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06" name="Freeform 233"/>
            <p:cNvSpPr>
              <a:spLocks/>
            </p:cNvSpPr>
            <p:nvPr/>
          </p:nvSpPr>
          <p:spPr bwMode="auto">
            <a:xfrm>
              <a:off x="2244" y="2388"/>
              <a:ext cx="72" cy="78"/>
            </a:xfrm>
            <a:custGeom>
              <a:avLst/>
              <a:gdLst>
                <a:gd name="T0" fmla="*/ 66 w 72"/>
                <a:gd name="T1" fmla="*/ 12 h 78"/>
                <a:gd name="T2" fmla="*/ 72 w 72"/>
                <a:gd name="T3" fmla="*/ 18 h 78"/>
                <a:gd name="T4" fmla="*/ 72 w 72"/>
                <a:gd name="T5" fmla="*/ 30 h 78"/>
                <a:gd name="T6" fmla="*/ 72 w 72"/>
                <a:gd name="T7" fmla="*/ 42 h 78"/>
                <a:gd name="T8" fmla="*/ 72 w 72"/>
                <a:gd name="T9" fmla="*/ 54 h 78"/>
                <a:gd name="T10" fmla="*/ 66 w 72"/>
                <a:gd name="T11" fmla="*/ 60 h 78"/>
                <a:gd name="T12" fmla="*/ 60 w 72"/>
                <a:gd name="T13" fmla="*/ 66 h 78"/>
                <a:gd name="T14" fmla="*/ 54 w 72"/>
                <a:gd name="T15" fmla="*/ 72 h 78"/>
                <a:gd name="T16" fmla="*/ 48 w 72"/>
                <a:gd name="T17" fmla="*/ 78 h 78"/>
                <a:gd name="T18" fmla="*/ 42 w 72"/>
                <a:gd name="T19" fmla="*/ 78 h 78"/>
                <a:gd name="T20" fmla="*/ 36 w 72"/>
                <a:gd name="T21" fmla="*/ 78 h 78"/>
                <a:gd name="T22" fmla="*/ 30 w 72"/>
                <a:gd name="T23" fmla="*/ 72 h 78"/>
                <a:gd name="T24" fmla="*/ 24 w 72"/>
                <a:gd name="T25" fmla="*/ 72 h 78"/>
                <a:gd name="T26" fmla="*/ 18 w 72"/>
                <a:gd name="T27" fmla="*/ 72 h 78"/>
                <a:gd name="T28" fmla="*/ 12 w 72"/>
                <a:gd name="T29" fmla="*/ 66 h 78"/>
                <a:gd name="T30" fmla="*/ 6 w 72"/>
                <a:gd name="T31" fmla="*/ 60 h 78"/>
                <a:gd name="T32" fmla="*/ 0 w 72"/>
                <a:gd name="T33" fmla="*/ 48 h 78"/>
                <a:gd name="T34" fmla="*/ 0 w 72"/>
                <a:gd name="T35" fmla="*/ 42 h 78"/>
                <a:gd name="T36" fmla="*/ 0 w 72"/>
                <a:gd name="T37" fmla="*/ 36 h 78"/>
                <a:gd name="T38" fmla="*/ 0 w 72"/>
                <a:gd name="T39" fmla="*/ 30 h 78"/>
                <a:gd name="T40" fmla="*/ 0 w 72"/>
                <a:gd name="T41" fmla="*/ 30 h 78"/>
                <a:gd name="T42" fmla="*/ 6 w 72"/>
                <a:gd name="T43" fmla="*/ 18 h 78"/>
                <a:gd name="T44" fmla="*/ 12 w 72"/>
                <a:gd name="T45" fmla="*/ 12 h 78"/>
                <a:gd name="T46" fmla="*/ 18 w 72"/>
                <a:gd name="T47" fmla="*/ 6 h 78"/>
                <a:gd name="T48" fmla="*/ 24 w 72"/>
                <a:gd name="T49" fmla="*/ 6 h 78"/>
                <a:gd name="T50" fmla="*/ 30 w 72"/>
                <a:gd name="T51" fmla="*/ 0 h 78"/>
                <a:gd name="T52" fmla="*/ 36 w 72"/>
                <a:gd name="T53" fmla="*/ 0 h 78"/>
                <a:gd name="T54" fmla="*/ 42 w 72"/>
                <a:gd name="T55" fmla="*/ 0 h 78"/>
                <a:gd name="T56" fmla="*/ 48 w 72"/>
                <a:gd name="T57" fmla="*/ 6 h 78"/>
                <a:gd name="T58" fmla="*/ 54 w 72"/>
                <a:gd name="T59" fmla="*/ 6 h 78"/>
                <a:gd name="T60" fmla="*/ 66 w 72"/>
                <a:gd name="T61" fmla="*/ 12 h 7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2" h="78">
                  <a:moveTo>
                    <a:pt x="66" y="12"/>
                  </a:moveTo>
                  <a:lnTo>
                    <a:pt x="72" y="18"/>
                  </a:lnTo>
                  <a:lnTo>
                    <a:pt x="72" y="30"/>
                  </a:lnTo>
                  <a:lnTo>
                    <a:pt x="72" y="42"/>
                  </a:lnTo>
                  <a:lnTo>
                    <a:pt x="72" y="54"/>
                  </a:lnTo>
                  <a:lnTo>
                    <a:pt x="66" y="60"/>
                  </a:lnTo>
                  <a:lnTo>
                    <a:pt x="60" y="66"/>
                  </a:lnTo>
                  <a:lnTo>
                    <a:pt x="54" y="72"/>
                  </a:lnTo>
                  <a:lnTo>
                    <a:pt x="48" y="78"/>
                  </a:lnTo>
                  <a:lnTo>
                    <a:pt x="42" y="78"/>
                  </a:lnTo>
                  <a:lnTo>
                    <a:pt x="36" y="78"/>
                  </a:lnTo>
                  <a:lnTo>
                    <a:pt x="30" y="72"/>
                  </a:lnTo>
                  <a:lnTo>
                    <a:pt x="24" y="72"/>
                  </a:lnTo>
                  <a:lnTo>
                    <a:pt x="18" y="72"/>
                  </a:lnTo>
                  <a:lnTo>
                    <a:pt x="12" y="66"/>
                  </a:lnTo>
                  <a:lnTo>
                    <a:pt x="6" y="60"/>
                  </a:lnTo>
                  <a:lnTo>
                    <a:pt x="0" y="48"/>
                  </a:lnTo>
                  <a:lnTo>
                    <a:pt x="0" y="42"/>
                  </a:lnTo>
                  <a:lnTo>
                    <a:pt x="0" y="36"/>
                  </a:lnTo>
                  <a:lnTo>
                    <a:pt x="0" y="30"/>
                  </a:lnTo>
                  <a:lnTo>
                    <a:pt x="6" y="18"/>
                  </a:lnTo>
                  <a:lnTo>
                    <a:pt x="12" y="12"/>
                  </a:lnTo>
                  <a:lnTo>
                    <a:pt x="18" y="6"/>
                  </a:lnTo>
                  <a:lnTo>
                    <a:pt x="24" y="6"/>
                  </a:lnTo>
                  <a:lnTo>
                    <a:pt x="30" y="0"/>
                  </a:lnTo>
                  <a:lnTo>
                    <a:pt x="36" y="0"/>
                  </a:lnTo>
                  <a:lnTo>
                    <a:pt x="42" y="0"/>
                  </a:lnTo>
                  <a:lnTo>
                    <a:pt x="48" y="6"/>
                  </a:lnTo>
                  <a:lnTo>
                    <a:pt x="54" y="6"/>
                  </a:lnTo>
                  <a:lnTo>
                    <a:pt x="66" y="12"/>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07" name="Freeform 234"/>
            <p:cNvSpPr>
              <a:spLocks/>
            </p:cNvSpPr>
            <p:nvPr/>
          </p:nvSpPr>
          <p:spPr bwMode="auto">
            <a:xfrm>
              <a:off x="588" y="2394"/>
              <a:ext cx="12" cy="12"/>
            </a:xfrm>
            <a:custGeom>
              <a:avLst/>
              <a:gdLst>
                <a:gd name="T0" fmla="*/ 6 w 12"/>
                <a:gd name="T1" fmla="*/ 12 h 12"/>
                <a:gd name="T2" fmla="*/ 6 w 12"/>
                <a:gd name="T3" fmla="*/ 6 h 12"/>
                <a:gd name="T4" fmla="*/ 0 w 12"/>
                <a:gd name="T5" fmla="*/ 12 h 12"/>
                <a:gd name="T6" fmla="*/ 0 w 12"/>
                <a:gd name="T7" fmla="*/ 6 h 12"/>
                <a:gd name="T8" fmla="*/ 0 w 12"/>
                <a:gd name="T9" fmla="*/ 0 h 12"/>
                <a:gd name="T10" fmla="*/ 6 w 12"/>
                <a:gd name="T11" fmla="*/ 0 h 12"/>
                <a:gd name="T12" fmla="*/ 6 w 12"/>
                <a:gd name="T13" fmla="*/ 0 h 12"/>
                <a:gd name="T14" fmla="*/ 12 w 12"/>
                <a:gd name="T15" fmla="*/ 6 h 12"/>
                <a:gd name="T16" fmla="*/ 6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2">
                  <a:moveTo>
                    <a:pt x="6" y="12"/>
                  </a:moveTo>
                  <a:lnTo>
                    <a:pt x="6" y="6"/>
                  </a:lnTo>
                  <a:lnTo>
                    <a:pt x="0" y="12"/>
                  </a:lnTo>
                  <a:lnTo>
                    <a:pt x="0" y="6"/>
                  </a:lnTo>
                  <a:lnTo>
                    <a:pt x="0" y="0"/>
                  </a:lnTo>
                  <a:lnTo>
                    <a:pt x="6" y="0"/>
                  </a:lnTo>
                  <a:lnTo>
                    <a:pt x="12" y="6"/>
                  </a:lnTo>
                  <a:lnTo>
                    <a:pt x="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08" name="Freeform 235"/>
            <p:cNvSpPr>
              <a:spLocks/>
            </p:cNvSpPr>
            <p:nvPr/>
          </p:nvSpPr>
          <p:spPr bwMode="auto">
            <a:xfrm>
              <a:off x="474" y="2394"/>
              <a:ext cx="12" cy="6"/>
            </a:xfrm>
            <a:custGeom>
              <a:avLst/>
              <a:gdLst>
                <a:gd name="T0" fmla="*/ 12 w 12"/>
                <a:gd name="T1" fmla="*/ 6 h 6"/>
                <a:gd name="T2" fmla="*/ 0 w 12"/>
                <a:gd name="T3" fmla="*/ 6 h 6"/>
                <a:gd name="T4" fmla="*/ 0 w 12"/>
                <a:gd name="T5" fmla="*/ 0 h 6"/>
                <a:gd name="T6" fmla="*/ 6 w 12"/>
                <a:gd name="T7" fmla="*/ 0 h 6"/>
                <a:gd name="T8" fmla="*/ 12 w 12"/>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6"/>
                  </a:moveTo>
                  <a:lnTo>
                    <a:pt x="0" y="6"/>
                  </a:lnTo>
                  <a:lnTo>
                    <a:pt x="0" y="0"/>
                  </a:lnTo>
                  <a:lnTo>
                    <a:pt x="6" y="0"/>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09" name="Freeform 236"/>
            <p:cNvSpPr>
              <a:spLocks/>
            </p:cNvSpPr>
            <p:nvPr/>
          </p:nvSpPr>
          <p:spPr bwMode="auto">
            <a:xfrm>
              <a:off x="504" y="2394"/>
              <a:ext cx="48" cy="60"/>
            </a:xfrm>
            <a:custGeom>
              <a:avLst/>
              <a:gdLst>
                <a:gd name="T0" fmla="*/ 36 w 48"/>
                <a:gd name="T1" fmla="*/ 0 h 60"/>
                <a:gd name="T2" fmla="*/ 30 w 48"/>
                <a:gd name="T3" fmla="*/ 6 h 60"/>
                <a:gd name="T4" fmla="*/ 30 w 48"/>
                <a:gd name="T5" fmla="*/ 18 h 60"/>
                <a:gd name="T6" fmla="*/ 24 w 48"/>
                <a:gd name="T7" fmla="*/ 18 h 60"/>
                <a:gd name="T8" fmla="*/ 18 w 48"/>
                <a:gd name="T9" fmla="*/ 24 h 60"/>
                <a:gd name="T10" fmla="*/ 18 w 48"/>
                <a:gd name="T11" fmla="*/ 30 h 60"/>
                <a:gd name="T12" fmla="*/ 12 w 48"/>
                <a:gd name="T13" fmla="*/ 36 h 60"/>
                <a:gd name="T14" fmla="*/ 18 w 48"/>
                <a:gd name="T15" fmla="*/ 36 h 60"/>
                <a:gd name="T16" fmla="*/ 18 w 48"/>
                <a:gd name="T17" fmla="*/ 36 h 60"/>
                <a:gd name="T18" fmla="*/ 24 w 48"/>
                <a:gd name="T19" fmla="*/ 30 h 60"/>
                <a:gd name="T20" fmla="*/ 24 w 48"/>
                <a:gd name="T21" fmla="*/ 30 h 60"/>
                <a:gd name="T22" fmla="*/ 24 w 48"/>
                <a:gd name="T23" fmla="*/ 36 h 60"/>
                <a:gd name="T24" fmla="*/ 24 w 48"/>
                <a:gd name="T25" fmla="*/ 42 h 60"/>
                <a:gd name="T26" fmla="*/ 18 w 48"/>
                <a:gd name="T27" fmla="*/ 48 h 60"/>
                <a:gd name="T28" fmla="*/ 18 w 48"/>
                <a:gd name="T29" fmla="*/ 48 h 60"/>
                <a:gd name="T30" fmla="*/ 24 w 48"/>
                <a:gd name="T31" fmla="*/ 48 h 60"/>
                <a:gd name="T32" fmla="*/ 30 w 48"/>
                <a:gd name="T33" fmla="*/ 42 h 60"/>
                <a:gd name="T34" fmla="*/ 36 w 48"/>
                <a:gd name="T35" fmla="*/ 42 h 60"/>
                <a:gd name="T36" fmla="*/ 42 w 48"/>
                <a:gd name="T37" fmla="*/ 36 h 60"/>
                <a:gd name="T38" fmla="*/ 42 w 48"/>
                <a:gd name="T39" fmla="*/ 42 h 60"/>
                <a:gd name="T40" fmla="*/ 42 w 48"/>
                <a:gd name="T41" fmla="*/ 42 h 60"/>
                <a:gd name="T42" fmla="*/ 36 w 48"/>
                <a:gd name="T43" fmla="*/ 48 h 60"/>
                <a:gd name="T44" fmla="*/ 30 w 48"/>
                <a:gd name="T45" fmla="*/ 54 h 60"/>
                <a:gd name="T46" fmla="*/ 36 w 48"/>
                <a:gd name="T47" fmla="*/ 48 h 60"/>
                <a:gd name="T48" fmla="*/ 42 w 48"/>
                <a:gd name="T49" fmla="*/ 48 h 60"/>
                <a:gd name="T50" fmla="*/ 48 w 48"/>
                <a:gd name="T51" fmla="*/ 48 h 60"/>
                <a:gd name="T52" fmla="*/ 48 w 48"/>
                <a:gd name="T53" fmla="*/ 42 h 60"/>
                <a:gd name="T54" fmla="*/ 48 w 48"/>
                <a:gd name="T55" fmla="*/ 48 h 60"/>
                <a:gd name="T56" fmla="*/ 48 w 48"/>
                <a:gd name="T57" fmla="*/ 54 h 60"/>
                <a:gd name="T58" fmla="*/ 48 w 48"/>
                <a:gd name="T59" fmla="*/ 60 h 60"/>
                <a:gd name="T60" fmla="*/ 42 w 48"/>
                <a:gd name="T61" fmla="*/ 60 h 60"/>
                <a:gd name="T62" fmla="*/ 36 w 48"/>
                <a:gd name="T63" fmla="*/ 60 h 60"/>
                <a:gd name="T64" fmla="*/ 30 w 48"/>
                <a:gd name="T65" fmla="*/ 60 h 60"/>
                <a:gd name="T66" fmla="*/ 24 w 48"/>
                <a:gd name="T67" fmla="*/ 60 h 60"/>
                <a:gd name="T68" fmla="*/ 24 w 48"/>
                <a:gd name="T69" fmla="*/ 60 h 60"/>
                <a:gd name="T70" fmla="*/ 18 w 48"/>
                <a:gd name="T71" fmla="*/ 60 h 60"/>
                <a:gd name="T72" fmla="*/ 18 w 48"/>
                <a:gd name="T73" fmla="*/ 54 h 60"/>
                <a:gd name="T74" fmla="*/ 12 w 48"/>
                <a:gd name="T75" fmla="*/ 54 h 60"/>
                <a:gd name="T76" fmla="*/ 6 w 48"/>
                <a:gd name="T77" fmla="*/ 54 h 60"/>
                <a:gd name="T78" fmla="*/ 6 w 48"/>
                <a:gd name="T79" fmla="*/ 48 h 60"/>
                <a:gd name="T80" fmla="*/ 0 w 48"/>
                <a:gd name="T81" fmla="*/ 42 h 60"/>
                <a:gd name="T82" fmla="*/ 0 w 48"/>
                <a:gd name="T83" fmla="*/ 36 h 60"/>
                <a:gd name="T84" fmla="*/ 0 w 48"/>
                <a:gd name="T85" fmla="*/ 30 h 60"/>
                <a:gd name="T86" fmla="*/ 6 w 48"/>
                <a:gd name="T87" fmla="*/ 24 h 60"/>
                <a:gd name="T88" fmla="*/ 6 w 48"/>
                <a:gd name="T89" fmla="*/ 18 h 60"/>
                <a:gd name="T90" fmla="*/ 12 w 48"/>
                <a:gd name="T91" fmla="*/ 12 h 60"/>
                <a:gd name="T92" fmla="*/ 18 w 48"/>
                <a:gd name="T93" fmla="*/ 6 h 60"/>
                <a:gd name="T94" fmla="*/ 18 w 48"/>
                <a:gd name="T95" fmla="*/ 0 h 60"/>
                <a:gd name="T96" fmla="*/ 24 w 48"/>
                <a:gd name="T97" fmla="*/ 0 h 60"/>
                <a:gd name="T98" fmla="*/ 30 w 48"/>
                <a:gd name="T99" fmla="*/ 0 h 60"/>
                <a:gd name="T100" fmla="*/ 36 w 48"/>
                <a:gd name="T101" fmla="*/ 0 h 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 h="60">
                  <a:moveTo>
                    <a:pt x="36" y="0"/>
                  </a:moveTo>
                  <a:lnTo>
                    <a:pt x="30" y="6"/>
                  </a:lnTo>
                  <a:lnTo>
                    <a:pt x="30" y="18"/>
                  </a:lnTo>
                  <a:lnTo>
                    <a:pt x="24" y="18"/>
                  </a:lnTo>
                  <a:lnTo>
                    <a:pt x="18" y="24"/>
                  </a:lnTo>
                  <a:lnTo>
                    <a:pt x="18" y="30"/>
                  </a:lnTo>
                  <a:lnTo>
                    <a:pt x="12" y="36"/>
                  </a:lnTo>
                  <a:lnTo>
                    <a:pt x="18" y="36"/>
                  </a:lnTo>
                  <a:lnTo>
                    <a:pt x="24" y="30"/>
                  </a:lnTo>
                  <a:lnTo>
                    <a:pt x="24" y="36"/>
                  </a:lnTo>
                  <a:lnTo>
                    <a:pt x="24" y="42"/>
                  </a:lnTo>
                  <a:lnTo>
                    <a:pt x="18" y="48"/>
                  </a:lnTo>
                  <a:lnTo>
                    <a:pt x="24" y="48"/>
                  </a:lnTo>
                  <a:lnTo>
                    <a:pt x="30" y="42"/>
                  </a:lnTo>
                  <a:lnTo>
                    <a:pt x="36" y="42"/>
                  </a:lnTo>
                  <a:lnTo>
                    <a:pt x="42" y="36"/>
                  </a:lnTo>
                  <a:lnTo>
                    <a:pt x="42" y="42"/>
                  </a:lnTo>
                  <a:lnTo>
                    <a:pt x="36" y="48"/>
                  </a:lnTo>
                  <a:lnTo>
                    <a:pt x="30" y="54"/>
                  </a:lnTo>
                  <a:lnTo>
                    <a:pt x="36" y="48"/>
                  </a:lnTo>
                  <a:lnTo>
                    <a:pt x="42" y="48"/>
                  </a:lnTo>
                  <a:lnTo>
                    <a:pt x="48" y="48"/>
                  </a:lnTo>
                  <a:lnTo>
                    <a:pt x="48" y="42"/>
                  </a:lnTo>
                  <a:lnTo>
                    <a:pt x="48" y="48"/>
                  </a:lnTo>
                  <a:lnTo>
                    <a:pt x="48" y="54"/>
                  </a:lnTo>
                  <a:lnTo>
                    <a:pt x="48" y="60"/>
                  </a:lnTo>
                  <a:lnTo>
                    <a:pt x="42" y="60"/>
                  </a:lnTo>
                  <a:lnTo>
                    <a:pt x="36" y="60"/>
                  </a:lnTo>
                  <a:lnTo>
                    <a:pt x="30" y="60"/>
                  </a:lnTo>
                  <a:lnTo>
                    <a:pt x="24" y="60"/>
                  </a:lnTo>
                  <a:lnTo>
                    <a:pt x="18" y="60"/>
                  </a:lnTo>
                  <a:lnTo>
                    <a:pt x="18" y="54"/>
                  </a:lnTo>
                  <a:lnTo>
                    <a:pt x="12" y="54"/>
                  </a:lnTo>
                  <a:lnTo>
                    <a:pt x="6" y="54"/>
                  </a:lnTo>
                  <a:lnTo>
                    <a:pt x="6" y="48"/>
                  </a:lnTo>
                  <a:lnTo>
                    <a:pt x="0" y="42"/>
                  </a:lnTo>
                  <a:lnTo>
                    <a:pt x="0" y="36"/>
                  </a:lnTo>
                  <a:lnTo>
                    <a:pt x="0" y="30"/>
                  </a:lnTo>
                  <a:lnTo>
                    <a:pt x="6" y="24"/>
                  </a:lnTo>
                  <a:lnTo>
                    <a:pt x="6" y="18"/>
                  </a:lnTo>
                  <a:lnTo>
                    <a:pt x="12" y="12"/>
                  </a:lnTo>
                  <a:lnTo>
                    <a:pt x="18" y="6"/>
                  </a:lnTo>
                  <a:lnTo>
                    <a:pt x="18" y="0"/>
                  </a:lnTo>
                  <a:lnTo>
                    <a:pt x="24" y="0"/>
                  </a:lnTo>
                  <a:lnTo>
                    <a:pt x="30" y="0"/>
                  </a:lnTo>
                  <a:lnTo>
                    <a:pt x="36"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0" name="Freeform 237"/>
            <p:cNvSpPr>
              <a:spLocks/>
            </p:cNvSpPr>
            <p:nvPr/>
          </p:nvSpPr>
          <p:spPr bwMode="auto">
            <a:xfrm>
              <a:off x="2250" y="2400"/>
              <a:ext cx="48" cy="48"/>
            </a:xfrm>
            <a:custGeom>
              <a:avLst/>
              <a:gdLst>
                <a:gd name="T0" fmla="*/ 30 w 48"/>
                <a:gd name="T1" fmla="*/ 12 h 48"/>
                <a:gd name="T2" fmla="*/ 18 w 48"/>
                <a:gd name="T3" fmla="*/ 24 h 48"/>
                <a:gd name="T4" fmla="*/ 18 w 48"/>
                <a:gd name="T5" fmla="*/ 24 h 48"/>
                <a:gd name="T6" fmla="*/ 24 w 48"/>
                <a:gd name="T7" fmla="*/ 24 h 48"/>
                <a:gd name="T8" fmla="*/ 30 w 48"/>
                <a:gd name="T9" fmla="*/ 18 h 48"/>
                <a:gd name="T10" fmla="*/ 36 w 48"/>
                <a:gd name="T11" fmla="*/ 18 h 48"/>
                <a:gd name="T12" fmla="*/ 36 w 48"/>
                <a:gd name="T13" fmla="*/ 24 h 48"/>
                <a:gd name="T14" fmla="*/ 30 w 48"/>
                <a:gd name="T15" fmla="*/ 24 h 48"/>
                <a:gd name="T16" fmla="*/ 36 w 48"/>
                <a:gd name="T17" fmla="*/ 24 h 48"/>
                <a:gd name="T18" fmla="*/ 36 w 48"/>
                <a:gd name="T19" fmla="*/ 24 h 48"/>
                <a:gd name="T20" fmla="*/ 36 w 48"/>
                <a:gd name="T21" fmla="*/ 36 h 48"/>
                <a:gd name="T22" fmla="*/ 36 w 48"/>
                <a:gd name="T23" fmla="*/ 36 h 48"/>
                <a:gd name="T24" fmla="*/ 42 w 48"/>
                <a:gd name="T25" fmla="*/ 36 h 48"/>
                <a:gd name="T26" fmla="*/ 42 w 48"/>
                <a:gd name="T27" fmla="*/ 36 h 48"/>
                <a:gd name="T28" fmla="*/ 48 w 48"/>
                <a:gd name="T29" fmla="*/ 42 h 48"/>
                <a:gd name="T30" fmla="*/ 48 w 48"/>
                <a:gd name="T31" fmla="*/ 42 h 48"/>
                <a:gd name="T32" fmla="*/ 42 w 48"/>
                <a:gd name="T33" fmla="*/ 48 h 48"/>
                <a:gd name="T34" fmla="*/ 36 w 48"/>
                <a:gd name="T35" fmla="*/ 48 h 48"/>
                <a:gd name="T36" fmla="*/ 36 w 48"/>
                <a:gd name="T37" fmla="*/ 48 h 48"/>
                <a:gd name="T38" fmla="*/ 30 w 48"/>
                <a:gd name="T39" fmla="*/ 48 h 48"/>
                <a:gd name="T40" fmla="*/ 24 w 48"/>
                <a:gd name="T41" fmla="*/ 48 h 48"/>
                <a:gd name="T42" fmla="*/ 24 w 48"/>
                <a:gd name="T43" fmla="*/ 48 h 48"/>
                <a:gd name="T44" fmla="*/ 18 w 48"/>
                <a:gd name="T45" fmla="*/ 42 h 48"/>
                <a:gd name="T46" fmla="*/ 12 w 48"/>
                <a:gd name="T47" fmla="*/ 42 h 48"/>
                <a:gd name="T48" fmla="*/ 12 w 48"/>
                <a:gd name="T49" fmla="*/ 42 h 48"/>
                <a:gd name="T50" fmla="*/ 6 w 48"/>
                <a:gd name="T51" fmla="*/ 42 h 48"/>
                <a:gd name="T52" fmla="*/ 6 w 48"/>
                <a:gd name="T53" fmla="*/ 42 h 48"/>
                <a:gd name="T54" fmla="*/ 6 w 48"/>
                <a:gd name="T55" fmla="*/ 36 h 48"/>
                <a:gd name="T56" fmla="*/ 6 w 48"/>
                <a:gd name="T57" fmla="*/ 36 h 48"/>
                <a:gd name="T58" fmla="*/ 6 w 48"/>
                <a:gd name="T59" fmla="*/ 30 h 48"/>
                <a:gd name="T60" fmla="*/ 0 w 48"/>
                <a:gd name="T61" fmla="*/ 30 h 48"/>
                <a:gd name="T62" fmla="*/ 0 w 48"/>
                <a:gd name="T63" fmla="*/ 18 h 48"/>
                <a:gd name="T64" fmla="*/ 12 w 48"/>
                <a:gd name="T65" fmla="*/ 12 h 48"/>
                <a:gd name="T66" fmla="*/ 18 w 48"/>
                <a:gd name="T67" fmla="*/ 6 h 48"/>
                <a:gd name="T68" fmla="*/ 24 w 48"/>
                <a:gd name="T69" fmla="*/ 0 h 48"/>
                <a:gd name="T70" fmla="*/ 30 w 48"/>
                <a:gd name="T71" fmla="*/ 0 h 48"/>
                <a:gd name="T72" fmla="*/ 30 w 48"/>
                <a:gd name="T73" fmla="*/ 0 h 48"/>
                <a:gd name="T74" fmla="*/ 30 w 48"/>
                <a:gd name="T75" fmla="*/ 6 h 48"/>
                <a:gd name="T76" fmla="*/ 30 w 48"/>
                <a:gd name="T77" fmla="*/ 12 h 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8" h="48">
                  <a:moveTo>
                    <a:pt x="30" y="12"/>
                  </a:moveTo>
                  <a:lnTo>
                    <a:pt x="18" y="24"/>
                  </a:lnTo>
                  <a:lnTo>
                    <a:pt x="24" y="24"/>
                  </a:lnTo>
                  <a:lnTo>
                    <a:pt x="30" y="18"/>
                  </a:lnTo>
                  <a:lnTo>
                    <a:pt x="36" y="18"/>
                  </a:lnTo>
                  <a:lnTo>
                    <a:pt x="36" y="24"/>
                  </a:lnTo>
                  <a:lnTo>
                    <a:pt x="30" y="24"/>
                  </a:lnTo>
                  <a:lnTo>
                    <a:pt x="36" y="24"/>
                  </a:lnTo>
                  <a:lnTo>
                    <a:pt x="36" y="36"/>
                  </a:lnTo>
                  <a:lnTo>
                    <a:pt x="42" y="36"/>
                  </a:lnTo>
                  <a:lnTo>
                    <a:pt x="48" y="42"/>
                  </a:lnTo>
                  <a:lnTo>
                    <a:pt x="42" y="48"/>
                  </a:lnTo>
                  <a:lnTo>
                    <a:pt x="36" y="48"/>
                  </a:lnTo>
                  <a:lnTo>
                    <a:pt x="30" y="48"/>
                  </a:lnTo>
                  <a:lnTo>
                    <a:pt x="24" y="48"/>
                  </a:lnTo>
                  <a:lnTo>
                    <a:pt x="18" y="42"/>
                  </a:lnTo>
                  <a:lnTo>
                    <a:pt x="12" y="42"/>
                  </a:lnTo>
                  <a:lnTo>
                    <a:pt x="6" y="42"/>
                  </a:lnTo>
                  <a:lnTo>
                    <a:pt x="6" y="36"/>
                  </a:lnTo>
                  <a:lnTo>
                    <a:pt x="6" y="30"/>
                  </a:lnTo>
                  <a:lnTo>
                    <a:pt x="0" y="30"/>
                  </a:lnTo>
                  <a:lnTo>
                    <a:pt x="0" y="18"/>
                  </a:lnTo>
                  <a:lnTo>
                    <a:pt x="12" y="12"/>
                  </a:lnTo>
                  <a:lnTo>
                    <a:pt x="18" y="6"/>
                  </a:lnTo>
                  <a:lnTo>
                    <a:pt x="24" y="0"/>
                  </a:lnTo>
                  <a:lnTo>
                    <a:pt x="30" y="0"/>
                  </a:lnTo>
                  <a:lnTo>
                    <a:pt x="30" y="6"/>
                  </a:lnTo>
                  <a:lnTo>
                    <a:pt x="30" y="1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1" name="Freeform 238"/>
            <p:cNvSpPr>
              <a:spLocks/>
            </p:cNvSpPr>
            <p:nvPr/>
          </p:nvSpPr>
          <p:spPr bwMode="auto">
            <a:xfrm>
              <a:off x="24" y="2406"/>
              <a:ext cx="102" cy="12"/>
            </a:xfrm>
            <a:custGeom>
              <a:avLst/>
              <a:gdLst>
                <a:gd name="T0" fmla="*/ 96 w 102"/>
                <a:gd name="T1" fmla="*/ 0 h 12"/>
                <a:gd name="T2" fmla="*/ 96 w 102"/>
                <a:gd name="T3" fmla="*/ 6 h 12"/>
                <a:gd name="T4" fmla="*/ 96 w 102"/>
                <a:gd name="T5" fmla="*/ 12 h 12"/>
                <a:gd name="T6" fmla="*/ 102 w 102"/>
                <a:gd name="T7" fmla="*/ 12 h 12"/>
                <a:gd name="T8" fmla="*/ 96 w 102"/>
                <a:gd name="T9" fmla="*/ 12 h 12"/>
                <a:gd name="T10" fmla="*/ 84 w 102"/>
                <a:gd name="T11" fmla="*/ 12 h 12"/>
                <a:gd name="T12" fmla="*/ 72 w 102"/>
                <a:gd name="T13" fmla="*/ 12 h 12"/>
                <a:gd name="T14" fmla="*/ 60 w 102"/>
                <a:gd name="T15" fmla="*/ 12 h 12"/>
                <a:gd name="T16" fmla="*/ 48 w 102"/>
                <a:gd name="T17" fmla="*/ 12 h 12"/>
                <a:gd name="T18" fmla="*/ 36 w 102"/>
                <a:gd name="T19" fmla="*/ 12 h 12"/>
                <a:gd name="T20" fmla="*/ 24 w 102"/>
                <a:gd name="T21" fmla="*/ 12 h 12"/>
                <a:gd name="T22" fmla="*/ 12 w 102"/>
                <a:gd name="T23" fmla="*/ 12 h 12"/>
                <a:gd name="T24" fmla="*/ 0 w 102"/>
                <a:gd name="T25" fmla="*/ 12 h 12"/>
                <a:gd name="T26" fmla="*/ 0 w 102"/>
                <a:gd name="T27" fmla="*/ 6 h 12"/>
                <a:gd name="T28" fmla="*/ 6 w 102"/>
                <a:gd name="T29" fmla="*/ 0 h 12"/>
                <a:gd name="T30" fmla="*/ 12 w 102"/>
                <a:gd name="T31" fmla="*/ 0 h 12"/>
                <a:gd name="T32" fmla="*/ 18 w 102"/>
                <a:gd name="T33" fmla="*/ 0 h 12"/>
                <a:gd name="T34" fmla="*/ 24 w 102"/>
                <a:gd name="T35" fmla="*/ 0 h 12"/>
                <a:gd name="T36" fmla="*/ 36 w 102"/>
                <a:gd name="T37" fmla="*/ 0 h 12"/>
                <a:gd name="T38" fmla="*/ 42 w 102"/>
                <a:gd name="T39" fmla="*/ 0 h 12"/>
                <a:gd name="T40" fmla="*/ 48 w 102"/>
                <a:gd name="T41" fmla="*/ 6 h 12"/>
                <a:gd name="T42" fmla="*/ 54 w 102"/>
                <a:gd name="T43" fmla="*/ 6 h 12"/>
                <a:gd name="T44" fmla="*/ 60 w 102"/>
                <a:gd name="T45" fmla="*/ 6 h 12"/>
                <a:gd name="T46" fmla="*/ 66 w 102"/>
                <a:gd name="T47" fmla="*/ 0 h 12"/>
                <a:gd name="T48" fmla="*/ 66 w 102"/>
                <a:gd name="T49" fmla="*/ 0 h 12"/>
                <a:gd name="T50" fmla="*/ 72 w 102"/>
                <a:gd name="T51" fmla="*/ 6 h 12"/>
                <a:gd name="T52" fmla="*/ 78 w 102"/>
                <a:gd name="T53" fmla="*/ 6 h 12"/>
                <a:gd name="T54" fmla="*/ 84 w 102"/>
                <a:gd name="T55" fmla="*/ 6 h 12"/>
                <a:gd name="T56" fmla="*/ 90 w 102"/>
                <a:gd name="T57" fmla="*/ 0 h 12"/>
                <a:gd name="T58" fmla="*/ 96 w 102"/>
                <a:gd name="T59" fmla="*/ 0 h 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2" h="12">
                  <a:moveTo>
                    <a:pt x="96" y="0"/>
                  </a:moveTo>
                  <a:lnTo>
                    <a:pt x="96" y="6"/>
                  </a:lnTo>
                  <a:lnTo>
                    <a:pt x="96" y="12"/>
                  </a:lnTo>
                  <a:lnTo>
                    <a:pt x="102" y="12"/>
                  </a:lnTo>
                  <a:lnTo>
                    <a:pt x="96" y="12"/>
                  </a:lnTo>
                  <a:lnTo>
                    <a:pt x="84" y="12"/>
                  </a:lnTo>
                  <a:lnTo>
                    <a:pt x="72" y="12"/>
                  </a:lnTo>
                  <a:lnTo>
                    <a:pt x="60" y="12"/>
                  </a:lnTo>
                  <a:lnTo>
                    <a:pt x="48" y="12"/>
                  </a:lnTo>
                  <a:lnTo>
                    <a:pt x="36" y="12"/>
                  </a:lnTo>
                  <a:lnTo>
                    <a:pt x="24" y="12"/>
                  </a:lnTo>
                  <a:lnTo>
                    <a:pt x="12" y="12"/>
                  </a:lnTo>
                  <a:lnTo>
                    <a:pt x="0" y="12"/>
                  </a:lnTo>
                  <a:lnTo>
                    <a:pt x="0" y="6"/>
                  </a:lnTo>
                  <a:lnTo>
                    <a:pt x="6" y="0"/>
                  </a:lnTo>
                  <a:lnTo>
                    <a:pt x="12" y="0"/>
                  </a:lnTo>
                  <a:lnTo>
                    <a:pt x="18" y="0"/>
                  </a:lnTo>
                  <a:lnTo>
                    <a:pt x="24" y="0"/>
                  </a:lnTo>
                  <a:lnTo>
                    <a:pt x="36" y="0"/>
                  </a:lnTo>
                  <a:lnTo>
                    <a:pt x="42" y="0"/>
                  </a:lnTo>
                  <a:lnTo>
                    <a:pt x="48" y="6"/>
                  </a:lnTo>
                  <a:lnTo>
                    <a:pt x="54" y="6"/>
                  </a:lnTo>
                  <a:lnTo>
                    <a:pt x="60" y="6"/>
                  </a:lnTo>
                  <a:lnTo>
                    <a:pt x="66" y="0"/>
                  </a:lnTo>
                  <a:lnTo>
                    <a:pt x="72" y="6"/>
                  </a:lnTo>
                  <a:lnTo>
                    <a:pt x="78" y="6"/>
                  </a:lnTo>
                  <a:lnTo>
                    <a:pt x="84" y="6"/>
                  </a:lnTo>
                  <a:lnTo>
                    <a:pt x="90" y="0"/>
                  </a:lnTo>
                  <a:lnTo>
                    <a:pt x="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2" name="Freeform 239"/>
            <p:cNvSpPr>
              <a:spLocks/>
            </p:cNvSpPr>
            <p:nvPr/>
          </p:nvSpPr>
          <p:spPr bwMode="auto">
            <a:xfrm>
              <a:off x="2778" y="2406"/>
              <a:ext cx="132" cy="30"/>
            </a:xfrm>
            <a:custGeom>
              <a:avLst/>
              <a:gdLst>
                <a:gd name="T0" fmla="*/ 132 w 132"/>
                <a:gd name="T1" fmla="*/ 6 h 30"/>
                <a:gd name="T2" fmla="*/ 132 w 132"/>
                <a:gd name="T3" fmla="*/ 12 h 30"/>
                <a:gd name="T4" fmla="*/ 132 w 132"/>
                <a:gd name="T5" fmla="*/ 18 h 30"/>
                <a:gd name="T6" fmla="*/ 132 w 132"/>
                <a:gd name="T7" fmla="*/ 18 h 30"/>
                <a:gd name="T8" fmla="*/ 132 w 132"/>
                <a:gd name="T9" fmla="*/ 24 h 30"/>
                <a:gd name="T10" fmla="*/ 120 w 132"/>
                <a:gd name="T11" fmla="*/ 24 h 30"/>
                <a:gd name="T12" fmla="*/ 108 w 132"/>
                <a:gd name="T13" fmla="*/ 24 h 30"/>
                <a:gd name="T14" fmla="*/ 102 w 132"/>
                <a:gd name="T15" fmla="*/ 30 h 30"/>
                <a:gd name="T16" fmla="*/ 90 w 132"/>
                <a:gd name="T17" fmla="*/ 30 h 30"/>
                <a:gd name="T18" fmla="*/ 84 w 132"/>
                <a:gd name="T19" fmla="*/ 30 h 30"/>
                <a:gd name="T20" fmla="*/ 72 w 132"/>
                <a:gd name="T21" fmla="*/ 30 h 30"/>
                <a:gd name="T22" fmla="*/ 60 w 132"/>
                <a:gd name="T23" fmla="*/ 30 h 30"/>
                <a:gd name="T24" fmla="*/ 54 w 132"/>
                <a:gd name="T25" fmla="*/ 30 h 30"/>
                <a:gd name="T26" fmla="*/ 54 w 132"/>
                <a:gd name="T27" fmla="*/ 24 h 30"/>
                <a:gd name="T28" fmla="*/ 54 w 132"/>
                <a:gd name="T29" fmla="*/ 24 h 30"/>
                <a:gd name="T30" fmla="*/ 54 w 132"/>
                <a:gd name="T31" fmla="*/ 18 h 30"/>
                <a:gd name="T32" fmla="*/ 54 w 132"/>
                <a:gd name="T33" fmla="*/ 12 h 30"/>
                <a:gd name="T34" fmla="*/ 48 w 132"/>
                <a:gd name="T35" fmla="*/ 12 h 30"/>
                <a:gd name="T36" fmla="*/ 42 w 132"/>
                <a:gd name="T37" fmla="*/ 6 h 30"/>
                <a:gd name="T38" fmla="*/ 36 w 132"/>
                <a:gd name="T39" fmla="*/ 6 h 30"/>
                <a:gd name="T40" fmla="*/ 30 w 132"/>
                <a:gd name="T41" fmla="*/ 6 h 30"/>
                <a:gd name="T42" fmla="*/ 24 w 132"/>
                <a:gd name="T43" fmla="*/ 6 h 30"/>
                <a:gd name="T44" fmla="*/ 12 w 132"/>
                <a:gd name="T45" fmla="*/ 12 h 30"/>
                <a:gd name="T46" fmla="*/ 6 w 132"/>
                <a:gd name="T47" fmla="*/ 12 h 30"/>
                <a:gd name="T48" fmla="*/ 0 w 132"/>
                <a:gd name="T49" fmla="*/ 12 h 30"/>
                <a:gd name="T50" fmla="*/ 0 w 132"/>
                <a:gd name="T51" fmla="*/ 6 h 30"/>
                <a:gd name="T52" fmla="*/ 18 w 132"/>
                <a:gd name="T53" fmla="*/ 0 h 30"/>
                <a:gd name="T54" fmla="*/ 30 w 132"/>
                <a:gd name="T55" fmla="*/ 0 h 30"/>
                <a:gd name="T56" fmla="*/ 48 w 132"/>
                <a:gd name="T57" fmla="*/ 0 h 30"/>
                <a:gd name="T58" fmla="*/ 66 w 132"/>
                <a:gd name="T59" fmla="*/ 6 h 30"/>
                <a:gd name="T60" fmla="*/ 78 w 132"/>
                <a:gd name="T61" fmla="*/ 6 h 30"/>
                <a:gd name="T62" fmla="*/ 96 w 132"/>
                <a:gd name="T63" fmla="*/ 6 h 30"/>
                <a:gd name="T64" fmla="*/ 114 w 132"/>
                <a:gd name="T65" fmla="*/ 6 h 30"/>
                <a:gd name="T66" fmla="*/ 132 w 132"/>
                <a:gd name="T67" fmla="*/ 6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2" h="30">
                  <a:moveTo>
                    <a:pt x="132" y="6"/>
                  </a:moveTo>
                  <a:lnTo>
                    <a:pt x="132" y="12"/>
                  </a:lnTo>
                  <a:lnTo>
                    <a:pt x="132" y="18"/>
                  </a:lnTo>
                  <a:lnTo>
                    <a:pt x="132" y="24"/>
                  </a:lnTo>
                  <a:lnTo>
                    <a:pt x="120" y="24"/>
                  </a:lnTo>
                  <a:lnTo>
                    <a:pt x="108" y="24"/>
                  </a:lnTo>
                  <a:lnTo>
                    <a:pt x="102" y="30"/>
                  </a:lnTo>
                  <a:lnTo>
                    <a:pt x="90" y="30"/>
                  </a:lnTo>
                  <a:lnTo>
                    <a:pt x="84" y="30"/>
                  </a:lnTo>
                  <a:lnTo>
                    <a:pt x="72" y="30"/>
                  </a:lnTo>
                  <a:lnTo>
                    <a:pt x="60" y="30"/>
                  </a:lnTo>
                  <a:lnTo>
                    <a:pt x="54" y="30"/>
                  </a:lnTo>
                  <a:lnTo>
                    <a:pt x="54" y="24"/>
                  </a:lnTo>
                  <a:lnTo>
                    <a:pt x="54" y="18"/>
                  </a:lnTo>
                  <a:lnTo>
                    <a:pt x="54" y="12"/>
                  </a:lnTo>
                  <a:lnTo>
                    <a:pt x="48" y="12"/>
                  </a:lnTo>
                  <a:lnTo>
                    <a:pt x="42" y="6"/>
                  </a:lnTo>
                  <a:lnTo>
                    <a:pt x="36" y="6"/>
                  </a:lnTo>
                  <a:lnTo>
                    <a:pt x="30" y="6"/>
                  </a:lnTo>
                  <a:lnTo>
                    <a:pt x="24" y="6"/>
                  </a:lnTo>
                  <a:lnTo>
                    <a:pt x="12" y="12"/>
                  </a:lnTo>
                  <a:lnTo>
                    <a:pt x="6" y="12"/>
                  </a:lnTo>
                  <a:lnTo>
                    <a:pt x="0" y="12"/>
                  </a:lnTo>
                  <a:lnTo>
                    <a:pt x="0" y="6"/>
                  </a:lnTo>
                  <a:lnTo>
                    <a:pt x="18" y="0"/>
                  </a:lnTo>
                  <a:lnTo>
                    <a:pt x="30" y="0"/>
                  </a:lnTo>
                  <a:lnTo>
                    <a:pt x="48" y="0"/>
                  </a:lnTo>
                  <a:lnTo>
                    <a:pt x="66" y="6"/>
                  </a:lnTo>
                  <a:lnTo>
                    <a:pt x="78" y="6"/>
                  </a:lnTo>
                  <a:lnTo>
                    <a:pt x="96" y="6"/>
                  </a:lnTo>
                  <a:lnTo>
                    <a:pt x="114" y="6"/>
                  </a:lnTo>
                  <a:lnTo>
                    <a:pt x="132" y="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3" name="Freeform 240"/>
            <p:cNvSpPr>
              <a:spLocks/>
            </p:cNvSpPr>
            <p:nvPr/>
          </p:nvSpPr>
          <p:spPr bwMode="auto">
            <a:xfrm>
              <a:off x="174" y="2412"/>
              <a:ext cx="144" cy="18"/>
            </a:xfrm>
            <a:custGeom>
              <a:avLst/>
              <a:gdLst>
                <a:gd name="T0" fmla="*/ 144 w 144"/>
                <a:gd name="T1" fmla="*/ 0 h 18"/>
                <a:gd name="T2" fmla="*/ 144 w 144"/>
                <a:gd name="T3" fmla="*/ 6 h 18"/>
                <a:gd name="T4" fmla="*/ 144 w 144"/>
                <a:gd name="T5" fmla="*/ 12 h 18"/>
                <a:gd name="T6" fmla="*/ 126 w 144"/>
                <a:gd name="T7" fmla="*/ 12 h 18"/>
                <a:gd name="T8" fmla="*/ 108 w 144"/>
                <a:gd name="T9" fmla="*/ 12 h 18"/>
                <a:gd name="T10" fmla="*/ 90 w 144"/>
                <a:gd name="T11" fmla="*/ 12 h 18"/>
                <a:gd name="T12" fmla="*/ 72 w 144"/>
                <a:gd name="T13" fmla="*/ 18 h 18"/>
                <a:gd name="T14" fmla="*/ 54 w 144"/>
                <a:gd name="T15" fmla="*/ 18 h 18"/>
                <a:gd name="T16" fmla="*/ 36 w 144"/>
                <a:gd name="T17" fmla="*/ 18 h 18"/>
                <a:gd name="T18" fmla="*/ 18 w 144"/>
                <a:gd name="T19" fmla="*/ 18 h 18"/>
                <a:gd name="T20" fmla="*/ 0 w 144"/>
                <a:gd name="T21" fmla="*/ 18 h 18"/>
                <a:gd name="T22" fmla="*/ 0 w 144"/>
                <a:gd name="T23" fmla="*/ 12 h 18"/>
                <a:gd name="T24" fmla="*/ 6 w 144"/>
                <a:gd name="T25" fmla="*/ 12 h 18"/>
                <a:gd name="T26" fmla="*/ 12 w 144"/>
                <a:gd name="T27" fmla="*/ 12 h 18"/>
                <a:gd name="T28" fmla="*/ 12 w 144"/>
                <a:gd name="T29" fmla="*/ 6 h 18"/>
                <a:gd name="T30" fmla="*/ 18 w 144"/>
                <a:gd name="T31" fmla="*/ 6 h 18"/>
                <a:gd name="T32" fmla="*/ 36 w 144"/>
                <a:gd name="T33" fmla="*/ 0 h 18"/>
                <a:gd name="T34" fmla="*/ 48 w 144"/>
                <a:gd name="T35" fmla="*/ 0 h 18"/>
                <a:gd name="T36" fmla="*/ 66 w 144"/>
                <a:gd name="T37" fmla="*/ 0 h 18"/>
                <a:gd name="T38" fmla="*/ 84 w 144"/>
                <a:gd name="T39" fmla="*/ 0 h 18"/>
                <a:gd name="T40" fmla="*/ 96 w 144"/>
                <a:gd name="T41" fmla="*/ 0 h 18"/>
                <a:gd name="T42" fmla="*/ 114 w 144"/>
                <a:gd name="T43" fmla="*/ 0 h 18"/>
                <a:gd name="T44" fmla="*/ 126 w 144"/>
                <a:gd name="T45" fmla="*/ 0 h 18"/>
                <a:gd name="T46" fmla="*/ 144 w 144"/>
                <a:gd name="T47" fmla="*/ 0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4" h="18">
                  <a:moveTo>
                    <a:pt x="144" y="0"/>
                  </a:moveTo>
                  <a:lnTo>
                    <a:pt x="144" y="6"/>
                  </a:lnTo>
                  <a:lnTo>
                    <a:pt x="144" y="12"/>
                  </a:lnTo>
                  <a:lnTo>
                    <a:pt x="126" y="12"/>
                  </a:lnTo>
                  <a:lnTo>
                    <a:pt x="108" y="12"/>
                  </a:lnTo>
                  <a:lnTo>
                    <a:pt x="90" y="12"/>
                  </a:lnTo>
                  <a:lnTo>
                    <a:pt x="72" y="18"/>
                  </a:lnTo>
                  <a:lnTo>
                    <a:pt x="54" y="18"/>
                  </a:lnTo>
                  <a:lnTo>
                    <a:pt x="36" y="18"/>
                  </a:lnTo>
                  <a:lnTo>
                    <a:pt x="18" y="18"/>
                  </a:lnTo>
                  <a:lnTo>
                    <a:pt x="0" y="18"/>
                  </a:lnTo>
                  <a:lnTo>
                    <a:pt x="0" y="12"/>
                  </a:lnTo>
                  <a:lnTo>
                    <a:pt x="6" y="12"/>
                  </a:lnTo>
                  <a:lnTo>
                    <a:pt x="12" y="12"/>
                  </a:lnTo>
                  <a:lnTo>
                    <a:pt x="12" y="6"/>
                  </a:lnTo>
                  <a:lnTo>
                    <a:pt x="18" y="6"/>
                  </a:lnTo>
                  <a:lnTo>
                    <a:pt x="36" y="0"/>
                  </a:lnTo>
                  <a:lnTo>
                    <a:pt x="48" y="0"/>
                  </a:lnTo>
                  <a:lnTo>
                    <a:pt x="66" y="0"/>
                  </a:lnTo>
                  <a:lnTo>
                    <a:pt x="84" y="0"/>
                  </a:lnTo>
                  <a:lnTo>
                    <a:pt x="96" y="0"/>
                  </a:lnTo>
                  <a:lnTo>
                    <a:pt x="114" y="0"/>
                  </a:lnTo>
                  <a:lnTo>
                    <a:pt x="126" y="0"/>
                  </a:lnTo>
                  <a:lnTo>
                    <a:pt x="1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4" name="Freeform 241"/>
            <p:cNvSpPr>
              <a:spLocks/>
            </p:cNvSpPr>
            <p:nvPr/>
          </p:nvSpPr>
          <p:spPr bwMode="auto">
            <a:xfrm>
              <a:off x="780" y="2418"/>
              <a:ext cx="66" cy="12"/>
            </a:xfrm>
            <a:custGeom>
              <a:avLst/>
              <a:gdLst>
                <a:gd name="T0" fmla="*/ 66 w 66"/>
                <a:gd name="T1" fmla="*/ 6 h 12"/>
                <a:gd name="T2" fmla="*/ 66 w 66"/>
                <a:gd name="T3" fmla="*/ 6 h 12"/>
                <a:gd name="T4" fmla="*/ 60 w 66"/>
                <a:gd name="T5" fmla="*/ 6 h 12"/>
                <a:gd name="T6" fmla="*/ 54 w 66"/>
                <a:gd name="T7" fmla="*/ 6 h 12"/>
                <a:gd name="T8" fmla="*/ 42 w 66"/>
                <a:gd name="T9" fmla="*/ 6 h 12"/>
                <a:gd name="T10" fmla="*/ 36 w 66"/>
                <a:gd name="T11" fmla="*/ 12 h 12"/>
                <a:gd name="T12" fmla="*/ 24 w 66"/>
                <a:gd name="T13" fmla="*/ 12 h 12"/>
                <a:gd name="T14" fmla="*/ 18 w 66"/>
                <a:gd name="T15" fmla="*/ 12 h 12"/>
                <a:gd name="T16" fmla="*/ 12 w 66"/>
                <a:gd name="T17" fmla="*/ 12 h 12"/>
                <a:gd name="T18" fmla="*/ 0 w 66"/>
                <a:gd name="T19" fmla="*/ 12 h 12"/>
                <a:gd name="T20" fmla="*/ 0 w 66"/>
                <a:gd name="T21" fmla="*/ 6 h 12"/>
                <a:gd name="T22" fmla="*/ 0 w 66"/>
                <a:gd name="T23" fmla="*/ 0 h 12"/>
                <a:gd name="T24" fmla="*/ 6 w 66"/>
                <a:gd name="T25" fmla="*/ 0 h 12"/>
                <a:gd name="T26" fmla="*/ 18 w 66"/>
                <a:gd name="T27" fmla="*/ 0 h 12"/>
                <a:gd name="T28" fmla="*/ 24 w 66"/>
                <a:gd name="T29" fmla="*/ 0 h 12"/>
                <a:gd name="T30" fmla="*/ 36 w 66"/>
                <a:gd name="T31" fmla="*/ 0 h 12"/>
                <a:gd name="T32" fmla="*/ 42 w 66"/>
                <a:gd name="T33" fmla="*/ 0 h 12"/>
                <a:gd name="T34" fmla="*/ 48 w 66"/>
                <a:gd name="T35" fmla="*/ 0 h 12"/>
                <a:gd name="T36" fmla="*/ 60 w 66"/>
                <a:gd name="T37" fmla="*/ 0 h 12"/>
                <a:gd name="T38" fmla="*/ 66 w 66"/>
                <a:gd name="T39" fmla="*/ 0 h 12"/>
                <a:gd name="T40" fmla="*/ 66 w 66"/>
                <a:gd name="T41" fmla="*/ 6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12">
                  <a:moveTo>
                    <a:pt x="66" y="6"/>
                  </a:moveTo>
                  <a:lnTo>
                    <a:pt x="66" y="6"/>
                  </a:lnTo>
                  <a:lnTo>
                    <a:pt x="60" y="6"/>
                  </a:lnTo>
                  <a:lnTo>
                    <a:pt x="54" y="6"/>
                  </a:lnTo>
                  <a:lnTo>
                    <a:pt x="42" y="6"/>
                  </a:lnTo>
                  <a:lnTo>
                    <a:pt x="36" y="12"/>
                  </a:lnTo>
                  <a:lnTo>
                    <a:pt x="24" y="12"/>
                  </a:lnTo>
                  <a:lnTo>
                    <a:pt x="18" y="12"/>
                  </a:lnTo>
                  <a:lnTo>
                    <a:pt x="12" y="12"/>
                  </a:lnTo>
                  <a:lnTo>
                    <a:pt x="0" y="12"/>
                  </a:lnTo>
                  <a:lnTo>
                    <a:pt x="0" y="6"/>
                  </a:lnTo>
                  <a:lnTo>
                    <a:pt x="0" y="0"/>
                  </a:lnTo>
                  <a:lnTo>
                    <a:pt x="6" y="0"/>
                  </a:lnTo>
                  <a:lnTo>
                    <a:pt x="18" y="0"/>
                  </a:lnTo>
                  <a:lnTo>
                    <a:pt x="24" y="0"/>
                  </a:lnTo>
                  <a:lnTo>
                    <a:pt x="36" y="0"/>
                  </a:lnTo>
                  <a:lnTo>
                    <a:pt x="42" y="0"/>
                  </a:lnTo>
                  <a:lnTo>
                    <a:pt x="48" y="0"/>
                  </a:lnTo>
                  <a:lnTo>
                    <a:pt x="60" y="0"/>
                  </a:lnTo>
                  <a:lnTo>
                    <a:pt x="66" y="0"/>
                  </a:lnTo>
                  <a:lnTo>
                    <a:pt x="6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5" name="Freeform 242"/>
            <p:cNvSpPr>
              <a:spLocks/>
            </p:cNvSpPr>
            <p:nvPr/>
          </p:nvSpPr>
          <p:spPr bwMode="auto">
            <a:xfrm>
              <a:off x="2334" y="2418"/>
              <a:ext cx="12" cy="12"/>
            </a:xfrm>
            <a:custGeom>
              <a:avLst/>
              <a:gdLst>
                <a:gd name="T0" fmla="*/ 12 w 12"/>
                <a:gd name="T1" fmla="*/ 6 h 12"/>
                <a:gd name="T2" fmla="*/ 12 w 12"/>
                <a:gd name="T3" fmla="*/ 6 h 12"/>
                <a:gd name="T4" fmla="*/ 6 w 12"/>
                <a:gd name="T5" fmla="*/ 12 h 12"/>
                <a:gd name="T6" fmla="*/ 6 w 12"/>
                <a:gd name="T7" fmla="*/ 12 h 12"/>
                <a:gd name="T8" fmla="*/ 0 w 12"/>
                <a:gd name="T9" fmla="*/ 6 h 12"/>
                <a:gd name="T10" fmla="*/ 6 w 12"/>
                <a:gd name="T11" fmla="*/ 0 h 12"/>
                <a:gd name="T12" fmla="*/ 6 w 12"/>
                <a:gd name="T13" fmla="*/ 0 h 12"/>
                <a:gd name="T14" fmla="*/ 12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2">
                  <a:moveTo>
                    <a:pt x="12" y="6"/>
                  </a:moveTo>
                  <a:lnTo>
                    <a:pt x="12" y="6"/>
                  </a:lnTo>
                  <a:lnTo>
                    <a:pt x="6" y="12"/>
                  </a:lnTo>
                  <a:lnTo>
                    <a:pt x="0" y="6"/>
                  </a:lnTo>
                  <a:lnTo>
                    <a:pt x="6" y="0"/>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6" name="Freeform 243"/>
            <p:cNvSpPr>
              <a:spLocks/>
            </p:cNvSpPr>
            <p:nvPr/>
          </p:nvSpPr>
          <p:spPr bwMode="auto">
            <a:xfrm>
              <a:off x="468" y="2424"/>
              <a:ext cx="12" cy="6"/>
            </a:xfrm>
            <a:custGeom>
              <a:avLst/>
              <a:gdLst>
                <a:gd name="T0" fmla="*/ 12 w 12"/>
                <a:gd name="T1" fmla="*/ 6 h 6"/>
                <a:gd name="T2" fmla="*/ 6 w 12"/>
                <a:gd name="T3" fmla="*/ 6 h 6"/>
                <a:gd name="T4" fmla="*/ 6 w 12"/>
                <a:gd name="T5" fmla="*/ 6 h 6"/>
                <a:gd name="T6" fmla="*/ 0 w 12"/>
                <a:gd name="T7" fmla="*/ 6 h 6"/>
                <a:gd name="T8" fmla="*/ 0 w 12"/>
                <a:gd name="T9" fmla="*/ 0 h 6"/>
                <a:gd name="T10" fmla="*/ 12 w 12"/>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12" y="6"/>
                  </a:moveTo>
                  <a:lnTo>
                    <a:pt x="6" y="6"/>
                  </a:lnTo>
                  <a:lnTo>
                    <a:pt x="0" y="6"/>
                  </a:lnTo>
                  <a:lnTo>
                    <a:pt x="0" y="0"/>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7" name="Freeform 244"/>
            <p:cNvSpPr>
              <a:spLocks/>
            </p:cNvSpPr>
            <p:nvPr/>
          </p:nvSpPr>
          <p:spPr bwMode="auto">
            <a:xfrm>
              <a:off x="594" y="2424"/>
              <a:ext cx="12" cy="12"/>
            </a:xfrm>
            <a:custGeom>
              <a:avLst/>
              <a:gdLst>
                <a:gd name="T0" fmla="*/ 12 w 12"/>
                <a:gd name="T1" fmla="*/ 6 h 12"/>
                <a:gd name="T2" fmla="*/ 12 w 12"/>
                <a:gd name="T3" fmla="*/ 6 h 12"/>
                <a:gd name="T4" fmla="*/ 6 w 12"/>
                <a:gd name="T5" fmla="*/ 12 h 12"/>
                <a:gd name="T6" fmla="*/ 0 w 12"/>
                <a:gd name="T7" fmla="*/ 12 h 12"/>
                <a:gd name="T8" fmla="*/ 0 w 12"/>
                <a:gd name="T9" fmla="*/ 6 h 12"/>
                <a:gd name="T10" fmla="*/ 6 w 12"/>
                <a:gd name="T11" fmla="*/ 0 h 12"/>
                <a:gd name="T12" fmla="*/ 6 w 12"/>
                <a:gd name="T13" fmla="*/ 0 h 12"/>
                <a:gd name="T14" fmla="*/ 12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2">
                  <a:moveTo>
                    <a:pt x="12" y="6"/>
                  </a:moveTo>
                  <a:lnTo>
                    <a:pt x="12" y="6"/>
                  </a:lnTo>
                  <a:lnTo>
                    <a:pt x="6" y="12"/>
                  </a:lnTo>
                  <a:lnTo>
                    <a:pt x="0" y="12"/>
                  </a:lnTo>
                  <a:lnTo>
                    <a:pt x="0" y="6"/>
                  </a:lnTo>
                  <a:lnTo>
                    <a:pt x="6" y="0"/>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8" name="Freeform 245"/>
            <p:cNvSpPr>
              <a:spLocks/>
            </p:cNvSpPr>
            <p:nvPr/>
          </p:nvSpPr>
          <p:spPr bwMode="auto">
            <a:xfrm>
              <a:off x="918" y="2424"/>
              <a:ext cx="72" cy="12"/>
            </a:xfrm>
            <a:custGeom>
              <a:avLst/>
              <a:gdLst>
                <a:gd name="T0" fmla="*/ 72 w 72"/>
                <a:gd name="T1" fmla="*/ 12 h 12"/>
                <a:gd name="T2" fmla="*/ 60 w 72"/>
                <a:gd name="T3" fmla="*/ 12 h 12"/>
                <a:gd name="T4" fmla="*/ 54 w 72"/>
                <a:gd name="T5" fmla="*/ 12 h 12"/>
                <a:gd name="T6" fmla="*/ 42 w 72"/>
                <a:gd name="T7" fmla="*/ 12 h 12"/>
                <a:gd name="T8" fmla="*/ 36 w 72"/>
                <a:gd name="T9" fmla="*/ 12 h 12"/>
                <a:gd name="T10" fmla="*/ 24 w 72"/>
                <a:gd name="T11" fmla="*/ 12 h 12"/>
                <a:gd name="T12" fmla="*/ 18 w 72"/>
                <a:gd name="T13" fmla="*/ 12 h 12"/>
                <a:gd name="T14" fmla="*/ 6 w 72"/>
                <a:gd name="T15" fmla="*/ 12 h 12"/>
                <a:gd name="T16" fmla="*/ 0 w 72"/>
                <a:gd name="T17" fmla="*/ 12 h 12"/>
                <a:gd name="T18" fmla="*/ 0 w 72"/>
                <a:gd name="T19" fmla="*/ 6 h 12"/>
                <a:gd name="T20" fmla="*/ 6 w 72"/>
                <a:gd name="T21" fmla="*/ 0 h 12"/>
                <a:gd name="T22" fmla="*/ 12 w 72"/>
                <a:gd name="T23" fmla="*/ 0 h 12"/>
                <a:gd name="T24" fmla="*/ 24 w 72"/>
                <a:gd name="T25" fmla="*/ 0 h 12"/>
                <a:gd name="T26" fmla="*/ 36 w 72"/>
                <a:gd name="T27" fmla="*/ 0 h 12"/>
                <a:gd name="T28" fmla="*/ 42 w 72"/>
                <a:gd name="T29" fmla="*/ 0 h 12"/>
                <a:gd name="T30" fmla="*/ 54 w 72"/>
                <a:gd name="T31" fmla="*/ 0 h 12"/>
                <a:gd name="T32" fmla="*/ 60 w 72"/>
                <a:gd name="T33" fmla="*/ 0 h 12"/>
                <a:gd name="T34" fmla="*/ 72 w 72"/>
                <a:gd name="T35" fmla="*/ 0 h 12"/>
                <a:gd name="T36" fmla="*/ 72 w 72"/>
                <a:gd name="T37" fmla="*/ 12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2" h="12">
                  <a:moveTo>
                    <a:pt x="72" y="12"/>
                  </a:moveTo>
                  <a:lnTo>
                    <a:pt x="60" y="12"/>
                  </a:lnTo>
                  <a:lnTo>
                    <a:pt x="54" y="12"/>
                  </a:lnTo>
                  <a:lnTo>
                    <a:pt x="42" y="12"/>
                  </a:lnTo>
                  <a:lnTo>
                    <a:pt x="36" y="12"/>
                  </a:lnTo>
                  <a:lnTo>
                    <a:pt x="24" y="12"/>
                  </a:lnTo>
                  <a:lnTo>
                    <a:pt x="18" y="12"/>
                  </a:lnTo>
                  <a:lnTo>
                    <a:pt x="6" y="12"/>
                  </a:lnTo>
                  <a:lnTo>
                    <a:pt x="0" y="12"/>
                  </a:lnTo>
                  <a:lnTo>
                    <a:pt x="0" y="6"/>
                  </a:lnTo>
                  <a:lnTo>
                    <a:pt x="6" y="0"/>
                  </a:lnTo>
                  <a:lnTo>
                    <a:pt x="12" y="0"/>
                  </a:lnTo>
                  <a:lnTo>
                    <a:pt x="24" y="0"/>
                  </a:lnTo>
                  <a:lnTo>
                    <a:pt x="36" y="0"/>
                  </a:lnTo>
                  <a:lnTo>
                    <a:pt x="42" y="0"/>
                  </a:lnTo>
                  <a:lnTo>
                    <a:pt x="54" y="0"/>
                  </a:lnTo>
                  <a:lnTo>
                    <a:pt x="60" y="0"/>
                  </a:lnTo>
                  <a:lnTo>
                    <a:pt x="72" y="0"/>
                  </a:lnTo>
                  <a:lnTo>
                    <a:pt x="7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9" name="Freeform 246"/>
            <p:cNvSpPr>
              <a:spLocks/>
            </p:cNvSpPr>
            <p:nvPr/>
          </p:nvSpPr>
          <p:spPr bwMode="auto">
            <a:xfrm>
              <a:off x="2496" y="2430"/>
              <a:ext cx="324" cy="6"/>
            </a:xfrm>
            <a:custGeom>
              <a:avLst/>
              <a:gdLst>
                <a:gd name="T0" fmla="*/ 282 w 324"/>
                <a:gd name="T1" fmla="*/ 0 h 6"/>
                <a:gd name="T2" fmla="*/ 306 w 324"/>
                <a:gd name="T3" fmla="*/ 0 h 6"/>
                <a:gd name="T4" fmla="*/ 306 w 324"/>
                <a:gd name="T5" fmla="*/ 0 h 6"/>
                <a:gd name="T6" fmla="*/ 312 w 324"/>
                <a:gd name="T7" fmla="*/ 0 h 6"/>
                <a:gd name="T8" fmla="*/ 312 w 324"/>
                <a:gd name="T9" fmla="*/ 0 h 6"/>
                <a:gd name="T10" fmla="*/ 318 w 324"/>
                <a:gd name="T11" fmla="*/ 0 h 6"/>
                <a:gd name="T12" fmla="*/ 324 w 324"/>
                <a:gd name="T13" fmla="*/ 6 h 6"/>
                <a:gd name="T14" fmla="*/ 282 w 324"/>
                <a:gd name="T15" fmla="*/ 6 h 6"/>
                <a:gd name="T16" fmla="*/ 240 w 324"/>
                <a:gd name="T17" fmla="*/ 6 h 6"/>
                <a:gd name="T18" fmla="*/ 204 w 324"/>
                <a:gd name="T19" fmla="*/ 6 h 6"/>
                <a:gd name="T20" fmla="*/ 162 w 324"/>
                <a:gd name="T21" fmla="*/ 6 h 6"/>
                <a:gd name="T22" fmla="*/ 120 w 324"/>
                <a:gd name="T23" fmla="*/ 6 h 6"/>
                <a:gd name="T24" fmla="*/ 84 w 324"/>
                <a:gd name="T25" fmla="*/ 6 h 6"/>
                <a:gd name="T26" fmla="*/ 42 w 324"/>
                <a:gd name="T27" fmla="*/ 6 h 6"/>
                <a:gd name="T28" fmla="*/ 6 w 324"/>
                <a:gd name="T29" fmla="*/ 6 h 6"/>
                <a:gd name="T30" fmla="*/ 0 w 324"/>
                <a:gd name="T31" fmla="*/ 0 h 6"/>
                <a:gd name="T32" fmla="*/ 0 w 324"/>
                <a:gd name="T33" fmla="*/ 0 h 6"/>
                <a:gd name="T34" fmla="*/ 36 w 324"/>
                <a:gd name="T35" fmla="*/ 0 h 6"/>
                <a:gd name="T36" fmla="*/ 72 w 324"/>
                <a:gd name="T37" fmla="*/ 0 h 6"/>
                <a:gd name="T38" fmla="*/ 102 w 324"/>
                <a:gd name="T39" fmla="*/ 0 h 6"/>
                <a:gd name="T40" fmla="*/ 138 w 324"/>
                <a:gd name="T41" fmla="*/ 0 h 6"/>
                <a:gd name="T42" fmla="*/ 174 w 324"/>
                <a:gd name="T43" fmla="*/ 0 h 6"/>
                <a:gd name="T44" fmla="*/ 210 w 324"/>
                <a:gd name="T45" fmla="*/ 0 h 6"/>
                <a:gd name="T46" fmla="*/ 246 w 324"/>
                <a:gd name="T47" fmla="*/ 0 h 6"/>
                <a:gd name="T48" fmla="*/ 282 w 324"/>
                <a:gd name="T49" fmla="*/ 0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4" h="6">
                  <a:moveTo>
                    <a:pt x="282" y="0"/>
                  </a:moveTo>
                  <a:lnTo>
                    <a:pt x="306" y="0"/>
                  </a:lnTo>
                  <a:lnTo>
                    <a:pt x="312" y="0"/>
                  </a:lnTo>
                  <a:lnTo>
                    <a:pt x="318" y="0"/>
                  </a:lnTo>
                  <a:lnTo>
                    <a:pt x="324" y="6"/>
                  </a:lnTo>
                  <a:lnTo>
                    <a:pt x="282" y="6"/>
                  </a:lnTo>
                  <a:lnTo>
                    <a:pt x="240" y="6"/>
                  </a:lnTo>
                  <a:lnTo>
                    <a:pt x="204" y="6"/>
                  </a:lnTo>
                  <a:lnTo>
                    <a:pt x="162" y="6"/>
                  </a:lnTo>
                  <a:lnTo>
                    <a:pt x="120" y="6"/>
                  </a:lnTo>
                  <a:lnTo>
                    <a:pt x="84" y="6"/>
                  </a:lnTo>
                  <a:lnTo>
                    <a:pt x="42" y="6"/>
                  </a:lnTo>
                  <a:lnTo>
                    <a:pt x="6" y="6"/>
                  </a:lnTo>
                  <a:lnTo>
                    <a:pt x="0" y="0"/>
                  </a:lnTo>
                  <a:lnTo>
                    <a:pt x="36" y="0"/>
                  </a:lnTo>
                  <a:lnTo>
                    <a:pt x="72" y="0"/>
                  </a:lnTo>
                  <a:lnTo>
                    <a:pt x="102" y="0"/>
                  </a:lnTo>
                  <a:lnTo>
                    <a:pt x="138" y="0"/>
                  </a:lnTo>
                  <a:lnTo>
                    <a:pt x="174" y="0"/>
                  </a:lnTo>
                  <a:lnTo>
                    <a:pt x="210" y="0"/>
                  </a:lnTo>
                  <a:lnTo>
                    <a:pt x="246" y="0"/>
                  </a:lnTo>
                  <a:lnTo>
                    <a:pt x="2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0" name="Freeform 247"/>
            <p:cNvSpPr>
              <a:spLocks/>
            </p:cNvSpPr>
            <p:nvPr/>
          </p:nvSpPr>
          <p:spPr bwMode="auto">
            <a:xfrm>
              <a:off x="2220" y="2430"/>
              <a:ext cx="6" cy="12"/>
            </a:xfrm>
            <a:custGeom>
              <a:avLst/>
              <a:gdLst>
                <a:gd name="T0" fmla="*/ 6 w 6"/>
                <a:gd name="T1" fmla="*/ 6 h 12"/>
                <a:gd name="T2" fmla="*/ 6 w 6"/>
                <a:gd name="T3" fmla="*/ 6 h 12"/>
                <a:gd name="T4" fmla="*/ 6 w 6"/>
                <a:gd name="T5" fmla="*/ 12 h 12"/>
                <a:gd name="T6" fmla="*/ 0 w 6"/>
                <a:gd name="T7" fmla="*/ 12 h 12"/>
                <a:gd name="T8" fmla="*/ 0 w 6"/>
                <a:gd name="T9" fmla="*/ 0 h 12"/>
                <a:gd name="T10" fmla="*/ 0 w 6"/>
                <a:gd name="T11" fmla="*/ 0 h 12"/>
                <a:gd name="T12" fmla="*/ 6 w 6"/>
                <a:gd name="T13" fmla="*/ 6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6"/>
                  </a:moveTo>
                  <a:lnTo>
                    <a:pt x="6" y="6"/>
                  </a:lnTo>
                  <a:lnTo>
                    <a:pt x="6" y="12"/>
                  </a:lnTo>
                  <a:lnTo>
                    <a:pt x="0" y="12"/>
                  </a:lnTo>
                  <a:lnTo>
                    <a:pt x="0"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1" name="Freeform 248"/>
            <p:cNvSpPr>
              <a:spLocks/>
            </p:cNvSpPr>
            <p:nvPr/>
          </p:nvSpPr>
          <p:spPr bwMode="auto">
            <a:xfrm>
              <a:off x="480" y="2454"/>
              <a:ext cx="6" cy="6"/>
            </a:xfrm>
            <a:custGeom>
              <a:avLst/>
              <a:gdLst>
                <a:gd name="T0" fmla="*/ 6 w 6"/>
                <a:gd name="T1" fmla="*/ 6 h 6"/>
                <a:gd name="T2" fmla="*/ 6 w 6"/>
                <a:gd name="T3" fmla="*/ 6 h 6"/>
                <a:gd name="T4" fmla="*/ 0 w 6"/>
                <a:gd name="T5" fmla="*/ 6 h 6"/>
                <a:gd name="T6" fmla="*/ 0 w 6"/>
                <a:gd name="T7" fmla="*/ 0 h 6"/>
                <a:gd name="T8" fmla="*/ 6 w 6"/>
                <a:gd name="T9" fmla="*/ 0 h 6"/>
                <a:gd name="T10" fmla="*/ 6 w 6"/>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6" y="6"/>
                  </a:moveTo>
                  <a:lnTo>
                    <a:pt x="6" y="6"/>
                  </a:lnTo>
                  <a:lnTo>
                    <a:pt x="0" y="6"/>
                  </a:lnTo>
                  <a:lnTo>
                    <a:pt x="0" y="0"/>
                  </a:lnTo>
                  <a:lnTo>
                    <a:pt x="6"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2" name="Freeform 249"/>
            <p:cNvSpPr>
              <a:spLocks/>
            </p:cNvSpPr>
            <p:nvPr/>
          </p:nvSpPr>
          <p:spPr bwMode="auto">
            <a:xfrm>
              <a:off x="2334" y="2454"/>
              <a:ext cx="6" cy="6"/>
            </a:xfrm>
            <a:custGeom>
              <a:avLst/>
              <a:gdLst>
                <a:gd name="T0" fmla="*/ 6 w 6"/>
                <a:gd name="T1" fmla="*/ 0 h 6"/>
                <a:gd name="T2" fmla="*/ 6 w 6"/>
                <a:gd name="T3" fmla="*/ 6 h 6"/>
                <a:gd name="T4" fmla="*/ 6 w 6"/>
                <a:gd name="T5" fmla="*/ 6 h 6"/>
                <a:gd name="T6" fmla="*/ 0 w 6"/>
                <a:gd name="T7" fmla="*/ 6 h 6"/>
                <a:gd name="T8" fmla="*/ 0 w 6"/>
                <a:gd name="T9" fmla="*/ 0 h 6"/>
                <a:gd name="T10" fmla="*/ 0 w 6"/>
                <a:gd name="T11" fmla="*/ 0 h 6"/>
                <a:gd name="T12" fmla="*/ 6 w 6"/>
                <a:gd name="T13" fmla="*/ 0 h 6"/>
                <a:gd name="T14" fmla="*/ 6 w 6"/>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6">
                  <a:moveTo>
                    <a:pt x="6" y="0"/>
                  </a:moveTo>
                  <a:lnTo>
                    <a:pt x="6" y="6"/>
                  </a:lnTo>
                  <a:lnTo>
                    <a:pt x="0" y="6"/>
                  </a:lnTo>
                  <a:lnTo>
                    <a:pt x="0"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3" name="Freeform 250"/>
            <p:cNvSpPr>
              <a:spLocks/>
            </p:cNvSpPr>
            <p:nvPr/>
          </p:nvSpPr>
          <p:spPr bwMode="auto">
            <a:xfrm>
              <a:off x="588" y="2460"/>
              <a:ext cx="6" cy="6"/>
            </a:xfrm>
            <a:custGeom>
              <a:avLst/>
              <a:gdLst>
                <a:gd name="T0" fmla="*/ 6 w 6"/>
                <a:gd name="T1" fmla="*/ 0 h 6"/>
                <a:gd name="T2" fmla="*/ 6 w 6"/>
                <a:gd name="T3" fmla="*/ 0 h 6"/>
                <a:gd name="T4" fmla="*/ 6 w 6"/>
                <a:gd name="T5" fmla="*/ 6 h 6"/>
                <a:gd name="T6" fmla="*/ 0 w 6"/>
                <a:gd name="T7" fmla="*/ 6 h 6"/>
                <a:gd name="T8" fmla="*/ 0 w 6"/>
                <a:gd name="T9" fmla="*/ 0 h 6"/>
                <a:gd name="T10" fmla="*/ 6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6" y="0"/>
                  </a:moveTo>
                  <a:lnTo>
                    <a:pt x="6" y="0"/>
                  </a:lnTo>
                  <a:lnTo>
                    <a:pt x="6" y="6"/>
                  </a:lnTo>
                  <a:lnTo>
                    <a:pt x="0" y="6"/>
                  </a:lnTo>
                  <a:lnTo>
                    <a:pt x="0"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4" name="Freeform 251"/>
            <p:cNvSpPr>
              <a:spLocks/>
            </p:cNvSpPr>
            <p:nvPr/>
          </p:nvSpPr>
          <p:spPr bwMode="auto">
            <a:xfrm>
              <a:off x="2226" y="2460"/>
              <a:ext cx="12" cy="6"/>
            </a:xfrm>
            <a:custGeom>
              <a:avLst/>
              <a:gdLst>
                <a:gd name="T0" fmla="*/ 12 w 12"/>
                <a:gd name="T1" fmla="*/ 6 h 6"/>
                <a:gd name="T2" fmla="*/ 12 w 12"/>
                <a:gd name="T3" fmla="*/ 6 h 6"/>
                <a:gd name="T4" fmla="*/ 0 w 12"/>
                <a:gd name="T5" fmla="*/ 6 h 6"/>
                <a:gd name="T6" fmla="*/ 0 w 12"/>
                <a:gd name="T7" fmla="*/ 6 h 6"/>
                <a:gd name="T8" fmla="*/ 0 w 12"/>
                <a:gd name="T9" fmla="*/ 0 h 6"/>
                <a:gd name="T10" fmla="*/ 6 w 12"/>
                <a:gd name="T11" fmla="*/ 0 h 6"/>
                <a:gd name="T12" fmla="*/ 12 w 12"/>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
                  <a:moveTo>
                    <a:pt x="12" y="6"/>
                  </a:moveTo>
                  <a:lnTo>
                    <a:pt x="12" y="6"/>
                  </a:lnTo>
                  <a:lnTo>
                    <a:pt x="0" y="6"/>
                  </a:lnTo>
                  <a:lnTo>
                    <a:pt x="0" y="0"/>
                  </a:lnTo>
                  <a:lnTo>
                    <a:pt x="6" y="0"/>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5" name="Freeform 252"/>
            <p:cNvSpPr>
              <a:spLocks/>
            </p:cNvSpPr>
            <p:nvPr/>
          </p:nvSpPr>
          <p:spPr bwMode="auto">
            <a:xfrm>
              <a:off x="498" y="2478"/>
              <a:ext cx="12" cy="6"/>
            </a:xfrm>
            <a:custGeom>
              <a:avLst/>
              <a:gdLst>
                <a:gd name="T0" fmla="*/ 12 w 12"/>
                <a:gd name="T1" fmla="*/ 6 h 6"/>
                <a:gd name="T2" fmla="*/ 6 w 12"/>
                <a:gd name="T3" fmla="*/ 6 h 6"/>
                <a:gd name="T4" fmla="*/ 0 w 12"/>
                <a:gd name="T5" fmla="*/ 6 h 6"/>
                <a:gd name="T6" fmla="*/ 0 w 12"/>
                <a:gd name="T7" fmla="*/ 0 h 6"/>
                <a:gd name="T8" fmla="*/ 6 w 12"/>
                <a:gd name="T9" fmla="*/ 0 h 6"/>
                <a:gd name="T10" fmla="*/ 6 w 12"/>
                <a:gd name="T11" fmla="*/ 0 h 6"/>
                <a:gd name="T12" fmla="*/ 12 w 12"/>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
                  <a:moveTo>
                    <a:pt x="12" y="6"/>
                  </a:moveTo>
                  <a:lnTo>
                    <a:pt x="6" y="6"/>
                  </a:lnTo>
                  <a:lnTo>
                    <a:pt x="0" y="6"/>
                  </a:lnTo>
                  <a:lnTo>
                    <a:pt x="0" y="0"/>
                  </a:lnTo>
                  <a:lnTo>
                    <a:pt x="6" y="0"/>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6" name="Freeform 253"/>
            <p:cNvSpPr>
              <a:spLocks/>
            </p:cNvSpPr>
            <p:nvPr/>
          </p:nvSpPr>
          <p:spPr bwMode="auto">
            <a:xfrm>
              <a:off x="564" y="2478"/>
              <a:ext cx="12" cy="12"/>
            </a:xfrm>
            <a:custGeom>
              <a:avLst/>
              <a:gdLst>
                <a:gd name="T0" fmla="*/ 12 w 12"/>
                <a:gd name="T1" fmla="*/ 6 h 12"/>
                <a:gd name="T2" fmla="*/ 6 w 12"/>
                <a:gd name="T3" fmla="*/ 6 h 12"/>
                <a:gd name="T4" fmla="*/ 6 w 12"/>
                <a:gd name="T5" fmla="*/ 12 h 12"/>
                <a:gd name="T6" fmla="*/ 0 w 12"/>
                <a:gd name="T7" fmla="*/ 12 h 12"/>
                <a:gd name="T8" fmla="*/ 0 w 12"/>
                <a:gd name="T9" fmla="*/ 0 h 12"/>
                <a:gd name="T10" fmla="*/ 6 w 12"/>
                <a:gd name="T11" fmla="*/ 6 h 12"/>
                <a:gd name="T12" fmla="*/ 12 w 12"/>
                <a:gd name="T13" fmla="*/ 6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6" y="6"/>
                  </a:lnTo>
                  <a:lnTo>
                    <a:pt x="6" y="12"/>
                  </a:lnTo>
                  <a:lnTo>
                    <a:pt x="0" y="12"/>
                  </a:lnTo>
                  <a:lnTo>
                    <a:pt x="0" y="0"/>
                  </a:lnTo>
                  <a:lnTo>
                    <a:pt x="6" y="6"/>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7" name="Freeform 254"/>
            <p:cNvSpPr>
              <a:spLocks/>
            </p:cNvSpPr>
            <p:nvPr/>
          </p:nvSpPr>
          <p:spPr bwMode="auto">
            <a:xfrm>
              <a:off x="2256" y="2478"/>
              <a:ext cx="6" cy="12"/>
            </a:xfrm>
            <a:custGeom>
              <a:avLst/>
              <a:gdLst>
                <a:gd name="T0" fmla="*/ 6 w 6"/>
                <a:gd name="T1" fmla="*/ 6 h 12"/>
                <a:gd name="T2" fmla="*/ 6 w 6"/>
                <a:gd name="T3" fmla="*/ 6 h 12"/>
                <a:gd name="T4" fmla="*/ 6 w 6"/>
                <a:gd name="T5" fmla="*/ 12 h 12"/>
                <a:gd name="T6" fmla="*/ 0 w 6"/>
                <a:gd name="T7" fmla="*/ 12 h 12"/>
                <a:gd name="T8" fmla="*/ 0 w 6"/>
                <a:gd name="T9" fmla="*/ 0 h 12"/>
                <a:gd name="T10" fmla="*/ 6 w 6"/>
                <a:gd name="T11" fmla="*/ 6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2">
                  <a:moveTo>
                    <a:pt x="6" y="6"/>
                  </a:moveTo>
                  <a:lnTo>
                    <a:pt x="6" y="6"/>
                  </a:lnTo>
                  <a:lnTo>
                    <a:pt x="6" y="12"/>
                  </a:lnTo>
                  <a:lnTo>
                    <a:pt x="0" y="12"/>
                  </a:lnTo>
                  <a:lnTo>
                    <a:pt x="0"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8" name="Freeform 255"/>
            <p:cNvSpPr>
              <a:spLocks/>
            </p:cNvSpPr>
            <p:nvPr/>
          </p:nvSpPr>
          <p:spPr bwMode="auto">
            <a:xfrm>
              <a:off x="2310" y="2478"/>
              <a:ext cx="12" cy="6"/>
            </a:xfrm>
            <a:custGeom>
              <a:avLst/>
              <a:gdLst>
                <a:gd name="T0" fmla="*/ 12 w 12"/>
                <a:gd name="T1" fmla="*/ 6 h 6"/>
                <a:gd name="T2" fmla="*/ 12 w 12"/>
                <a:gd name="T3" fmla="*/ 6 h 6"/>
                <a:gd name="T4" fmla="*/ 6 w 12"/>
                <a:gd name="T5" fmla="*/ 6 h 6"/>
                <a:gd name="T6" fmla="*/ 0 w 12"/>
                <a:gd name="T7" fmla="*/ 6 h 6"/>
                <a:gd name="T8" fmla="*/ 0 w 12"/>
                <a:gd name="T9" fmla="*/ 0 h 6"/>
                <a:gd name="T10" fmla="*/ 6 w 12"/>
                <a:gd name="T11" fmla="*/ 0 h 6"/>
                <a:gd name="T12" fmla="*/ 6 w 12"/>
                <a:gd name="T13" fmla="*/ 0 h 6"/>
                <a:gd name="T14" fmla="*/ 12 w 12"/>
                <a:gd name="T15" fmla="*/ 6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6">
                  <a:moveTo>
                    <a:pt x="12" y="6"/>
                  </a:moveTo>
                  <a:lnTo>
                    <a:pt x="12" y="6"/>
                  </a:lnTo>
                  <a:lnTo>
                    <a:pt x="6" y="6"/>
                  </a:lnTo>
                  <a:lnTo>
                    <a:pt x="0" y="6"/>
                  </a:lnTo>
                  <a:lnTo>
                    <a:pt x="0" y="0"/>
                  </a:lnTo>
                  <a:lnTo>
                    <a:pt x="6" y="0"/>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9" name="Freeform 256"/>
            <p:cNvSpPr>
              <a:spLocks/>
            </p:cNvSpPr>
            <p:nvPr/>
          </p:nvSpPr>
          <p:spPr bwMode="auto">
            <a:xfrm>
              <a:off x="2280" y="2490"/>
              <a:ext cx="12" cy="6"/>
            </a:xfrm>
            <a:custGeom>
              <a:avLst/>
              <a:gdLst>
                <a:gd name="T0" fmla="*/ 12 w 12"/>
                <a:gd name="T1" fmla="*/ 0 h 6"/>
                <a:gd name="T2" fmla="*/ 12 w 12"/>
                <a:gd name="T3" fmla="*/ 0 h 6"/>
                <a:gd name="T4" fmla="*/ 6 w 12"/>
                <a:gd name="T5" fmla="*/ 0 h 6"/>
                <a:gd name="T6" fmla="*/ 6 w 12"/>
                <a:gd name="T7" fmla="*/ 6 h 6"/>
                <a:gd name="T8" fmla="*/ 0 w 12"/>
                <a:gd name="T9" fmla="*/ 6 h 6"/>
                <a:gd name="T10" fmla="*/ 0 w 12"/>
                <a:gd name="T11" fmla="*/ 0 h 6"/>
                <a:gd name="T12" fmla="*/ 12 w 12"/>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
                  <a:moveTo>
                    <a:pt x="12" y="0"/>
                  </a:moveTo>
                  <a:lnTo>
                    <a:pt x="12" y="0"/>
                  </a:lnTo>
                  <a:lnTo>
                    <a:pt x="6" y="0"/>
                  </a:lnTo>
                  <a:lnTo>
                    <a:pt x="6" y="6"/>
                  </a:lnTo>
                  <a:lnTo>
                    <a:pt x="0" y="6"/>
                  </a:lnTo>
                  <a:lnTo>
                    <a:pt x="0"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0" name="Freeform 257"/>
            <p:cNvSpPr>
              <a:spLocks/>
            </p:cNvSpPr>
            <p:nvPr/>
          </p:nvSpPr>
          <p:spPr bwMode="auto">
            <a:xfrm>
              <a:off x="528" y="2490"/>
              <a:ext cx="12" cy="6"/>
            </a:xfrm>
            <a:custGeom>
              <a:avLst/>
              <a:gdLst>
                <a:gd name="T0" fmla="*/ 12 w 12"/>
                <a:gd name="T1" fmla="*/ 0 h 6"/>
                <a:gd name="T2" fmla="*/ 6 w 12"/>
                <a:gd name="T3" fmla="*/ 6 h 6"/>
                <a:gd name="T4" fmla="*/ 6 w 12"/>
                <a:gd name="T5" fmla="*/ 6 h 6"/>
                <a:gd name="T6" fmla="*/ 0 w 12"/>
                <a:gd name="T7" fmla="*/ 0 h 6"/>
                <a:gd name="T8" fmla="*/ 6 w 12"/>
                <a:gd name="T9" fmla="*/ 0 h 6"/>
                <a:gd name="T10" fmla="*/ 6 w 12"/>
                <a:gd name="T11" fmla="*/ 0 h 6"/>
                <a:gd name="T12" fmla="*/ 12 w 12"/>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
                  <a:moveTo>
                    <a:pt x="12" y="0"/>
                  </a:moveTo>
                  <a:lnTo>
                    <a:pt x="6" y="6"/>
                  </a:lnTo>
                  <a:lnTo>
                    <a:pt x="0" y="0"/>
                  </a:lnTo>
                  <a:lnTo>
                    <a:pt x="6"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85348"/>
                                        </p:tgtEl>
                                        <p:attrNameLst>
                                          <p:attrName>style.visibility</p:attrName>
                                        </p:attrNameLst>
                                      </p:cBhvr>
                                      <p:to>
                                        <p:strVal val="visible"/>
                                      </p:to>
                                    </p:set>
                                    <p:anim calcmode="lin" valueType="num">
                                      <p:cBhvr additive="base">
                                        <p:cTn id="7" dur="500" fill="hold"/>
                                        <p:tgtEl>
                                          <p:spTgt spid="185348"/>
                                        </p:tgtEl>
                                        <p:attrNameLst>
                                          <p:attrName>ppt_x</p:attrName>
                                        </p:attrNameLst>
                                      </p:cBhvr>
                                      <p:tavLst>
                                        <p:tav tm="0">
                                          <p:val>
                                            <p:strVal val="0-#ppt_w/2"/>
                                          </p:val>
                                        </p:tav>
                                        <p:tav tm="100000">
                                          <p:val>
                                            <p:strVal val="#ppt_x"/>
                                          </p:val>
                                        </p:tav>
                                      </p:tavLst>
                                    </p:anim>
                                    <p:anim calcmode="lin" valueType="num">
                                      <p:cBhvr additive="base">
                                        <p:cTn id="8" dur="500" fill="hold"/>
                                        <p:tgtEl>
                                          <p:spTgt spid="18534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RIVEB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625</TotalTime>
  <Words>6350</Words>
  <Application>Microsoft Office PowerPoint</Application>
  <PresentationFormat>On-screen Show (4:3)</PresentationFormat>
  <Paragraphs>1161</Paragraphs>
  <Slides>131</Slides>
  <Notes>100</Notes>
  <HiddenSlides>0</HiddenSlides>
  <MMClips>0</MMClips>
  <ScaleCrop>false</ScaleCrop>
  <HeadingPairs>
    <vt:vector size="4" baseType="variant">
      <vt:variant>
        <vt:lpstr>Theme</vt:lpstr>
      </vt:variant>
      <vt:variant>
        <vt:i4>1</vt:i4>
      </vt:variant>
      <vt:variant>
        <vt:lpstr>Slide Titles</vt:lpstr>
      </vt:variant>
      <vt:variant>
        <vt:i4>131</vt:i4>
      </vt:variant>
    </vt:vector>
  </HeadingPairs>
  <TitlesOfParts>
    <vt:vector size="132" baseType="lpstr">
      <vt:lpstr>Default Design</vt:lpstr>
      <vt:lpstr>FIREFIGHTER’S OATH</vt:lpstr>
      <vt:lpstr>History, Organization, and Terminology</vt:lpstr>
      <vt:lpstr>Goals</vt:lpstr>
      <vt:lpstr>Objectives</vt:lpstr>
      <vt:lpstr>PowerPoint Presentation</vt:lpstr>
      <vt:lpstr>Core Purpose of Fairfax County Government</vt:lpstr>
      <vt:lpstr>Our Community</vt:lpstr>
      <vt:lpstr>FxCo Government</vt:lpstr>
      <vt:lpstr>PowerPoint Presentation</vt:lpstr>
      <vt:lpstr>Fairfax County  Code of Ethics</vt:lpstr>
      <vt:lpstr>Fire &amp; Rescue Department’s Vision</vt:lpstr>
      <vt:lpstr>Mission Statement</vt:lpstr>
      <vt:lpstr>Department Motto</vt:lpstr>
      <vt:lpstr>Core Values</vt:lpstr>
      <vt:lpstr>Fire And EMS Service Organizational Structure</vt:lpstr>
      <vt:lpstr>Fairfax Fire &amp; Rescue Department Overview</vt:lpstr>
      <vt:lpstr>Chief Ronald L. Mastin  Fire Chief</vt:lpstr>
      <vt:lpstr>Operations Bureau</vt:lpstr>
      <vt:lpstr>Personnel Services Bureau</vt:lpstr>
      <vt:lpstr>Business Services Bureau</vt:lpstr>
      <vt:lpstr>PowerPoint Presentation</vt:lpstr>
      <vt:lpstr>Trends</vt:lpstr>
      <vt:lpstr>Shift Operations</vt:lpstr>
      <vt:lpstr>Fairfax County Fire and Rescue Stations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Fairfax City (03 / 33)</vt:lpstr>
      <vt:lpstr>Take a Break</vt:lpstr>
      <vt:lpstr>FxCo Volunteer Overview</vt:lpstr>
      <vt:lpstr>Fairfax County Volunteer Fire &amp; Rescue Department’s Mission Statement </vt:lpstr>
      <vt:lpstr>Volunteer Utilization (What we do for the County) SOP 01.01.05 (10/19/2009)</vt:lpstr>
      <vt:lpstr>Volunteer Utilization Plan (Staffing - Frontline Units)</vt:lpstr>
      <vt:lpstr>Volunteer Utilization Plan (Staffing - Additional Units)</vt:lpstr>
      <vt:lpstr>Volunteer Fire Commission</vt:lpstr>
      <vt:lpstr>VOLUNTEER FIRE COMMISSION</vt:lpstr>
      <vt:lpstr>Volunteer Fire Commission </vt:lpstr>
      <vt:lpstr>VOLUNTEERS WHERE THEY LIVE</vt:lpstr>
      <vt:lpstr>Volunteer Resources Personnel</vt:lpstr>
      <vt:lpstr>Personnel   2005-2010</vt:lpstr>
      <vt:lpstr>Service Hours   2005-2010</vt:lpstr>
      <vt:lpstr>Current Events</vt:lpstr>
      <vt:lpstr>Areas of Concern</vt:lpstr>
      <vt:lpstr>Volunteer Resources Apparatus</vt:lpstr>
      <vt:lpstr>Volunteer Resources Apparatus</vt:lpstr>
      <vt:lpstr>Volunteer Resources Capital Investment</vt:lpstr>
      <vt:lpstr>Volunteer Contribution 2010</vt:lpstr>
      <vt:lpstr>Fairfax County Volunteer Fire and Rescue Association (FxCo VFR Assoc)</vt:lpstr>
      <vt:lpstr>FxCo VFR Assoc</vt:lpstr>
      <vt:lpstr>FxCo VFR Assoc</vt:lpstr>
      <vt:lpstr>Benefits </vt:lpstr>
      <vt:lpstr>Volunteer Progression</vt:lpstr>
      <vt:lpstr>ALS Requirements</vt:lpstr>
      <vt:lpstr>Policies and Procedures</vt:lpstr>
      <vt:lpstr>Fairfax County Rules &amp; Regulations</vt:lpstr>
      <vt:lpstr>100.01 Knowledge of Regulations</vt:lpstr>
      <vt:lpstr> 100.02  County Personnel   Regulations</vt:lpstr>
      <vt:lpstr>100.03  Obedience to the laws &amp; Regulations</vt:lpstr>
      <vt:lpstr> 100.04  Chain of Command</vt:lpstr>
      <vt:lpstr>     100.05  Performance of Duty </vt:lpstr>
      <vt:lpstr> 100.06  Human Relations</vt:lpstr>
      <vt:lpstr> 100.08  Reporting Violations</vt:lpstr>
      <vt:lpstr>     Your Responsibility </vt:lpstr>
      <vt:lpstr>200.19  Unbecoming Conduct </vt:lpstr>
      <vt:lpstr> 400 Administrative Activities  </vt:lpstr>
      <vt:lpstr> 500.01  Reporting Arrests &amp;    Court Actions </vt:lpstr>
      <vt:lpstr>  200.08  Intoxicants on    Departmental Premises</vt:lpstr>
      <vt:lpstr>  200.09 Intoxicants    Purchase &amp; Consumption</vt:lpstr>
      <vt:lpstr>    200.10  Intoxication</vt:lpstr>
      <vt:lpstr>SOP:  02.04.03 FITNESS FOR DUTY</vt:lpstr>
      <vt:lpstr>    200.18  Truthfulness </vt:lpstr>
      <vt:lpstr>SOP:  02.09.07 DRIVER’S LICESNE REQUIREMENTS:</vt:lpstr>
      <vt:lpstr>Code of Virginia</vt:lpstr>
      <vt:lpstr>FRD Administrative SOPs</vt:lpstr>
      <vt:lpstr>FRD Personnel SOPs</vt:lpstr>
      <vt:lpstr>PowerPoint Presentation</vt:lpstr>
      <vt:lpstr>PowerPoint Presentation</vt:lpstr>
      <vt:lpstr>Terminology Ranks/Personnel (continued)</vt:lpstr>
      <vt:lpstr>Career Badges</vt:lpstr>
      <vt:lpstr>PowerPoint Presentation</vt:lpstr>
      <vt:lpstr>PowerPoint Presentation</vt:lpstr>
      <vt:lpstr>Terminology</vt:lpstr>
      <vt:lpstr>Terminology  (continued)</vt:lpstr>
      <vt:lpstr>PowerPoint Presentation</vt:lpstr>
      <vt:lpstr>Terminology  (continued)</vt:lpstr>
      <vt:lpstr>Take a Break</vt:lpstr>
      <vt:lpstr>Apparatus</vt:lpstr>
      <vt:lpstr>Vehicle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Auxiliary Units</vt:lpstr>
      <vt:lpstr>PowerPoint Presentation</vt:lpstr>
      <vt:lpstr>Tanker </vt:lpstr>
      <vt:lpstr>Support Units</vt:lpstr>
      <vt:lpstr>Command  Buggies</vt:lpstr>
      <vt:lpstr>PowerPoint Presentation</vt:lpstr>
      <vt:lpstr>PowerPoint Presentation</vt:lpstr>
      <vt:lpstr>PowerPoint Presentation</vt:lpstr>
      <vt:lpstr>PowerPoint Presentation</vt:lpstr>
      <vt:lpstr>Rehab Unit</vt:lpstr>
      <vt:lpstr>Medical Ambulance Bus</vt:lpstr>
      <vt:lpstr>Mobile Training Lab</vt:lpstr>
      <vt:lpstr>History:  Fairfax County Fire and Rescue Department</vt:lpstr>
      <vt:lpstr>Growth Through Sponsorship</vt:lpstr>
      <vt:lpstr>History</vt:lpstr>
      <vt:lpstr>History</vt:lpstr>
      <vt:lpstr>History</vt:lpstr>
      <vt:lpstr>History:  Fairfax County Fire and Rescue Department (cont.)</vt:lpstr>
      <vt:lpstr>History:  Fairfax County Fire and Rescue Department (cont.)</vt:lpstr>
      <vt:lpstr>History:  Fairfax County Fire and Rescue Department (cont.)</vt:lpstr>
      <vt:lpstr>National Organizations</vt:lpstr>
      <vt:lpstr>National Organizations (continued)</vt:lpstr>
      <vt:lpstr>Former County Fire Chief’s</vt:lpstr>
      <vt:lpstr>Finished</vt:lpstr>
    </vt:vector>
  </TitlesOfParts>
  <Company>Fairfax County Government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jhedri</dc:creator>
  <cp:lastModifiedBy>Pearson, Allan</cp:lastModifiedBy>
  <cp:revision>60</cp:revision>
  <cp:lastPrinted>2011-07-06T20:09:00Z</cp:lastPrinted>
  <dcterms:created xsi:type="dcterms:W3CDTF">2008-09-28T11:30:44Z</dcterms:created>
  <dcterms:modified xsi:type="dcterms:W3CDTF">2012-03-09T21:28:01Z</dcterms:modified>
</cp:coreProperties>
</file>